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278" r:id="rId3"/>
    <p:sldId id="258" r:id="rId4"/>
    <p:sldId id="259" r:id="rId6"/>
    <p:sldId id="26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汉仪君黑-45简" panose="020B0604020202020204" charset="-122"/>
      <p:regular r:id="rId27"/>
    </p:embeddedFont>
    <p:embeddedFont>
      <p:font typeface="汉仪刚艺体-85W" panose="00020600040101010101" charset="-122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" initials="b" lastIdx="2" clrIdx="0"/>
  <p:cmAuthor id="2" name="40733" initials="4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5244" autoAdjust="0"/>
  </p:normalViewPr>
  <p:slideViewPr>
    <p:cSldViewPr snapToGrid="0">
      <p:cViewPr>
        <p:scale>
          <a:sx n="66" d="100"/>
          <a:sy n="66" d="100"/>
        </p:scale>
        <p:origin x="691" y="40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0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2.xml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汉仪君黑-45简" panose="020B0604020202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888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  <a:solidFill>
            <a:srgbClr val="3DA46C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6778877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1240155" y="1619885"/>
            <a:ext cx="9876790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B14E"/>
                </a:solidFill>
                <a:effectLst/>
                <a:uLnTx/>
                <a:uFillTx/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第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4B14E"/>
                </a:solidFill>
                <a:effectLst/>
                <a:uLnTx/>
                <a:uFillTx/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36</a:t>
            </a: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B14E"/>
                </a:solidFill>
                <a:effectLst/>
                <a:uLnTx/>
                <a:uFillTx/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个爱国卫生月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44B14E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44B14E"/>
                </a:solidFill>
                <a:effectLst/>
                <a:uLnTx/>
                <a:uFillTx/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主题班会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44B14E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188946" y="2037939"/>
            <a:ext cx="6154692" cy="4305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养成卫生习惯，做好健康防护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00150" y="2651760"/>
            <a:ext cx="5334635" cy="25850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注意个人卫生，养成勤洗手的好习惯。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饭前便后、接触过公共用品用具和脏东西、外出回家后都应立即洗手，洗手要用流动水，使用肥皂或者洗手液，按照七步洗手法将手洗干净。到医院就诊时，接触病人时，自己可能罹患呼吸道传染病时，前往人多拥挤、空气污浊以及可能传播呼吸道传染病的场所时，要戴好口罩，预防呼吸道传染病，避免传播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打喷嚏或咳嗽时，要使用纸巾或者胳膊肘部遮挡，避免飞沫污染他人。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06215" y="48133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59" name="图片 11" descr="bde9313c8246012ceb6db8840346d1e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19135" y="2597785"/>
            <a:ext cx="2989580" cy="298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398270" y="2047875"/>
            <a:ext cx="413512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拒食野生动物，使用公勺公筷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422400" y="2513965"/>
            <a:ext cx="4527550" cy="29083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改变不卫生不文明的饮食陋习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人们在共享美食的时候，也增加了共享疾病的风险。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为了健康生活，大家要摒弃不卫生不文明的饮食陋习。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面对新冠疫情，倡议大家用实际行动拒绝食野味、夹菜用公筷、聚餐不吸烟、敬酒不劝酒、吃饭不喧哗、点餐要适量、公交不进食、垃圾不乱扔，从源头上阻断杜绝唾液、飞沫“口口相传”的疾病，杜绝饮食陋习带来的健康危害，珍惜食物，勤俭节约，保持环境卫生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06215" y="46418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2" name="图片 1" descr="variety-wildlife-jungle-savanna_52683-23644.webp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285865" y="1564005"/>
            <a:ext cx="4563110" cy="430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779270" y="2240915"/>
            <a:ext cx="406654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提升文明素质，维护公共卫生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779270" y="2731135"/>
            <a:ext cx="4067175" cy="2261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公共环境卫生需要大家维护。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不随地吐痰，不随地大小便，文明如厕，不乱扔垃圾，烟头、果皮果核、纸屑、口香糖、饮料瓶、包装袋等废弃物分类放入垃圾箱，渣土、污水及其它污物要严格按要求处理，不在露天焚烧麦秆、树叶和垃圾，不在生活垃圾分类的区域乱扔废电池、荧光灯管等有毒有害物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65930" y="53149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2" name="图片 1" descr="kids-cleaning-collection_1308-799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0" y="1765935"/>
            <a:ext cx="3924935" cy="392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88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  <a:solidFill>
            <a:srgbClr val="3DA46C"/>
          </a:solidFill>
        </p:spPr>
      </p:pic>
      <p:pic>
        <p:nvPicPr>
          <p:cNvPr id="4" name="图片 3" descr="couple-young-people-cleaning-plastic-garbage-waterfront_23-2148439672.web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9620" y="1268095"/>
            <a:ext cx="4438015" cy="3178175"/>
          </a:xfrm>
          <a:prstGeom prst="roundRect">
            <a:avLst>
              <a:gd name="adj" fmla="val 591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6809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10505" y="2733675"/>
            <a:ext cx="5391785" cy="76835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400" kern="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健康生活习惯</a:t>
            </a:r>
            <a:endParaRPr lang="zh-CN" altLang="en-US" sz="4400" kern="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0505" y="1593850"/>
            <a:ext cx="1228725" cy="92202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540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03</a:t>
            </a:r>
            <a:endParaRPr lang="en-US" altLang="zh-CN" sz="540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39230" y="2068830"/>
            <a:ext cx="2797810" cy="0"/>
          </a:xfrm>
          <a:prstGeom prst="line">
            <a:avLst/>
          </a:prstGeom>
          <a:solidFill>
            <a:srgbClr val="3DA46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hildren-washing-their-hands-school_52683-475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6550" y="1103630"/>
            <a:ext cx="4651375" cy="465137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181100" y="2090420"/>
            <a:ext cx="563245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勤洗手、常洗澡、早晚刷牙、饭后漱口，不共用毛巾和洗漱用品。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81100" y="2677795"/>
            <a:ext cx="563245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养成良好的卫生习惯，勤洒扫、勤晒被，保持室内外环境卫生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整洁。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81100" y="3264535"/>
            <a:ext cx="5632450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呼吸道传染病高发季节应合理佩戴口罩，保持社交距离。经常开窗通风，每日至少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次，每次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30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分钟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以上。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81100" y="4163695"/>
            <a:ext cx="5632450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根据天气变化适时增减衣物，避免着凉。儿童、老年人、体弱者和慢性病患者应尽量避免到人多拥挤的公共场所。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14800" y="58420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健康生活习惯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143000" y="2600325"/>
            <a:ext cx="5543550" cy="0"/>
          </a:xfrm>
          <a:prstGeom prst="line">
            <a:avLst/>
          </a:prstGeom>
          <a:ln>
            <a:solidFill>
              <a:srgbClr val="3D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143000" y="3208655"/>
            <a:ext cx="5543550" cy="0"/>
          </a:xfrm>
          <a:prstGeom prst="line">
            <a:avLst/>
          </a:prstGeom>
          <a:ln>
            <a:solidFill>
              <a:srgbClr val="3D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81100" y="4094480"/>
            <a:ext cx="5543550" cy="0"/>
          </a:xfrm>
          <a:prstGeom prst="line">
            <a:avLst/>
          </a:prstGeom>
          <a:ln>
            <a:solidFill>
              <a:srgbClr val="3D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vegetables-colored-icons-flat-set_1284-34003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6185" y="1228090"/>
            <a:ext cx="4934585" cy="493458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676400" y="1896745"/>
            <a:ext cx="4629785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注意食物多样，膳食应以谷类为主，多吃蔬菜、水果和薯类，多喝水、少吃油腻食物，注意荤素、粗细搭配。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76400" y="2932113"/>
            <a:ext cx="4629785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春季锻炼应以户外为佳，选择适合自己的运动方式、强度和运动量，并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持之以恒。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76400" y="3827463"/>
            <a:ext cx="4629785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恰当地评价自己，心胸开阔，保持乐观、开朗、豁达的生活态度，建立良好的人际关系。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76400" y="4845685"/>
            <a:ext cx="4629785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春季适当晚睡早起，中午留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15-30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分钟的午睡缓解春困，保证充足的睡眠。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14450" y="1647825"/>
            <a:ext cx="0" cy="3981450"/>
          </a:xfrm>
          <a:prstGeom prst="line">
            <a:avLst/>
          </a:prstGeom>
          <a:ln>
            <a:solidFill>
              <a:srgbClr val="3D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181100" y="2124075"/>
            <a:ext cx="228600" cy="228600"/>
          </a:xfrm>
          <a:prstGeom prst="ellipse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00150" y="3102610"/>
            <a:ext cx="228600" cy="228600"/>
          </a:xfrm>
          <a:prstGeom prst="ellipse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00150" y="4036060"/>
            <a:ext cx="228600" cy="228600"/>
          </a:xfrm>
          <a:prstGeom prst="ellipse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81100" y="5034915"/>
            <a:ext cx="228600" cy="228600"/>
          </a:xfrm>
          <a:prstGeom prst="ellipse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81780" y="45593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健康生活习惯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our-brown-mouse-white-background-illustration_1308-2410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0" y="1499235"/>
            <a:ext cx="4008755" cy="426402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30250" y="1689735"/>
            <a:ext cx="2393315" cy="553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防鼠三招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11200" y="2338058"/>
            <a:ext cx="793750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清洁环境，室内外无杂物和堆物，使老鼠无处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藏身；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1200" y="2723308"/>
            <a:ext cx="793750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2.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储存好粮食、食品，桌面、地面无食物残屑，垃圾桶加盖、垃圾日产日清，断老鼠食物；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1200" y="3108558"/>
            <a:ext cx="793750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3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封堵孔径大于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0.6cm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的门窗缝隙、墙体上空调等管线孔，阻老鼠于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室外。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30250" y="3709035"/>
            <a:ext cx="4756785" cy="5537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灭鼠要点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1200" y="4332418"/>
            <a:ext cx="7937500" cy="3225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在老鼠活动的路线上布放粘鼠板或捕鼠笼，诱捕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老鼠；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11200" y="4755770"/>
            <a:ext cx="6121400" cy="64579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2.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室内要慎用灭鼠药。灭鼠药需购自正规途径，且有农药登记证和生产许可证号。灭鼠药应放在儿童不易触摸的隐蔽场所。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98620" y="62611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健康生活习惯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88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  <a:solidFill>
            <a:srgbClr val="3DA46C"/>
          </a:solidFill>
        </p:spPr>
      </p:pic>
      <p:pic>
        <p:nvPicPr>
          <p:cNvPr id="4" name="图片 3" descr="couple-young-people-cleaning-plastic-garbage-waterfront_23-2148439672.web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9620" y="1268095"/>
            <a:ext cx="4438015" cy="3178175"/>
          </a:xfrm>
          <a:prstGeom prst="roundRect">
            <a:avLst>
              <a:gd name="adj" fmla="val 591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26809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60670" y="2792095"/>
            <a:ext cx="5391785" cy="76835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400" kern="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健康生活公约</a:t>
            </a:r>
            <a:endParaRPr lang="zh-CN" altLang="en-US" sz="4400" kern="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60670" y="1753235"/>
            <a:ext cx="1228725" cy="92202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540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04</a:t>
            </a:r>
            <a:endParaRPr lang="en-US" altLang="zh-CN" sz="540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89395" y="2214245"/>
            <a:ext cx="2797810" cy="0"/>
          </a:xfrm>
          <a:prstGeom prst="line">
            <a:avLst/>
          </a:prstGeom>
          <a:solidFill>
            <a:srgbClr val="3DA46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73910" y="1589405"/>
            <a:ext cx="8991600" cy="1657350"/>
          </a:xfrm>
          <a:prstGeom prst="roundRect">
            <a:avLst/>
          </a:prstGeom>
          <a:noFill/>
          <a:ln>
            <a:solidFill>
              <a:srgbClr val="3DA4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163320" y="1654810"/>
            <a:ext cx="1743075" cy="1525905"/>
          </a:xfrm>
          <a:prstGeom prst="roundRect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八不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92772" y="1763329"/>
            <a:ext cx="3240314" cy="12306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不随地吐痰  不乱扔垃圾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不过量饮酒  不随处抽烟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879136" y="1763329"/>
            <a:ext cx="3240314" cy="12306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不重油重盐  不食用野味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不沉溺网络  不熬夜透支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0200" y="40449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健康生活公约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073910" y="3754755"/>
            <a:ext cx="8991600" cy="1657350"/>
          </a:xfrm>
          <a:prstGeom prst="roundRect">
            <a:avLst/>
          </a:prstGeom>
          <a:noFill/>
          <a:ln>
            <a:solidFill>
              <a:srgbClr val="3DA4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63320" y="3820160"/>
            <a:ext cx="1743075" cy="1525905"/>
          </a:xfrm>
          <a:prstGeom prst="roundRect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八提倡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33395" y="3787775"/>
            <a:ext cx="3971925" cy="14598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R="0" lvl="0" indent="0" algn="l" defTabSz="914400" rtl="0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科学防护勤洗手  咳嗽喷嚏遮口鼻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4400" rtl="0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环境清洁常通风  </a:t>
            </a:r>
            <a:r>
              <a:rPr lang="zh-CN" altLang="en-US" sz="20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公筷公勺分餐食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32320" y="3787775"/>
            <a:ext cx="3933190" cy="14103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0" lvl="0" indent="0" algn="l" defTabSz="914400" rtl="0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少喝饮料多喝水  心态乐观爱运动</a:t>
            </a:r>
            <a:endParaRPr lang="zh-CN" altLang="en-US" sz="200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  <a:p>
            <a:pPr marR="0" lvl="0" indent="0" algn="l" defTabSz="914400" rtl="0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社交距离须保持  合理用药遵医嘱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8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67887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  <p:sp>
        <p:nvSpPr>
          <p:cNvPr id="27" name="文本框 7"/>
          <p:cNvSpPr txBox="1"/>
          <p:nvPr/>
        </p:nvSpPr>
        <p:spPr>
          <a:xfrm>
            <a:off x="3553460" y="2148840"/>
            <a:ext cx="1205865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CA9B7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-15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刚艺体-85W" panose="00020600040101010101" charset="-122"/>
                <a:sym typeface="汉仪君黑-45简" panose="020B0604020202020204" charset="-122"/>
              </a:rPr>
              <a:t>目 </a:t>
            </a:r>
            <a:endParaRPr lang="zh-CN" altLang="en-US" sz="6600" spc="-15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刚艺体-85W" panose="00020600040101010101" charset="-122"/>
              <a:sym typeface="汉仪君黑-45简" panose="020B0604020202020204" charset="-122"/>
            </a:endParaRPr>
          </a:p>
          <a:p>
            <a:pPr algn="ctr"/>
            <a:r>
              <a:rPr lang="zh-CN" altLang="en-US" sz="6600" spc="-15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刚艺体-85W" panose="00020600040101010101" charset="-122"/>
                <a:sym typeface="汉仪君黑-45简" panose="020B0604020202020204" charset="-122"/>
              </a:rPr>
              <a:t>录</a:t>
            </a:r>
            <a:endParaRPr lang="zh-CN" altLang="en-US" sz="6600" spc="-15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刚艺体-85W" panose="00020600040101010101" charset="-122"/>
              <a:sym typeface="汉仪君黑-45简" panose="020B0604020202020204" charset="-122"/>
            </a:endParaRPr>
          </a:p>
        </p:txBody>
      </p:sp>
      <p:sp>
        <p:nvSpPr>
          <p:cNvPr id="43" name="椭圆 42"/>
          <p:cNvSpPr/>
          <p:nvPr>
            <p:custDataLst>
              <p:tags r:id="rId2"/>
            </p:custDataLst>
          </p:nvPr>
        </p:nvSpPr>
        <p:spPr>
          <a:xfrm>
            <a:off x="4848329" y="950298"/>
            <a:ext cx="660400" cy="660400"/>
          </a:xfrm>
          <a:prstGeom prst="ellipse">
            <a:avLst/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1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5550535" y="980440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0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爱国卫生月来源</a:t>
            </a:r>
            <a:endParaRPr lang="zh-CN" altLang="en-US" sz="4000" u="sng" kern="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47" name="椭圆 46"/>
          <p:cNvSpPr/>
          <p:nvPr>
            <p:custDataLst>
              <p:tags r:id="rId4"/>
            </p:custDataLst>
          </p:nvPr>
        </p:nvSpPr>
        <p:spPr>
          <a:xfrm>
            <a:off x="4848329" y="2181157"/>
            <a:ext cx="660400" cy="660171"/>
          </a:xfrm>
          <a:prstGeom prst="ellipse">
            <a:avLst/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2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5"/>
            </p:custDataLst>
          </p:nvPr>
        </p:nvSpPr>
        <p:spPr>
          <a:xfrm>
            <a:off x="5550535" y="2159000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0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zh-CN" altLang="en-US" sz="4000" u="sng" kern="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52" name="椭圆 51"/>
          <p:cNvSpPr/>
          <p:nvPr>
            <p:custDataLst>
              <p:tags r:id="rId6"/>
            </p:custDataLst>
          </p:nvPr>
        </p:nvSpPr>
        <p:spPr>
          <a:xfrm>
            <a:off x="4848329" y="3321617"/>
            <a:ext cx="660400" cy="660171"/>
          </a:xfrm>
          <a:prstGeom prst="ellipse">
            <a:avLst/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3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7"/>
            </p:custDataLst>
          </p:nvPr>
        </p:nvSpPr>
        <p:spPr>
          <a:xfrm>
            <a:off x="5550535" y="3321050"/>
            <a:ext cx="5141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0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健康生活习惯</a:t>
            </a:r>
            <a:endParaRPr lang="zh-CN" altLang="en-US" sz="4000" u="sng" kern="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8"/>
            </p:custDataLst>
          </p:nvPr>
        </p:nvSpPr>
        <p:spPr>
          <a:xfrm>
            <a:off x="4848329" y="4455092"/>
            <a:ext cx="660400" cy="660171"/>
          </a:xfrm>
          <a:prstGeom prst="ellipse">
            <a:avLst/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4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>
            <a:off x="5550535" y="4454525"/>
            <a:ext cx="51422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0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健康生活公约</a:t>
            </a:r>
            <a:endParaRPr lang="zh-CN" altLang="en-US" sz="4000" u="sng" kern="0" dirty="0">
              <a:solidFill>
                <a:srgbClr val="3DA46C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</p:spTree>
  </p:cSld>
  <p:clrMapOvr>
    <a:masterClrMapping/>
  </p:clrMapOvr>
  <p:transition spd="med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88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  <a:solidFill>
            <a:srgbClr val="3DA46C"/>
          </a:solidFill>
        </p:spPr>
      </p:pic>
      <p:pic>
        <p:nvPicPr>
          <p:cNvPr id="4" name="图片 3" descr="couple-young-people-cleaning-plastic-garbage-waterfront_23-2148439672.web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1200" y="1695450"/>
            <a:ext cx="4438015" cy="3178175"/>
          </a:xfrm>
          <a:prstGeom prst="roundRect">
            <a:avLst>
              <a:gd name="adj" fmla="val 591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66052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6235" y="3211195"/>
            <a:ext cx="5391785" cy="76835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400" kern="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爱国卫生月来源</a:t>
            </a:r>
            <a:endParaRPr lang="zh-CN" altLang="en-US" sz="4400" kern="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36235" y="2178685"/>
            <a:ext cx="1228725" cy="92202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540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01</a:t>
            </a:r>
            <a:endParaRPr lang="en-US" altLang="zh-CN" sz="540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664960" y="2562860"/>
            <a:ext cx="2797810" cy="0"/>
          </a:xfrm>
          <a:prstGeom prst="line">
            <a:avLst/>
          </a:prstGeom>
          <a:solidFill>
            <a:srgbClr val="3DA46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eople-caring-about-world-environment_53876-40263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080" y="1736725"/>
            <a:ext cx="5189220" cy="416369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050290" y="1762760"/>
            <a:ext cx="5200015" cy="791845"/>
          </a:xfrm>
          <a:prstGeom prst="roundRect">
            <a:avLst/>
          </a:prstGeom>
          <a:solidFill>
            <a:srgbClr val="3DA46C"/>
          </a:solidFill>
          <a:ln>
            <a:solidFill>
              <a:srgbClr val="009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67740" y="2820670"/>
            <a:ext cx="5387340" cy="2676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1989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年起，在开展群众性爱国卫生活动的同时，要建立爱国卫生月制度。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开展这一活动的目的是强化大卫生观念，动员和依靠全社会力量，集中时间和力量，解决群众意见最大又可能解决的一两个社会性卫生问题。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同时，通过爱国卫生月的活动促进经济性卫生工作的开展，提高群众自我保健和共同改善生存环境的意识。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83640" y="1962785"/>
            <a:ext cx="493585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爱国卫生月是定于每年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81145" y="62611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爱国卫生月来源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10521727" y="3163948"/>
            <a:ext cx="1272746" cy="0"/>
          </a:xfrm>
          <a:prstGeom prst="line">
            <a:avLst/>
          </a:prstGeom>
          <a:ln>
            <a:solidFill>
              <a:srgbClr val="3DA4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953510" y="62611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爱国卫生月来源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9628" y="1804154"/>
            <a:ext cx="3633513" cy="3633986"/>
          </a:xfrm>
          <a:prstGeom prst="roundRect">
            <a:avLst/>
          </a:prstGeom>
          <a:solidFill>
            <a:srgbClr val="44B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汉仪君黑-45简" panose="020B0604020202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325558" y="1804154"/>
            <a:ext cx="3633513" cy="3633986"/>
          </a:xfrm>
          <a:prstGeom prst="roundRect">
            <a:avLst/>
          </a:prstGeom>
          <a:solidFill>
            <a:srgbClr val="44B1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  <a:cs typeface="汉仪君黑-45简" panose="020B0604020202020204" charset="-122"/>
            </a:endParaRPr>
          </a:p>
        </p:txBody>
      </p:sp>
      <p:sp>
        <p:nvSpPr>
          <p:cNvPr id="17" name="文本框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21360" y="3139440"/>
            <a:ext cx="2901950" cy="1636568"/>
          </a:xfrm>
          <a:prstGeom prst="roundRect">
            <a:avLst/>
          </a:prstGeom>
          <a:solidFill>
            <a:srgbClr val="44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sz="3200" dirty="0">
                <a:solidFill>
                  <a:schemeClr val="bg1"/>
                </a:solidFill>
                <a:latin typeface="汉仪雅酷黑 55W" panose="020B0504020202020204" charset="-122"/>
                <a:ea typeface="汉仪雅酷黑 55W" panose="020B0504020202020204" charset="-122"/>
                <a:cs typeface="汉仪君黑-45简" panose="020B0604020202020204" charset="-122"/>
                <a:sym typeface="+mn-lt"/>
              </a:rPr>
              <a:t>爱国卫生运动的起源</a:t>
            </a:r>
            <a:endParaRPr lang="zh-CN" sz="3200" dirty="0">
              <a:solidFill>
                <a:schemeClr val="bg1"/>
              </a:solidFill>
              <a:latin typeface="汉仪雅酷黑 55W" panose="020B0504020202020204" charset="-122"/>
              <a:ea typeface="汉仪雅酷黑 55W" panose="020B0504020202020204" charset="-122"/>
              <a:cs typeface="汉仪君黑-45简" panose="020B0604020202020204" charset="-122"/>
              <a:sym typeface="+mn-lt"/>
            </a:endParaRPr>
          </a:p>
          <a:p>
            <a:pPr lvl="0" algn="ctr">
              <a:buClrTx/>
              <a:buSzTx/>
              <a:buFontTx/>
            </a:pPr>
            <a:r>
              <a:rPr lang="zh-CN" sz="3200" dirty="0">
                <a:solidFill>
                  <a:schemeClr val="bg1"/>
                </a:solidFill>
                <a:latin typeface="汉仪雅酷黑 55W" panose="020B0504020202020204" charset="-122"/>
                <a:ea typeface="汉仪雅酷黑 55W" panose="020B0504020202020204" charset="-122"/>
                <a:cs typeface="汉仪君黑-45简" panose="020B0604020202020204" charset="-122"/>
                <a:sym typeface="+mn-lt"/>
              </a:rPr>
              <a:t>美军投放病菌</a:t>
            </a:r>
            <a:endParaRPr lang="zh-CN" altLang="en-US" sz="3200" dirty="0">
              <a:solidFill>
                <a:schemeClr val="bg1"/>
              </a:solidFill>
              <a:latin typeface="汉仪雅酷黑 55W" panose="020B0504020202020204" charset="-122"/>
              <a:ea typeface="汉仪雅酷黑 55W" panose="020B05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" name="文本框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98035" y="2382520"/>
            <a:ext cx="3081020" cy="2512068"/>
          </a:xfrm>
          <a:prstGeom prst="roundRect">
            <a:avLst/>
          </a:prstGeom>
          <a:solidFill>
            <a:srgbClr val="44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50000"/>
              </a:lnSpc>
              <a:buClrTx/>
              <a:buSzTx/>
              <a:buFont typeface="汉仪君黑-45简" panose="020B0604020202020204" charset="-122"/>
            </a:pPr>
            <a:r>
              <a:rPr lang="en-US" altLang="zh-CN" sz="140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1952年3月14日，政务院决定成立中央防疫委员会，任务是领导反细菌战，开展爱国卫生运动。在第二届全国卫生工作会议上毛泽东主席为大会题词："动员起来，计究卫生，减少疾病，提高健康水平，粉碎敌人的细菌战争"。</a:t>
            </a:r>
            <a:endParaRPr lang="en-US" altLang="zh-CN" sz="140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8" name="任意多边形"/>
          <p:cNvSpPr/>
          <p:nvPr/>
        </p:nvSpPr>
        <p:spPr bwMode="auto">
          <a:xfrm>
            <a:off x="1855470" y="2147570"/>
            <a:ext cx="718820" cy="71882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21" tIns="19021" rIns="19021" bIns="19021" anchor="ctr"/>
          <a:lstStyle/>
          <a:p>
            <a:pPr marL="0" marR="0" lvl="0" indent="0" algn="ctr" defTabSz="227965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  <p:sp>
        <p:nvSpPr>
          <p:cNvPr id="12" name="燕尾形 11"/>
          <p:cNvSpPr/>
          <p:nvPr/>
        </p:nvSpPr>
        <p:spPr>
          <a:xfrm>
            <a:off x="3953510" y="2840355"/>
            <a:ext cx="558165" cy="1247140"/>
          </a:xfrm>
          <a:prstGeom prst="chevron">
            <a:avLst/>
          </a:prstGeom>
          <a:solidFill>
            <a:srgbClr val="44B1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146988" y="1821934"/>
            <a:ext cx="3633513" cy="3633986"/>
          </a:xfrm>
          <a:prstGeom prst="roundRect">
            <a:avLst/>
          </a:prstGeom>
          <a:solidFill>
            <a:srgbClr val="44B1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latin typeface="+mj-ea"/>
              <a:ea typeface="+mj-ea"/>
              <a:cs typeface="汉仪君黑-45简" panose="020B0604020202020204" charset="-122"/>
            </a:endParaRPr>
          </a:p>
        </p:txBody>
      </p:sp>
      <p:sp>
        <p:nvSpPr>
          <p:cNvPr id="15" name="文本框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19465" y="2188845"/>
            <a:ext cx="3081020" cy="3139889"/>
          </a:xfrm>
          <a:prstGeom prst="roundRect">
            <a:avLst/>
          </a:prstGeom>
          <a:solidFill>
            <a:srgbClr val="44B1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>
              <a:lnSpc>
                <a:spcPct val="110000"/>
              </a:lnSpc>
              <a:buClrTx/>
              <a:buSzTx/>
              <a:buFont typeface="汉仪君黑-45简" panose="020B0604020202020204" charset="-122"/>
            </a:pPr>
            <a:r>
              <a:rPr lang="en-US" altLang="zh-CN" sz="140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1958年2月12日，中共中央、国务院发出《关于除四害讲卫生的指示》。《指示》提出要在10年或更短一些的时间内，完成消灭苍蝇、蚊子、老鼠、麻雀的任务(</a:t>
            </a:r>
            <a:r>
              <a:rPr lang="en-US" altLang="zh-CN" sz="1400" dirty="0" err="1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后来将“麻雀”改为“臭虫</a:t>
            </a:r>
            <a:r>
              <a:rPr lang="en-US" altLang="zh-CN" sz="140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”)，使我国人民转病弱为健强，转落后为先进。1958年是全国向四害和疾病大进军的第一年。各基层单位每星期、各大单位每月检查评比一次，年终检查评比一次。指示发出后，全国掀起除“四害”运动。</a:t>
            </a:r>
            <a:endParaRPr lang="en-US" altLang="zh-CN" sz="140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7776210" y="2840355"/>
            <a:ext cx="558165" cy="1247140"/>
          </a:xfrm>
          <a:prstGeom prst="chevron">
            <a:avLst/>
          </a:prstGeom>
          <a:solidFill>
            <a:srgbClr val="44B14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君黑-45简" panose="020B0604020202020204" charset="-122"/>
            </a:endParaRPr>
          </a:p>
        </p:txBody>
      </p:sp>
      <p:sp>
        <p:nvSpPr>
          <p:cNvPr id="20" name="任意多边形"/>
          <p:cNvSpPr>
            <a:spLocks noEditPoints="1"/>
          </p:cNvSpPr>
          <p:nvPr/>
        </p:nvSpPr>
        <p:spPr bwMode="auto">
          <a:xfrm>
            <a:off x="354330" y="151130"/>
            <a:ext cx="504825" cy="532130"/>
          </a:xfrm>
          <a:custGeom>
            <a:avLst/>
            <a:gdLst>
              <a:gd name="T0" fmla="*/ 67 w 71"/>
              <a:gd name="T1" fmla="*/ 23 h 68"/>
              <a:gd name="T2" fmla="*/ 40 w 71"/>
              <a:gd name="T3" fmla="*/ 3 h 68"/>
              <a:gd name="T4" fmla="*/ 31 w 71"/>
              <a:gd name="T5" fmla="*/ 3 h 68"/>
              <a:gd name="T6" fmla="*/ 4 w 71"/>
              <a:gd name="T7" fmla="*/ 23 h 68"/>
              <a:gd name="T8" fmla="*/ 1 w 71"/>
              <a:gd name="T9" fmla="*/ 30 h 68"/>
              <a:gd name="T10" fmla="*/ 12 w 71"/>
              <a:gd name="T11" fmla="*/ 63 h 68"/>
              <a:gd name="T12" fmla="*/ 16 w 71"/>
              <a:gd name="T13" fmla="*/ 68 h 68"/>
              <a:gd name="T14" fmla="*/ 35 w 71"/>
              <a:gd name="T15" fmla="*/ 58 h 68"/>
              <a:gd name="T16" fmla="*/ 57 w 71"/>
              <a:gd name="T17" fmla="*/ 67 h 68"/>
              <a:gd name="T18" fmla="*/ 56 w 71"/>
              <a:gd name="T19" fmla="*/ 44 h 68"/>
              <a:gd name="T20" fmla="*/ 71 w 71"/>
              <a:gd name="T21" fmla="*/ 26 h 68"/>
              <a:gd name="T22" fmla="*/ 53 w 71"/>
              <a:gd name="T23" fmla="*/ 42 h 68"/>
              <a:gd name="T24" fmla="*/ 56 w 71"/>
              <a:gd name="T25" fmla="*/ 63 h 68"/>
              <a:gd name="T26" fmla="*/ 54 w 71"/>
              <a:gd name="T27" fmla="*/ 65 h 68"/>
              <a:gd name="T28" fmla="*/ 35 w 71"/>
              <a:gd name="T29" fmla="*/ 55 h 68"/>
              <a:gd name="T30" fmla="*/ 16 w 71"/>
              <a:gd name="T31" fmla="*/ 65 h 68"/>
              <a:gd name="T32" fmla="*/ 18 w 71"/>
              <a:gd name="T33" fmla="*/ 43 h 68"/>
              <a:gd name="T34" fmla="*/ 4 w 71"/>
              <a:gd name="T35" fmla="*/ 28 h 68"/>
              <a:gd name="T36" fmla="*/ 4 w 71"/>
              <a:gd name="T37" fmla="*/ 26 h 68"/>
              <a:gd name="T38" fmla="*/ 25 w 71"/>
              <a:gd name="T39" fmla="*/ 22 h 68"/>
              <a:gd name="T40" fmla="*/ 35 w 71"/>
              <a:gd name="T41" fmla="*/ 3 h 68"/>
              <a:gd name="T42" fmla="*/ 46 w 71"/>
              <a:gd name="T43" fmla="*/ 22 h 68"/>
              <a:gd name="T44" fmla="*/ 67 w 71"/>
              <a:gd name="T45" fmla="*/ 26 h 68"/>
              <a:gd name="T46" fmla="*/ 67 w 71"/>
              <a:gd name="T47" fmla="*/ 28 h 68"/>
              <a:gd name="T48" fmla="*/ 18 w 71"/>
              <a:gd name="T49" fmla="*/ 38 h 68"/>
              <a:gd name="T50" fmla="*/ 16 w 71"/>
              <a:gd name="T51" fmla="*/ 38 h 68"/>
              <a:gd name="T52" fmla="*/ 8 w 71"/>
              <a:gd name="T53" fmla="*/ 29 h 68"/>
              <a:gd name="T54" fmla="*/ 18 w 71"/>
              <a:gd name="T55" fmla="*/ 37 h 68"/>
              <a:gd name="T56" fmla="*/ 22 w 71"/>
              <a:gd name="T57" fmla="*/ 44 h 68"/>
              <a:gd name="T58" fmla="*/ 19 w 71"/>
              <a:gd name="T59" fmla="*/ 58 h 68"/>
              <a:gd name="T60" fmla="*/ 18 w 71"/>
              <a:gd name="T61" fmla="*/ 57 h 68"/>
              <a:gd name="T62" fmla="*/ 19 w 71"/>
              <a:gd name="T63" fmla="*/ 41 h 68"/>
              <a:gd name="T64" fmla="*/ 20 w 71"/>
              <a:gd name="T65" fmla="*/ 40 h 68"/>
              <a:gd name="T66" fmla="*/ 42 w 71"/>
              <a:gd name="T67" fmla="*/ 56 h 68"/>
              <a:gd name="T68" fmla="*/ 37 w 71"/>
              <a:gd name="T69" fmla="*/ 54 h 68"/>
              <a:gd name="T70" fmla="*/ 27 w 71"/>
              <a:gd name="T71" fmla="*/ 58 h 68"/>
              <a:gd name="T72" fmla="*/ 26 w 71"/>
              <a:gd name="T73" fmla="*/ 57 h 68"/>
              <a:gd name="T74" fmla="*/ 33 w 71"/>
              <a:gd name="T75" fmla="*/ 52 h 68"/>
              <a:gd name="T76" fmla="*/ 42 w 71"/>
              <a:gd name="T77" fmla="*/ 55 h 68"/>
              <a:gd name="T78" fmla="*/ 25 w 71"/>
              <a:gd name="T79" fmla="*/ 26 h 68"/>
              <a:gd name="T80" fmla="*/ 24 w 71"/>
              <a:gd name="T81" fmla="*/ 24 h 68"/>
              <a:gd name="T82" fmla="*/ 35 w 71"/>
              <a:gd name="T83" fmla="*/ 7 h 68"/>
              <a:gd name="T84" fmla="*/ 36 w 71"/>
              <a:gd name="T85" fmla="*/ 7 h 68"/>
              <a:gd name="T86" fmla="*/ 25 w 71"/>
              <a:gd name="T87" fmla="*/ 2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1" h="68">
                <a:moveTo>
                  <a:pt x="71" y="26"/>
                </a:moveTo>
                <a:cubicBezTo>
                  <a:pt x="70" y="24"/>
                  <a:pt x="69" y="23"/>
                  <a:pt x="67" y="23"/>
                </a:cubicBezTo>
                <a:cubicBezTo>
                  <a:pt x="48" y="20"/>
                  <a:pt x="48" y="20"/>
                  <a:pt x="48" y="20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1"/>
                  <a:pt x="37" y="0"/>
                  <a:pt x="35" y="0"/>
                </a:cubicBezTo>
                <a:cubicBezTo>
                  <a:pt x="34" y="0"/>
                  <a:pt x="32" y="1"/>
                  <a:pt x="31" y="3"/>
                </a:cubicBezTo>
                <a:cubicBezTo>
                  <a:pt x="23" y="20"/>
                  <a:pt x="23" y="20"/>
                  <a:pt x="23" y="20"/>
                </a:cubicBezTo>
                <a:cubicBezTo>
                  <a:pt x="4" y="23"/>
                  <a:pt x="4" y="23"/>
                  <a:pt x="4" y="23"/>
                </a:cubicBezTo>
                <a:cubicBezTo>
                  <a:pt x="2" y="23"/>
                  <a:pt x="1" y="24"/>
                  <a:pt x="0" y="26"/>
                </a:cubicBezTo>
                <a:cubicBezTo>
                  <a:pt x="0" y="27"/>
                  <a:pt x="0" y="29"/>
                  <a:pt x="1" y="30"/>
                </a:cubicBezTo>
                <a:cubicBezTo>
                  <a:pt x="15" y="44"/>
                  <a:pt x="15" y="44"/>
                  <a:pt x="15" y="44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6"/>
                  <a:pt x="14" y="67"/>
                </a:cubicBezTo>
                <a:cubicBezTo>
                  <a:pt x="15" y="68"/>
                  <a:pt x="15" y="68"/>
                  <a:pt x="16" y="68"/>
                </a:cubicBezTo>
                <a:cubicBezTo>
                  <a:pt x="17" y="68"/>
                  <a:pt x="18" y="68"/>
                  <a:pt x="19" y="67"/>
                </a:cubicBezTo>
                <a:cubicBezTo>
                  <a:pt x="35" y="58"/>
                  <a:pt x="35" y="58"/>
                  <a:pt x="35" y="58"/>
                </a:cubicBezTo>
                <a:cubicBezTo>
                  <a:pt x="52" y="67"/>
                  <a:pt x="52" y="67"/>
                  <a:pt x="52" y="67"/>
                </a:cubicBezTo>
                <a:cubicBezTo>
                  <a:pt x="54" y="68"/>
                  <a:pt x="56" y="68"/>
                  <a:pt x="57" y="67"/>
                </a:cubicBezTo>
                <a:cubicBezTo>
                  <a:pt x="59" y="66"/>
                  <a:pt x="59" y="64"/>
                  <a:pt x="59" y="63"/>
                </a:cubicBezTo>
                <a:cubicBezTo>
                  <a:pt x="56" y="44"/>
                  <a:pt x="56" y="44"/>
                  <a:pt x="56" y="44"/>
                </a:cubicBezTo>
                <a:cubicBezTo>
                  <a:pt x="69" y="30"/>
                  <a:pt x="69" y="30"/>
                  <a:pt x="69" y="30"/>
                </a:cubicBezTo>
                <a:cubicBezTo>
                  <a:pt x="71" y="29"/>
                  <a:pt x="71" y="27"/>
                  <a:pt x="71" y="26"/>
                </a:cubicBezTo>
                <a:close/>
                <a:moveTo>
                  <a:pt x="67" y="28"/>
                </a:moveTo>
                <a:cubicBezTo>
                  <a:pt x="53" y="42"/>
                  <a:pt x="53" y="42"/>
                  <a:pt x="53" y="42"/>
                </a:cubicBezTo>
                <a:cubicBezTo>
                  <a:pt x="53" y="42"/>
                  <a:pt x="53" y="43"/>
                  <a:pt x="53" y="4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4"/>
                  <a:pt x="56" y="64"/>
                  <a:pt x="55" y="65"/>
                </a:cubicBezTo>
                <a:cubicBezTo>
                  <a:pt x="55" y="65"/>
                  <a:pt x="54" y="65"/>
                  <a:pt x="54" y="6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5" y="55"/>
                  <a:pt x="35" y="5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6" y="65"/>
                  <a:pt x="16" y="65"/>
                </a:cubicBezTo>
                <a:cubicBezTo>
                  <a:pt x="15" y="64"/>
                  <a:pt x="15" y="64"/>
                  <a:pt x="15" y="63"/>
                </a:cubicBezTo>
                <a:cubicBezTo>
                  <a:pt x="18" y="43"/>
                  <a:pt x="18" y="43"/>
                  <a:pt x="18" y="43"/>
                </a:cubicBezTo>
                <a:cubicBezTo>
                  <a:pt x="18" y="43"/>
                  <a:pt x="18" y="42"/>
                  <a:pt x="18" y="42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28"/>
                  <a:pt x="3" y="27"/>
                  <a:pt x="3" y="27"/>
                </a:cubicBezTo>
                <a:cubicBezTo>
                  <a:pt x="3" y="26"/>
                  <a:pt x="4" y="26"/>
                  <a:pt x="4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5" y="3"/>
                  <a:pt x="35" y="3"/>
                </a:cubicBezTo>
                <a:cubicBezTo>
                  <a:pt x="36" y="3"/>
                  <a:pt x="37" y="4"/>
                  <a:pt x="37" y="4"/>
                </a:cubicBezTo>
                <a:cubicBezTo>
                  <a:pt x="46" y="22"/>
                  <a:pt x="46" y="22"/>
                  <a:pt x="46" y="22"/>
                </a:cubicBezTo>
                <a:cubicBezTo>
                  <a:pt x="46" y="22"/>
                  <a:pt x="46" y="23"/>
                  <a:pt x="47" y="23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26"/>
                  <a:pt x="68" y="26"/>
                  <a:pt x="68" y="27"/>
                </a:cubicBezTo>
                <a:cubicBezTo>
                  <a:pt x="68" y="27"/>
                  <a:pt x="68" y="28"/>
                  <a:pt x="67" y="28"/>
                </a:cubicBezTo>
                <a:close/>
                <a:moveTo>
                  <a:pt x="18" y="37"/>
                </a:moveTo>
                <a:cubicBezTo>
                  <a:pt x="18" y="37"/>
                  <a:pt x="18" y="38"/>
                  <a:pt x="18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9"/>
                  <a:pt x="16" y="39"/>
                  <a:pt x="16" y="38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0"/>
                  <a:pt x="7" y="29"/>
                  <a:pt x="8" y="29"/>
                </a:cubicBezTo>
                <a:cubicBezTo>
                  <a:pt x="8" y="28"/>
                  <a:pt x="9" y="28"/>
                  <a:pt x="9" y="29"/>
                </a:cubicBezTo>
                <a:lnTo>
                  <a:pt x="18" y="37"/>
                </a:lnTo>
                <a:close/>
                <a:moveTo>
                  <a:pt x="20" y="40"/>
                </a:moveTo>
                <a:cubicBezTo>
                  <a:pt x="21" y="41"/>
                  <a:pt x="22" y="42"/>
                  <a:pt x="22" y="44"/>
                </a:cubicBezTo>
                <a:cubicBezTo>
                  <a:pt x="20" y="57"/>
                  <a:pt x="20" y="57"/>
                  <a:pt x="20" y="57"/>
                </a:cubicBezTo>
                <a:cubicBezTo>
                  <a:pt x="19" y="57"/>
                  <a:pt x="19" y="58"/>
                  <a:pt x="19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7" y="57"/>
                  <a:pt x="18" y="57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3"/>
                  <a:pt x="20" y="42"/>
                  <a:pt x="19" y="41"/>
                </a:cubicBezTo>
                <a:cubicBezTo>
                  <a:pt x="19" y="41"/>
                  <a:pt x="19" y="40"/>
                  <a:pt x="19" y="40"/>
                </a:cubicBezTo>
                <a:cubicBezTo>
                  <a:pt x="19" y="39"/>
                  <a:pt x="20" y="39"/>
                  <a:pt x="20" y="40"/>
                </a:cubicBezTo>
                <a:close/>
                <a:moveTo>
                  <a:pt x="42" y="55"/>
                </a:moveTo>
                <a:cubicBezTo>
                  <a:pt x="42" y="55"/>
                  <a:pt x="43" y="55"/>
                  <a:pt x="42" y="56"/>
                </a:cubicBezTo>
                <a:cubicBezTo>
                  <a:pt x="42" y="56"/>
                  <a:pt x="42" y="57"/>
                  <a:pt x="41" y="56"/>
                </a:cubicBezTo>
                <a:cubicBezTo>
                  <a:pt x="37" y="54"/>
                  <a:pt x="37" y="54"/>
                  <a:pt x="37" y="54"/>
                </a:cubicBezTo>
                <a:cubicBezTo>
                  <a:pt x="36" y="54"/>
                  <a:pt x="35" y="54"/>
                  <a:pt x="34" y="54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8"/>
                  <a:pt x="26" y="58"/>
                  <a:pt x="26" y="57"/>
                </a:cubicBezTo>
                <a:cubicBezTo>
                  <a:pt x="25" y="57"/>
                  <a:pt x="26" y="56"/>
                  <a:pt x="26" y="56"/>
                </a:cubicBezTo>
                <a:cubicBezTo>
                  <a:pt x="33" y="52"/>
                  <a:pt x="33" y="52"/>
                  <a:pt x="33" y="52"/>
                </a:cubicBezTo>
                <a:cubicBezTo>
                  <a:pt x="35" y="52"/>
                  <a:pt x="36" y="52"/>
                  <a:pt x="38" y="52"/>
                </a:cubicBezTo>
                <a:lnTo>
                  <a:pt x="42" y="55"/>
                </a:ln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4" y="26"/>
                  <a:pt x="24" y="26"/>
                  <a:pt x="24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25" y="24"/>
                  <a:pt x="26" y="24"/>
                  <a:pt x="27" y="23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6" y="6"/>
                </a:cubicBezTo>
                <a:cubicBezTo>
                  <a:pt x="36" y="6"/>
                  <a:pt x="37" y="7"/>
                  <a:pt x="36" y="7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6" y="26"/>
                  <a:pt x="25" y="26"/>
                </a:cubicBezTo>
                <a:close/>
              </a:path>
            </a:pathLst>
          </a:custGeom>
          <a:solidFill>
            <a:srgbClr val="44B14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5000">
        <p14:pan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13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ocial-team-helping-charity-sharing-hope_74855-6660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0" y="1134110"/>
            <a:ext cx="7346315" cy="4589145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915670" y="1470025"/>
            <a:ext cx="27432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具体内容是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:</a:t>
            </a:r>
            <a:endParaRPr kumimoji="0" lang="zh-CN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32250" y="46482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爱国卫生月来源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600" y="2117725"/>
            <a:ext cx="34632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整顿环境，消灭卫生死角，发动群众对食品卫生和公共场所的卫生进行监督检查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扎扎实实地开展以灭鼠为中心的除四害活动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6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宣传卫生科学知识，引导群众改变不卫生的行为，树立良好的卫生习惯。</a:t>
            </a:r>
            <a:endParaRPr lang="zh-CN" altLang="en-US" sz="160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888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  <a:solidFill>
            <a:srgbClr val="3DA46C"/>
          </a:solidFill>
        </p:spPr>
      </p:pic>
      <p:pic>
        <p:nvPicPr>
          <p:cNvPr id="4" name="图片 3" descr="couple-young-people-cleaning-plastic-garbage-waterfront_23-2148439672.web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9620" y="1503045"/>
            <a:ext cx="4438015" cy="3178175"/>
          </a:xfrm>
          <a:prstGeom prst="roundRect">
            <a:avLst>
              <a:gd name="adj" fmla="val 5912"/>
            </a:avLst>
          </a:prstGeom>
        </p:spPr>
      </p:pic>
      <p:sp>
        <p:nvSpPr>
          <p:cNvPr id="5" name="圆角矩形 4"/>
          <p:cNvSpPr/>
          <p:nvPr/>
        </p:nvSpPr>
        <p:spPr>
          <a:xfrm>
            <a:off x="4916170" y="1503045"/>
            <a:ext cx="6664960" cy="3213100"/>
          </a:xfrm>
          <a:prstGeom prst="roundRect">
            <a:avLst>
              <a:gd name="adj" fmla="val 8577"/>
            </a:avLst>
          </a:prstGeom>
          <a:solidFill>
            <a:srgbClr val="3DA4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7815" y="3045460"/>
            <a:ext cx="5391785" cy="76835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4400" kern="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zh-CN" altLang="en-US" sz="4400" kern="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77815" y="1853565"/>
            <a:ext cx="1228725" cy="922020"/>
          </a:xfrm>
          <a:prstGeom prst="rect">
            <a:avLst/>
          </a:prstGeom>
          <a:solidFill>
            <a:srgbClr val="3DA46C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5400" dirty="0">
                <a:solidFill>
                  <a:schemeClr val="bg1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02</a:t>
            </a:r>
            <a:endParaRPr lang="en-US" altLang="zh-CN" sz="5400" dirty="0">
              <a:solidFill>
                <a:schemeClr val="bg1"/>
              </a:solidFill>
              <a:latin typeface="汉仪刚艺体-85W" panose="00020600040101010101" charset="-122"/>
              <a:ea typeface="汉仪刚艺体-85W" panose="00020600040101010101" charset="-122"/>
              <a:cs typeface="汉仪君黑-45简" panose="020B0604020202020204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606540" y="2314575"/>
            <a:ext cx="2797810" cy="0"/>
          </a:xfrm>
          <a:prstGeom prst="line">
            <a:avLst/>
          </a:prstGeom>
          <a:solidFill>
            <a:srgbClr val="3DA46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117600" y="1604645"/>
            <a:ext cx="4824095" cy="4025265"/>
          </a:xfrm>
          <a:prstGeom prst="roundRect">
            <a:avLst>
              <a:gd name="adj" fmla="val 1504"/>
            </a:avLst>
          </a:prstGeom>
          <a:solidFill>
            <a:srgbClr val="3DA46C"/>
          </a:solidFill>
          <a:ln>
            <a:solidFill>
              <a:srgbClr val="3DA4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96374" y="2689115"/>
            <a:ext cx="4364355" cy="1991995"/>
            <a:chOff x="5755403" y="3816923"/>
            <a:chExt cx="4364355" cy="1991995"/>
          </a:xfrm>
          <a:solidFill>
            <a:srgbClr val="D19F62"/>
          </a:solidFill>
        </p:grpSpPr>
        <p:sp>
          <p:nvSpPr>
            <p:cNvPr id="21" name="文本框 20"/>
            <p:cNvSpPr txBox="1"/>
            <p:nvPr/>
          </p:nvSpPr>
          <p:spPr>
            <a:xfrm>
              <a:off x="5755403" y="4758628"/>
              <a:ext cx="4364355" cy="1050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爱国爱家，守望相助。爱国是核心，卫生是根本，运动是方式，强化主人翁意识，凝心聚力共克时艰。</a:t>
              </a:r>
              <a:endParaRPr lang="zh-CN" altLang="en-US" sz="1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所有人都应置身于爱国卫生运动之内，人人都是自己健康的第一责任人，人人都是爱国卫生运动的主人翁。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749813" y="3816923"/>
              <a:ext cx="227774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弘扬爱国主义精神树立健康强国理念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endParaRPr>
            </a:p>
          </p:txBody>
        </p:sp>
      </p:grpSp>
      <p:sp>
        <p:nvSpPr>
          <p:cNvPr id="3" name="任意多边形"/>
          <p:cNvSpPr/>
          <p:nvPr/>
        </p:nvSpPr>
        <p:spPr bwMode="auto">
          <a:xfrm>
            <a:off x="3172460" y="2076450"/>
            <a:ext cx="714375" cy="5365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1" tIns="19051" rIns="19051" bIns="19051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235700" y="1604645"/>
            <a:ext cx="4976495" cy="4025265"/>
          </a:xfrm>
          <a:prstGeom prst="roundRect">
            <a:avLst>
              <a:gd name="adj" fmla="val 1504"/>
            </a:avLst>
          </a:prstGeom>
          <a:solidFill>
            <a:srgbClr val="3DA46C"/>
          </a:solidFill>
          <a:ln>
            <a:solidFill>
              <a:srgbClr val="3DA4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36064" y="2689115"/>
            <a:ext cx="4375150" cy="2418080"/>
            <a:chOff x="5586493" y="3816923"/>
            <a:chExt cx="4375150" cy="2418080"/>
          </a:xfrm>
          <a:solidFill>
            <a:srgbClr val="D19F62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5586493" y="4758628"/>
              <a:ext cx="4375150" cy="147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学校是个大家庭，环境治理靠大家。积极参加校园清洁整治行动，自觉维护环境卫生，爱护公共设施，清理卫生死角，不乱堆乱放杂物，消灭蚊蝇鼠蟑等病媒生物孳生地。定时定点投放垃圾，做好垃圾分类。加强环境卫生整治力度，做好清洁、消毒和通风，清理卫生死角，减少疾病传播风险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66323" y="3816923"/>
              <a:ext cx="227774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开展校园大扫除</a:t>
              </a:r>
              <a:endParaRPr lang="zh-CN" altLang="en-US" sz="2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消除病媒孳生地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endParaRPr>
            </a:p>
          </p:txBody>
        </p:sp>
      </p:grpSp>
      <p:pic>
        <p:nvPicPr>
          <p:cNvPr id="12" name="图形 39" descr="秒表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26755" y="1856740"/>
            <a:ext cx="794385" cy="79438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006215" y="42227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531620" y="1991360"/>
            <a:ext cx="419227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注意家庭卫生，保持家庭清洁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4700" y="2690495"/>
            <a:ext cx="4815840" cy="25158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家庭卫生关系每个人的健康。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家人一起动手，清扫卫生死角，必要时采取适度消毒，做到居室净、厨房净、厕所净。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根据具体天气情况开窗通风，保持室内空气清新。勤洗衣服、勤晒被褥，衣物入柜、被褥叠好，保持居室干净整洁。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垃圾及时清理，分类收集投放，采用科学方法，消灭蚊蝇鼠蟑。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不在楼道堆积杂物和陈旧垃圾，保持公共环境干净、整洁、通畅，配合社区做好清洁消毒。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5335" y="1854200"/>
            <a:ext cx="642620" cy="642620"/>
            <a:chOff x="251" y="2730"/>
            <a:chExt cx="1202" cy="1202"/>
          </a:xfrm>
        </p:grpSpPr>
        <p:sp>
          <p:nvSpPr>
            <p:cNvPr id="10" name="矩形"/>
            <p:cNvSpPr/>
            <p:nvPr/>
          </p:nvSpPr>
          <p:spPr>
            <a:xfrm>
              <a:off x="251" y="2730"/>
              <a:ext cx="1203" cy="1203"/>
            </a:xfrm>
            <a:prstGeom prst="roundRect">
              <a:avLst/>
            </a:prstGeom>
            <a:solidFill>
              <a:srgbClr val="3DA46C"/>
            </a:solidFill>
            <a:ln>
              <a:solidFill>
                <a:srgbClr val="3DA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  <p:sp>
          <p:nvSpPr>
            <p:cNvPr id="2" name="任意多边形"/>
            <p:cNvSpPr/>
            <p:nvPr/>
          </p:nvSpPr>
          <p:spPr bwMode="auto">
            <a:xfrm>
              <a:off x="467" y="2985"/>
              <a:ext cx="804" cy="724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/>
            <a:p>
              <a:endParaRPr lang="zh-CN" altLang="en-US"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297420" y="1991360"/>
            <a:ext cx="4192270" cy="3689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rgbClr val="3DA46C"/>
                </a:solidFill>
                <a:effectLst/>
                <a:uLnTx/>
                <a:uFillTx/>
                <a:cs typeface="+mn-ea"/>
                <a:sym typeface="+mn-lt"/>
              </a:rPr>
              <a:t>养成卫生习惯，做好健康防护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3DA4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40500" y="2690495"/>
            <a:ext cx="4815840" cy="29083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注意个人卫生，养成勤洗手的好习惯。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饭前便后、接触过公共用品用具和脏东西、外出回家后都应立即洗手，洗手要用流动水，使用肥皂或者洗手液，按照七步洗手法将手洗干净。到医院就诊时，接触病人时，自己可能罹患呼吸道传染病时，前往人多拥挤、空气污浊以及可能传播呼吸道传染病的场所时，要戴好口罩，预防呼吸道传染病，避免传播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4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打喷嚏或咳嗽时，要使用纸巾或者胳膊肘部遮挡，避免飞沫污染他人。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16" name="矩形"/>
          <p:cNvSpPr/>
          <p:nvPr/>
        </p:nvSpPr>
        <p:spPr>
          <a:xfrm>
            <a:off x="6541135" y="1854200"/>
            <a:ext cx="643255" cy="643255"/>
          </a:xfrm>
          <a:prstGeom prst="roundRect">
            <a:avLst/>
          </a:prstGeom>
          <a:solidFill>
            <a:srgbClr val="3DA46C"/>
          </a:solidFill>
          <a:ln>
            <a:solidFill>
              <a:srgbClr val="3DA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  <p:sp>
        <p:nvSpPr>
          <p:cNvPr id="5" name="任意多边形"/>
          <p:cNvSpPr/>
          <p:nvPr/>
        </p:nvSpPr>
        <p:spPr bwMode="auto">
          <a:xfrm>
            <a:off x="6630670" y="1971675"/>
            <a:ext cx="464820" cy="463550"/>
          </a:xfrm>
          <a:custGeom>
            <a:avLst/>
            <a:gdLst>
              <a:gd name="connsiteX0" fmla="*/ 588724 w 604090"/>
              <a:gd name="connsiteY0" fmla="*/ 307736 h 603264"/>
              <a:gd name="connsiteX1" fmla="*/ 604088 w 604090"/>
              <a:gd name="connsiteY1" fmla="*/ 324154 h 603264"/>
              <a:gd name="connsiteX2" fmla="*/ 569980 w 604090"/>
              <a:gd name="connsiteY2" fmla="*/ 468082 h 603264"/>
              <a:gd name="connsiteX3" fmla="*/ 435546 w 604090"/>
              <a:gd name="connsiteY3" fmla="*/ 560761 h 603264"/>
              <a:gd name="connsiteX4" fmla="*/ 417263 w 604090"/>
              <a:gd name="connsiteY4" fmla="*/ 603264 h 603264"/>
              <a:gd name="connsiteX5" fmla="*/ 319087 w 604090"/>
              <a:gd name="connsiteY5" fmla="*/ 603264 h 603264"/>
              <a:gd name="connsiteX6" fmla="*/ 380082 w 604090"/>
              <a:gd name="connsiteY6" fmla="*/ 456728 h 603264"/>
              <a:gd name="connsiteX7" fmla="*/ 456133 w 604090"/>
              <a:gd name="connsiteY7" fmla="*/ 400415 h 603264"/>
              <a:gd name="connsiteX8" fmla="*/ 500074 w 604090"/>
              <a:gd name="connsiteY8" fmla="*/ 385991 h 603264"/>
              <a:gd name="connsiteX9" fmla="*/ 513902 w 604090"/>
              <a:gd name="connsiteY9" fmla="*/ 394891 h 603264"/>
              <a:gd name="connsiteX10" fmla="*/ 467349 w 604090"/>
              <a:gd name="connsiteY10" fmla="*/ 441077 h 603264"/>
              <a:gd name="connsiteX11" fmla="*/ 472880 w 604090"/>
              <a:gd name="connsiteY11" fmla="*/ 440309 h 603264"/>
              <a:gd name="connsiteX12" fmla="*/ 563220 w 604090"/>
              <a:gd name="connsiteY12" fmla="*/ 342414 h 603264"/>
              <a:gd name="connsiteX13" fmla="*/ 588724 w 604090"/>
              <a:gd name="connsiteY13" fmla="*/ 307736 h 603264"/>
              <a:gd name="connsiteX14" fmla="*/ 15366 w 604090"/>
              <a:gd name="connsiteY14" fmla="*/ 307736 h 603264"/>
              <a:gd name="connsiteX15" fmla="*/ 41023 w 604090"/>
              <a:gd name="connsiteY15" fmla="*/ 342414 h 603264"/>
              <a:gd name="connsiteX16" fmla="*/ 131205 w 604090"/>
              <a:gd name="connsiteY16" fmla="*/ 440309 h 603264"/>
              <a:gd name="connsiteX17" fmla="*/ 136889 w 604090"/>
              <a:gd name="connsiteY17" fmla="*/ 441077 h 603264"/>
              <a:gd name="connsiteX18" fmla="*/ 90339 w 604090"/>
              <a:gd name="connsiteY18" fmla="*/ 394891 h 603264"/>
              <a:gd name="connsiteX19" fmla="*/ 104012 w 604090"/>
              <a:gd name="connsiteY19" fmla="*/ 385991 h 603264"/>
              <a:gd name="connsiteX20" fmla="*/ 147951 w 604090"/>
              <a:gd name="connsiteY20" fmla="*/ 400415 h 603264"/>
              <a:gd name="connsiteX21" fmla="*/ 223999 w 604090"/>
              <a:gd name="connsiteY21" fmla="*/ 456728 h 603264"/>
              <a:gd name="connsiteX22" fmla="*/ 285145 w 604090"/>
              <a:gd name="connsiteY22" fmla="*/ 603264 h 603264"/>
              <a:gd name="connsiteX23" fmla="*/ 186974 w 604090"/>
              <a:gd name="connsiteY23" fmla="*/ 603264 h 603264"/>
              <a:gd name="connsiteX24" fmla="*/ 168538 w 604090"/>
              <a:gd name="connsiteY24" fmla="*/ 560761 h 603264"/>
              <a:gd name="connsiteX25" fmla="*/ 34109 w 604090"/>
              <a:gd name="connsiteY25" fmla="*/ 468082 h 603264"/>
              <a:gd name="connsiteX26" fmla="*/ 3 w 604090"/>
              <a:gd name="connsiteY26" fmla="*/ 324154 h 603264"/>
              <a:gd name="connsiteX27" fmla="*/ 15366 w 604090"/>
              <a:gd name="connsiteY27" fmla="*/ 307736 h 603264"/>
              <a:gd name="connsiteX28" fmla="*/ 300534 w 604090"/>
              <a:gd name="connsiteY28" fmla="*/ 114881 h 603264"/>
              <a:gd name="connsiteX29" fmla="*/ 469392 w 604090"/>
              <a:gd name="connsiteY29" fmla="*/ 303285 h 603264"/>
              <a:gd name="connsiteX30" fmla="*/ 469392 w 604090"/>
              <a:gd name="connsiteY30" fmla="*/ 359591 h 603264"/>
              <a:gd name="connsiteX31" fmla="*/ 455410 w 604090"/>
              <a:gd name="connsiteY31" fmla="*/ 365268 h 603264"/>
              <a:gd name="connsiteX32" fmla="*/ 444348 w 604090"/>
              <a:gd name="connsiteY32" fmla="*/ 369717 h 603264"/>
              <a:gd name="connsiteX33" fmla="*/ 355540 w 604090"/>
              <a:gd name="connsiteY33" fmla="*/ 435075 h 603264"/>
              <a:gd name="connsiteX34" fmla="*/ 350623 w 604090"/>
              <a:gd name="connsiteY34" fmla="*/ 440752 h 603264"/>
              <a:gd name="connsiteX35" fmla="*/ 350623 w 604090"/>
              <a:gd name="connsiteY35" fmla="*/ 350539 h 603264"/>
              <a:gd name="connsiteX36" fmla="*/ 299305 w 604090"/>
              <a:gd name="connsiteY36" fmla="*/ 299909 h 603264"/>
              <a:gd name="connsiteX37" fmla="*/ 248140 w 604090"/>
              <a:gd name="connsiteY37" fmla="*/ 350539 h 603264"/>
              <a:gd name="connsiteX38" fmla="*/ 248140 w 604090"/>
              <a:gd name="connsiteY38" fmla="*/ 435996 h 603264"/>
              <a:gd name="connsiteX39" fmla="*/ 247833 w 604090"/>
              <a:gd name="connsiteY39" fmla="*/ 435075 h 603264"/>
              <a:gd name="connsiteX40" fmla="*/ 159486 w 604090"/>
              <a:gd name="connsiteY40" fmla="*/ 369717 h 603264"/>
              <a:gd name="connsiteX41" fmla="*/ 147962 w 604090"/>
              <a:gd name="connsiteY41" fmla="*/ 365268 h 603264"/>
              <a:gd name="connsiteX42" fmla="*/ 127220 w 604090"/>
              <a:gd name="connsiteY42" fmla="*/ 357443 h 603264"/>
              <a:gd name="connsiteX43" fmla="*/ 127220 w 604090"/>
              <a:gd name="connsiteY43" fmla="*/ 306200 h 603264"/>
              <a:gd name="connsiteX44" fmla="*/ 301270 w 604090"/>
              <a:gd name="connsiteY44" fmla="*/ 0 h 603264"/>
              <a:gd name="connsiteX45" fmla="*/ 535723 w 604090"/>
              <a:gd name="connsiteY45" fmla="*/ 261586 h 603264"/>
              <a:gd name="connsiteX46" fmla="*/ 476572 w 604090"/>
              <a:gd name="connsiteY46" fmla="*/ 261586 h 603264"/>
              <a:gd name="connsiteX47" fmla="*/ 301424 w 604090"/>
              <a:gd name="connsiteY47" fmla="*/ 66125 h 603264"/>
              <a:gd name="connsiteX48" fmla="*/ 124124 w 604090"/>
              <a:gd name="connsiteY48" fmla="*/ 261586 h 603264"/>
              <a:gd name="connsiteX49" fmla="*/ 64205 w 604090"/>
              <a:gd name="connsiteY49" fmla="*/ 261586 h 6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4090" h="603264">
                <a:moveTo>
                  <a:pt x="588724" y="307736"/>
                </a:moveTo>
                <a:cubicBezTo>
                  <a:pt x="597328" y="307736"/>
                  <a:pt x="604242" y="315562"/>
                  <a:pt x="604088" y="324154"/>
                </a:cubicBezTo>
                <a:cubicBezTo>
                  <a:pt x="603474" y="349932"/>
                  <a:pt x="591797" y="435092"/>
                  <a:pt x="569980" y="468082"/>
                </a:cubicBezTo>
                <a:cubicBezTo>
                  <a:pt x="548317" y="500919"/>
                  <a:pt x="451985" y="545417"/>
                  <a:pt x="435546" y="560761"/>
                </a:cubicBezTo>
                <a:cubicBezTo>
                  <a:pt x="428017" y="567819"/>
                  <a:pt x="418953" y="579634"/>
                  <a:pt x="417263" y="603264"/>
                </a:cubicBezTo>
                <a:lnTo>
                  <a:pt x="319087" y="603264"/>
                </a:lnTo>
                <a:cubicBezTo>
                  <a:pt x="329381" y="518257"/>
                  <a:pt x="357343" y="482659"/>
                  <a:pt x="380082" y="456728"/>
                </a:cubicBezTo>
                <a:cubicBezTo>
                  <a:pt x="400516" y="433711"/>
                  <a:pt x="428017" y="411155"/>
                  <a:pt x="456133" y="400415"/>
                </a:cubicBezTo>
                <a:cubicBezTo>
                  <a:pt x="473495" y="393663"/>
                  <a:pt x="489012" y="385991"/>
                  <a:pt x="500074" y="385991"/>
                </a:cubicBezTo>
                <a:cubicBezTo>
                  <a:pt x="506220" y="385991"/>
                  <a:pt x="510983" y="388446"/>
                  <a:pt x="513902" y="394891"/>
                </a:cubicBezTo>
                <a:cubicBezTo>
                  <a:pt x="520048" y="409468"/>
                  <a:pt x="454136" y="441077"/>
                  <a:pt x="467349" y="441077"/>
                </a:cubicBezTo>
                <a:cubicBezTo>
                  <a:pt x="468425" y="441077"/>
                  <a:pt x="470268" y="440923"/>
                  <a:pt x="472880" y="440309"/>
                </a:cubicBezTo>
                <a:cubicBezTo>
                  <a:pt x="508217" y="432791"/>
                  <a:pt x="552005" y="392436"/>
                  <a:pt x="563220" y="342414"/>
                </a:cubicBezTo>
                <a:cubicBezTo>
                  <a:pt x="568905" y="316482"/>
                  <a:pt x="579660" y="307736"/>
                  <a:pt x="588724" y="307736"/>
                </a:cubicBezTo>
                <a:close/>
                <a:moveTo>
                  <a:pt x="15366" y="307736"/>
                </a:moveTo>
                <a:cubicBezTo>
                  <a:pt x="24430" y="307736"/>
                  <a:pt x="35185" y="316482"/>
                  <a:pt x="41023" y="342414"/>
                </a:cubicBezTo>
                <a:cubicBezTo>
                  <a:pt x="52084" y="392436"/>
                  <a:pt x="96023" y="432791"/>
                  <a:pt x="131205" y="440309"/>
                </a:cubicBezTo>
                <a:cubicBezTo>
                  <a:pt x="133817" y="440923"/>
                  <a:pt x="135660" y="441077"/>
                  <a:pt x="136889" y="441077"/>
                </a:cubicBezTo>
                <a:cubicBezTo>
                  <a:pt x="150102" y="441077"/>
                  <a:pt x="84040" y="409468"/>
                  <a:pt x="90339" y="394891"/>
                </a:cubicBezTo>
                <a:cubicBezTo>
                  <a:pt x="93104" y="388446"/>
                  <a:pt x="97867" y="385991"/>
                  <a:pt x="104012" y="385991"/>
                </a:cubicBezTo>
                <a:cubicBezTo>
                  <a:pt x="115074" y="385991"/>
                  <a:pt x="130744" y="393663"/>
                  <a:pt x="147951" y="400415"/>
                </a:cubicBezTo>
                <a:cubicBezTo>
                  <a:pt x="176066" y="411155"/>
                  <a:pt x="203720" y="433711"/>
                  <a:pt x="223999" y="456728"/>
                </a:cubicBezTo>
                <a:cubicBezTo>
                  <a:pt x="246737" y="482659"/>
                  <a:pt x="274698" y="518257"/>
                  <a:pt x="285145" y="603264"/>
                </a:cubicBezTo>
                <a:lnTo>
                  <a:pt x="186974" y="603264"/>
                </a:lnTo>
                <a:cubicBezTo>
                  <a:pt x="185130" y="579634"/>
                  <a:pt x="176219" y="567819"/>
                  <a:pt x="168538" y="560761"/>
                </a:cubicBezTo>
                <a:cubicBezTo>
                  <a:pt x="152099" y="545417"/>
                  <a:pt x="55925" y="500919"/>
                  <a:pt x="34109" y="468082"/>
                </a:cubicBezTo>
                <a:cubicBezTo>
                  <a:pt x="12293" y="435092"/>
                  <a:pt x="617" y="349932"/>
                  <a:pt x="3" y="324154"/>
                </a:cubicBezTo>
                <a:cubicBezTo>
                  <a:pt x="-151" y="315562"/>
                  <a:pt x="6762" y="307736"/>
                  <a:pt x="15366" y="307736"/>
                </a:cubicBezTo>
                <a:close/>
                <a:moveTo>
                  <a:pt x="300534" y="114881"/>
                </a:moveTo>
                <a:lnTo>
                  <a:pt x="469392" y="303285"/>
                </a:lnTo>
                <a:lnTo>
                  <a:pt x="469392" y="359591"/>
                </a:lnTo>
                <a:cubicBezTo>
                  <a:pt x="465244" y="361279"/>
                  <a:pt x="460327" y="363273"/>
                  <a:pt x="455410" y="365268"/>
                </a:cubicBezTo>
                <a:cubicBezTo>
                  <a:pt x="451723" y="366802"/>
                  <a:pt x="448189" y="368336"/>
                  <a:pt x="444348" y="369717"/>
                </a:cubicBezTo>
                <a:cubicBezTo>
                  <a:pt x="414386" y="381224"/>
                  <a:pt x="381813" y="405158"/>
                  <a:pt x="355540" y="435075"/>
                </a:cubicBezTo>
                <a:cubicBezTo>
                  <a:pt x="353849" y="436916"/>
                  <a:pt x="352620" y="438757"/>
                  <a:pt x="350623" y="440752"/>
                </a:cubicBezTo>
                <a:lnTo>
                  <a:pt x="350623" y="350539"/>
                </a:lnTo>
                <a:cubicBezTo>
                  <a:pt x="350623" y="322616"/>
                  <a:pt x="327268" y="299909"/>
                  <a:pt x="299305" y="299909"/>
                </a:cubicBezTo>
                <a:cubicBezTo>
                  <a:pt x="271341" y="299909"/>
                  <a:pt x="248140" y="322616"/>
                  <a:pt x="248140" y="350539"/>
                </a:cubicBezTo>
                <a:lnTo>
                  <a:pt x="248140" y="435996"/>
                </a:lnTo>
                <a:cubicBezTo>
                  <a:pt x="248140" y="435689"/>
                  <a:pt x="248140" y="435382"/>
                  <a:pt x="247833" y="435075"/>
                </a:cubicBezTo>
                <a:cubicBezTo>
                  <a:pt x="221559" y="405158"/>
                  <a:pt x="189601" y="381224"/>
                  <a:pt x="159486" y="369717"/>
                </a:cubicBezTo>
                <a:cubicBezTo>
                  <a:pt x="155798" y="368336"/>
                  <a:pt x="151804" y="366802"/>
                  <a:pt x="147962" y="365268"/>
                </a:cubicBezTo>
                <a:cubicBezTo>
                  <a:pt x="141048" y="362353"/>
                  <a:pt x="135517" y="359591"/>
                  <a:pt x="127220" y="357443"/>
                </a:cubicBezTo>
                <a:lnTo>
                  <a:pt x="127220" y="306200"/>
                </a:lnTo>
                <a:close/>
                <a:moveTo>
                  <a:pt x="301270" y="0"/>
                </a:moveTo>
                <a:lnTo>
                  <a:pt x="535723" y="261586"/>
                </a:lnTo>
                <a:lnTo>
                  <a:pt x="476572" y="261586"/>
                </a:lnTo>
                <a:lnTo>
                  <a:pt x="301424" y="66125"/>
                </a:lnTo>
                <a:lnTo>
                  <a:pt x="124124" y="261586"/>
                </a:lnTo>
                <a:lnTo>
                  <a:pt x="64205" y="261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06215" y="513715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1218565"/>
            <a:r>
              <a:rPr lang="zh-CN" altLang="en-US" sz="2800" u="sng" kern="0" dirty="0">
                <a:solidFill>
                  <a:srgbClr val="3DA46C"/>
                </a:solidFill>
                <a:latin typeface="汉仪刚艺体-85W" panose="00020600040101010101" charset="-122"/>
                <a:ea typeface="汉仪刚艺体-85W" panose="00020600040101010101" charset="-122"/>
                <a:cs typeface="汉仪君黑-45简" panose="020B0604020202020204" charset="-122"/>
                <a:sym typeface="+mn-ea"/>
              </a:rPr>
              <a:t>健康生活风尚</a:t>
            </a:r>
            <a:endParaRPr lang="en-US" altLang="zh-CN" sz="2800" dirty="0">
              <a:solidFill>
                <a:srgbClr val="3DA46C"/>
              </a:solidFill>
              <a:effectLst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10.xml><?xml version="1.0" encoding="utf-8"?>
<p:tagLst xmlns:p="http://schemas.openxmlformats.org/presentationml/2006/main">
  <p:tag name="PA" val="v5.2.11"/>
</p:tagLst>
</file>

<file path=ppt/tags/tag11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commondata" val="eyJjb3VudCI6NiwiaGRpZCI6IjU3ZTQ5OTA4Yjc2NjNhZGQxNjNhNTFlMGE2YzYzODllIiwidXNlckNvdW50Ijo2fQ=="/>
</p:tagLst>
</file>

<file path=ppt/tags/tag2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3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4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5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6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7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8.xml><?xml version="1.0" encoding="utf-8"?>
<p:tagLst xmlns:p="http://schemas.openxmlformats.org/presentationml/2006/main">
  <p:tag name="KSO_WM_DIAGRAM_VIRTUALLY_FRAME" val="{&quot;height&quot;:331.57338582677164,&quot;left&quot;:381.75818897637794,&quot;top&quot;:74.82661417322835,&quot;width&quot;:461.74181102362206}"/>
</p:tagLst>
</file>

<file path=ppt/tags/tag9.xml><?xml version="1.0" encoding="utf-8"?>
<p:tagLst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游ゴシック"/>
        <a:font script="Hang" typeface="맑은 고딕"/>
        <a:font script="Hans" typeface="汉仪君黑-45简"/>
        <a:font script="Hant" typeface="新細明體"/>
        <a:font script="Arab" typeface="汉仪君黑-45简"/>
        <a:font script="Hebr" typeface="汉仪君黑-4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4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汉仪君黑-45简"/>
        <a:font script="Hebr" typeface="汉仪君黑-4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4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汉仪君黑-45简"/>
        <a:font script="Hebr" typeface="汉仪君黑-45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君黑-45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2491</Words>
  <Application>WPS 演示</Application>
  <PresentationFormat>宽屏</PresentationFormat>
  <Paragraphs>170</Paragraphs>
  <Slides>18</Slides>
  <Notes>21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汉仪君黑-45简</vt:lpstr>
      <vt:lpstr>汉仪雅酷黑 55W</vt:lpstr>
      <vt:lpstr>黑体</vt:lpstr>
      <vt:lpstr>汉仪刚艺体-85W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麦田</dc:creator>
  <cp:lastModifiedBy>空凶墩境食</cp:lastModifiedBy>
  <cp:revision>12</cp:revision>
  <dcterms:created xsi:type="dcterms:W3CDTF">2022-04-08T12:44:00Z</dcterms:created>
  <dcterms:modified xsi:type="dcterms:W3CDTF">2024-04-17T08:38:13Z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6E29E589D9AD42D4AA95FB54631A4E57_11</vt:lpwstr>
  </property>
  <property fmtid="{D5CDD505-2E9C-101B-9397-08002B2CF9AE}" pid="3" name="KSOProductBuildVer">
    <vt:lpwstr>2052-12.1.0.16729</vt:lpwstr>
  </property>
  <property fmtid="{D5CDD505-2E9C-101B-9397-08002B2CF9AE}" pid="4" name="KSOTemplateUUID">
    <vt:lpwstr>v1.0_mb_3fO9rvfEaCFIxVnDj5l7WQ==</vt:lpwstr>
  </property>
</Properties>
</file>