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3"/>
    <p:sldId id="304" r:id="rId4"/>
    <p:sldId id="305" r:id="rId5"/>
    <p:sldId id="308" r:id="rId6"/>
    <p:sldId id="309" r:id="rId7"/>
    <p:sldId id="311" r:id="rId8"/>
    <p:sldId id="312" r:id="rId9"/>
    <p:sldId id="313" r:id="rId10"/>
    <p:sldId id="307" r:id="rId11"/>
    <p:sldId id="314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A1"/>
    <a:srgbClr val="FF4F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5957" autoAdjust="0"/>
  </p:normalViewPr>
  <p:slideViewPr>
    <p:cSldViewPr snapToGrid="0" showGuides="1">
      <p:cViewPr varScale="1">
        <p:scale>
          <a:sx n="79" d="100"/>
          <a:sy n="79" d="100"/>
        </p:scale>
        <p:origin x="603" y="48"/>
      </p:cViewPr>
      <p:guideLst>
        <p:guide orient="horz" pos="2160"/>
        <p:guide pos="3840"/>
        <p:guide orient="horz" pos="21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80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A5970-2B28-4382-B24B-12BE971B1F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CAF12-058F-4BAD-80B4-1FEB96CFE4E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E3378-49A3-4F78-A7FD-360695C3DE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82457-B810-4EC0-A4D5-FCB90ADBB4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E3378-49A3-4F78-A7FD-360695C3DE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82457-B810-4EC0-A4D5-FCB90ADBB4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E3378-49A3-4F78-A7FD-360695C3DE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82457-B810-4EC0-A4D5-FCB90ADBB4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E3378-49A3-4F78-A7FD-360695C3DE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82457-B810-4EC0-A4D5-FCB90ADBB4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483E-7A94-4B54-A1C7-ECEA85C5FB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5555-305E-4B57-A52C-646FD1B178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E:\0000000我图PPT\00001PNG素材\01党委政府\小鸟4646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13817" y="99029"/>
            <a:ext cx="532329" cy="40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E:\0000000我图PPT\00001PNG素材\01党委政府\小鸟4646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13817" y="99029"/>
            <a:ext cx="532329" cy="40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E:\0000000我图PPT\00001PNG素材\01党委政府\小鸟4646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13817" y="99029"/>
            <a:ext cx="532329" cy="40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E3378-49A3-4F78-A7FD-360695C3DE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82457-B810-4EC0-A4D5-FCB90ADBB4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E3378-49A3-4F78-A7FD-360695C3DE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82457-B810-4EC0-A4D5-FCB90ADBB4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E3378-49A3-4F78-A7FD-360695C3DE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82457-B810-4EC0-A4D5-FCB90ADBB4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E3378-49A3-4F78-A7FD-360695C3DE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82457-B810-4EC0-A4D5-FCB90ADBB4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2.jpe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E3378-49A3-4F78-A7FD-360695C3DE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82457-B810-4EC0-A4D5-FCB90ADBB47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9.jpeg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9.jpeg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9.jpeg"/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9.jpeg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9.jpeg"/><Relationship Id="rId7" Type="http://schemas.openxmlformats.org/officeDocument/2006/relationships/tags" Target="../tags/tag51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9.jpeg"/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9.jpeg"/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9.jpeg"/><Relationship Id="rId7" Type="http://schemas.openxmlformats.org/officeDocument/2006/relationships/tags" Target="../tags/tag72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9.jpeg"/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tags" Target="../tags/tag3.xml"/><Relationship Id="rId7" Type="http://schemas.openxmlformats.org/officeDocument/2006/relationships/tags" Target="../tags/tag2.xml"/><Relationship Id="rId6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5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jpeg"/><Relationship Id="rId1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9.jpeg"/><Relationship Id="rId2" Type="http://schemas.openxmlformats.org/officeDocument/2006/relationships/tags" Target="../tags/tag10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9.jpeg"/><Relationship Id="rId2" Type="http://schemas.openxmlformats.org/officeDocument/2006/relationships/tags" Target="../tags/tag11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9.jpeg"/><Relationship Id="rId2" Type="http://schemas.openxmlformats.org/officeDocument/2006/relationships/tags" Target="../tags/tag12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9.jpeg"/><Relationship Id="rId2" Type="http://schemas.openxmlformats.org/officeDocument/2006/relationships/tags" Target="../tags/tag13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2992"/>
            <a:ext cx="12192000" cy="199500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2727"/>
            <a:ext cx="3456432" cy="261022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376" y="1818051"/>
            <a:ext cx="2325624" cy="466892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372" y="4541980"/>
            <a:ext cx="3191256" cy="213286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2682"/>
            <a:ext cx="12192000" cy="184531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298" y="1708428"/>
            <a:ext cx="8491404" cy="1489307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3105439" y="1167783"/>
            <a:ext cx="577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FFF6A1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</a:rPr>
              <a:t>★★★ </a:t>
            </a:r>
            <a:r>
              <a:rPr lang="en-US" altLang="zh-CN" sz="2000" dirty="0">
                <a:solidFill>
                  <a:srgbClr val="FFF6A1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</a:rPr>
              <a:t>2024</a:t>
            </a:r>
            <a:r>
              <a:rPr lang="zh-CN" altLang="en-US" sz="2000" dirty="0">
                <a:solidFill>
                  <a:srgbClr val="FFF6A1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</a:rPr>
              <a:t>年我国第</a:t>
            </a:r>
            <a:r>
              <a:rPr lang="en-US" altLang="zh-CN" sz="2000" dirty="0">
                <a:solidFill>
                  <a:srgbClr val="FFF6A1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</a:rPr>
              <a:t>16</a:t>
            </a:r>
            <a:r>
              <a:rPr lang="zh-CN" altLang="en-US" sz="2000" dirty="0">
                <a:solidFill>
                  <a:srgbClr val="FFF6A1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</a:rPr>
              <a:t>个全国防灾减灾日 ★★★</a:t>
            </a:r>
            <a:endParaRPr lang="zh-CN" altLang="en-US" sz="2000" dirty="0">
              <a:solidFill>
                <a:srgbClr val="FFF6A1"/>
              </a:solidFill>
              <a:latin typeface="汉仪雅酷黑 75W" panose="020B0804020202020204" pitchFamily="34" charset="-122"/>
              <a:ea typeface="汉仪雅酷黑 75W" panose="020B0804020202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194560" y="3244919"/>
            <a:ext cx="7802880" cy="460375"/>
          </a:xfrm>
          <a:prstGeom prst="rect">
            <a:avLst/>
          </a:prstGeom>
          <a:noFill/>
          <a:ln w="28575">
            <a:solidFill>
              <a:srgbClr val="FFF6A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FFF6A1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</a:rPr>
              <a:t>人人讲安全、个个会应急——着力提升基层防灾避险能力</a:t>
            </a:r>
            <a:endParaRPr lang="zh-CN" altLang="en-US" sz="2400" dirty="0">
              <a:solidFill>
                <a:srgbClr val="FFF6A1"/>
              </a:solidFill>
              <a:latin typeface="汉仪雅酷黑 75W" panose="020B0804020202020204" pitchFamily="34" charset="-122"/>
              <a:ea typeface="汉仪雅酷黑 75W" panose="020B08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5920" y="294640"/>
            <a:ext cx="11419840" cy="6278880"/>
          </a:xfrm>
          <a:prstGeom prst="rect">
            <a:avLst/>
          </a:prstGeom>
          <a:solidFill>
            <a:srgbClr val="FFF6A1"/>
          </a:solidFill>
          <a:ln>
            <a:solidFill>
              <a:srgbClr val="FFF6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86417" y="41985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zh-CN" altLang="en-US" b="1" dirty="0">
                <a:solidFill>
                  <a:srgbClr val="C00000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防灾减灾安全知识</a:t>
            </a:r>
            <a:endParaRPr lang="zh-CN" altLang="en-US" b="1" dirty="0">
              <a:solidFill>
                <a:srgbClr val="C00000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sp>
        <p:nvSpPr>
          <p:cNvPr id="4" name="PA-102282"/>
          <p:cNvSpPr txBox="1"/>
          <p:nvPr>
            <p:custDataLst>
              <p:tags r:id="rId1"/>
            </p:custDataLst>
          </p:nvPr>
        </p:nvSpPr>
        <p:spPr>
          <a:xfrm>
            <a:off x="2279595" y="1691887"/>
            <a:ext cx="854767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800" kern="0" dirty="0">
                <a:solidFill>
                  <a:srgbClr val="C00000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如何应对台风的来临</a:t>
            </a:r>
            <a:r>
              <a:rPr lang="en-US" altLang="zh-CN" sz="2800" kern="0" dirty="0">
                <a:solidFill>
                  <a:srgbClr val="C00000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?</a:t>
            </a:r>
            <a:endParaRPr lang="en-US" altLang="zh-CN" sz="2800" kern="0" dirty="0">
              <a:solidFill>
                <a:srgbClr val="C00000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grpSp>
        <p:nvGrpSpPr>
          <p:cNvPr id="6" name="PA-102284"/>
          <p:cNvGrpSpPr/>
          <p:nvPr>
            <p:custDataLst>
              <p:tags r:id="rId2"/>
            </p:custDataLst>
          </p:nvPr>
        </p:nvGrpSpPr>
        <p:grpSpPr>
          <a:xfrm>
            <a:off x="1552738" y="2231209"/>
            <a:ext cx="9274531" cy="369324"/>
            <a:chOff x="-1242360" y="2455854"/>
            <a:chExt cx="1665893" cy="1747059"/>
          </a:xfrm>
        </p:grpSpPr>
        <p:sp>
          <p:nvSpPr>
            <p:cNvPr id="7" name="PA-矩形 1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-1242360" y="2471583"/>
              <a:ext cx="1665893" cy="794229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 w="28575"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5400000" scaled="0"/>
              </a:gradFill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8" name="PA-矩形 3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-718840" y="2455854"/>
              <a:ext cx="33178" cy="1747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/>
            <a:p>
              <a:pPr lvl="0" algn="ctr">
                <a:defRPr/>
              </a:pPr>
              <a:endParaRPr kumimoji="0" lang="en-US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/>
                <a:uLnTx/>
                <a:uFillTx/>
                <a:latin typeface="Calibri" panose="020F0502020204030204"/>
                <a:ea typeface="思源黑体 CN Heavy" panose="020B0A00000000000000" pitchFamily="34" charset="-122"/>
                <a:sym typeface="方正兰亭黑_GBK" pitchFamily="2" charset="-122"/>
              </a:endParaRPr>
            </a:p>
          </p:txBody>
        </p:sp>
      </p:grpSp>
      <p:sp>
        <p:nvSpPr>
          <p:cNvPr id="9" name="PA-10228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52738" y="2944813"/>
            <a:ext cx="9274531" cy="2900402"/>
          </a:xfrm>
          <a:prstGeom prst="roundRect">
            <a:avLst>
              <a:gd name="adj" fmla="val 5783"/>
            </a:avLst>
          </a:prstGeom>
          <a:noFill/>
          <a:ln w="9525">
            <a:solidFill>
              <a:srgbClr val="C00000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  <a:ea typeface="仿宋_GB2312" panose="02010609030101010101" pitchFamily="49" charset="-122"/>
                <a:cs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anose="0201060903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anose="0201060903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anose="0201060903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PA-102286"/>
          <p:cNvSpPr/>
          <p:nvPr>
            <p:custDataLst>
              <p:tags r:id="rId6"/>
            </p:custDataLst>
          </p:nvPr>
        </p:nvSpPr>
        <p:spPr>
          <a:xfrm>
            <a:off x="1813814" y="3061355"/>
            <a:ext cx="8825448" cy="2541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dirty="0">
                <a:solidFill>
                  <a:srgbClr val="FF0000"/>
                </a:solidFill>
                <a:cs typeface="+mn-ea"/>
                <a:sym typeface="+mn-lt"/>
              </a:rPr>
              <a:t>应急措施</a:t>
            </a:r>
            <a:r>
              <a:rPr kumimoji="1" lang="en-US" altLang="zh-CN" dirty="0">
                <a:solidFill>
                  <a:srgbClr val="FF0000"/>
                </a:solidFill>
                <a:cs typeface="+mn-ea"/>
                <a:sym typeface="+mn-lt"/>
              </a:rPr>
              <a:t>:</a:t>
            </a:r>
            <a:endParaRPr kumimoji="1" lang="en-US" altLang="zh-CN" dirty="0">
              <a:solidFill>
                <a:srgbClr val="FF0000"/>
              </a:solidFill>
              <a:cs typeface="+mn-ea"/>
              <a:sym typeface="+mn-lt"/>
            </a:endParaRPr>
          </a:p>
          <a:p>
            <a:pPr marL="34290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1" lang="zh-CN" altLang="en-US" dirty="0">
                <a:solidFill>
                  <a:prstClr val="black"/>
                </a:solidFill>
                <a:cs typeface="+mn-ea"/>
                <a:sym typeface="+mn-lt"/>
              </a:rPr>
              <a:t>在台风来临前，不要出门，以防被砸、被压、触电等不测</a:t>
            </a:r>
            <a:r>
              <a:rPr kumimoji="1" lang="en-US" altLang="zh-CN" dirty="0">
                <a:solidFill>
                  <a:prstClr val="black"/>
                </a:solidFill>
                <a:cs typeface="+mn-ea"/>
                <a:sym typeface="+mn-lt"/>
              </a:rPr>
              <a:t>;</a:t>
            </a:r>
            <a:r>
              <a:rPr kumimoji="1" lang="zh-CN" altLang="en-US" dirty="0">
                <a:solidFill>
                  <a:prstClr val="black"/>
                </a:solidFill>
                <a:cs typeface="+mn-ea"/>
                <a:sym typeface="+mn-lt"/>
              </a:rPr>
              <a:t>要搬移窗台上的花盘或者其他悬挂物品，及时加固室外容易被风吹动的物体</a:t>
            </a:r>
            <a:r>
              <a:rPr kumimoji="1" lang="en-US" altLang="zh-CN" dirty="0">
                <a:solidFill>
                  <a:prstClr val="black"/>
                </a:solidFill>
                <a:cs typeface="+mn-ea"/>
                <a:sym typeface="+mn-lt"/>
              </a:rPr>
              <a:t>; </a:t>
            </a:r>
            <a:endParaRPr kumimoji="1" lang="en-US" altLang="zh-CN" dirty="0">
              <a:solidFill>
                <a:prstClr val="black"/>
              </a:solidFill>
              <a:cs typeface="+mn-ea"/>
              <a:sym typeface="+mn-lt"/>
            </a:endParaRPr>
          </a:p>
          <a:p>
            <a:pPr marL="34290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1" lang="zh-CN" altLang="en-US" dirty="0">
                <a:solidFill>
                  <a:prstClr val="black"/>
                </a:solidFill>
                <a:cs typeface="+mn-ea"/>
                <a:sym typeface="+mn-lt"/>
              </a:rPr>
              <a:t>不要去台风经过的地区旅游，更不要在台风影响期间到海里游泳或者驾穿出海</a:t>
            </a:r>
            <a:r>
              <a:rPr kumimoji="1" lang="en-US" altLang="zh-CN" dirty="0">
                <a:solidFill>
                  <a:prstClr val="black"/>
                </a:solidFill>
                <a:cs typeface="+mn-ea"/>
                <a:sym typeface="+mn-lt"/>
              </a:rPr>
              <a:t>;</a:t>
            </a:r>
            <a:endParaRPr kumimoji="1" lang="en-US" altLang="zh-CN" dirty="0">
              <a:solidFill>
                <a:prstClr val="black"/>
              </a:solidFill>
              <a:cs typeface="+mn-ea"/>
              <a:sym typeface="+mn-lt"/>
            </a:endParaRPr>
          </a:p>
          <a:p>
            <a:pPr marL="34290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1" lang="zh-CN" altLang="en-US" dirty="0">
                <a:solidFill>
                  <a:prstClr val="black"/>
                </a:solidFill>
                <a:cs typeface="+mn-ea"/>
                <a:sym typeface="+mn-lt"/>
              </a:rPr>
              <a:t>在高空、水上等户外作业的人员要停止作业，在危险地带工作的人员要及时撤离</a:t>
            </a:r>
            <a:r>
              <a:rPr kumimoji="1" lang="en-US" altLang="zh-CN" dirty="0">
                <a:solidFill>
                  <a:prstClr val="black"/>
                </a:solidFill>
                <a:cs typeface="+mn-ea"/>
                <a:sym typeface="+mn-lt"/>
              </a:rPr>
              <a:t>; </a:t>
            </a:r>
            <a:endParaRPr kumimoji="1" lang="en-US" altLang="zh-CN" dirty="0">
              <a:solidFill>
                <a:prstClr val="black"/>
              </a:solidFill>
              <a:cs typeface="+mn-ea"/>
              <a:sym typeface="+mn-lt"/>
            </a:endParaRPr>
          </a:p>
          <a:p>
            <a:pPr marL="34290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1" lang="zh-CN" altLang="en-US" dirty="0">
                <a:solidFill>
                  <a:prstClr val="black"/>
                </a:solidFill>
                <a:cs typeface="+mn-ea"/>
                <a:sym typeface="+mn-lt"/>
              </a:rPr>
              <a:t>住在低洼地区和危房中的人员要及时转移到安全住所。</a:t>
            </a:r>
            <a:endParaRPr kumimoji="1"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100" name="图片 99"/>
          <p:cNvPicPr/>
          <p:nvPr>
            <p:custDataLst>
              <p:tags r:id="rId7"/>
            </p:custDataLst>
          </p:nvPr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08590" y="103759"/>
            <a:ext cx="1676400" cy="156667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accel="43300" decel="56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5920" y="294640"/>
            <a:ext cx="11419840" cy="6278880"/>
          </a:xfrm>
          <a:prstGeom prst="rect">
            <a:avLst/>
          </a:prstGeom>
          <a:solidFill>
            <a:srgbClr val="FFF6A1"/>
          </a:solidFill>
          <a:ln>
            <a:solidFill>
              <a:srgbClr val="FFF6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86417" y="41985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zh-CN" altLang="en-US" b="1" dirty="0">
                <a:solidFill>
                  <a:srgbClr val="C00000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防灾减灾安全知识</a:t>
            </a:r>
            <a:endParaRPr lang="zh-CN" altLang="en-US" b="1" dirty="0">
              <a:solidFill>
                <a:srgbClr val="C00000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sp>
        <p:nvSpPr>
          <p:cNvPr id="4" name="PA-102282"/>
          <p:cNvSpPr txBox="1"/>
          <p:nvPr>
            <p:custDataLst>
              <p:tags r:id="rId1"/>
            </p:custDataLst>
          </p:nvPr>
        </p:nvSpPr>
        <p:spPr>
          <a:xfrm>
            <a:off x="2279595" y="1691887"/>
            <a:ext cx="854767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800" kern="0" dirty="0">
                <a:solidFill>
                  <a:srgbClr val="C00000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如何应对海啸的来临</a:t>
            </a:r>
            <a:r>
              <a:rPr lang="en-US" altLang="zh-CN" sz="2800" kern="0" dirty="0">
                <a:solidFill>
                  <a:srgbClr val="C00000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?</a:t>
            </a:r>
            <a:endParaRPr lang="en-US" altLang="zh-CN" sz="2800" kern="0" dirty="0">
              <a:solidFill>
                <a:srgbClr val="C00000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grpSp>
        <p:nvGrpSpPr>
          <p:cNvPr id="6" name="PA-102284"/>
          <p:cNvGrpSpPr/>
          <p:nvPr>
            <p:custDataLst>
              <p:tags r:id="rId2"/>
            </p:custDataLst>
          </p:nvPr>
        </p:nvGrpSpPr>
        <p:grpSpPr>
          <a:xfrm>
            <a:off x="1552738" y="2231209"/>
            <a:ext cx="9274531" cy="369324"/>
            <a:chOff x="-1242360" y="2455854"/>
            <a:chExt cx="1665893" cy="1747059"/>
          </a:xfrm>
        </p:grpSpPr>
        <p:sp>
          <p:nvSpPr>
            <p:cNvPr id="7" name="PA-矩形 1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-1242360" y="2471583"/>
              <a:ext cx="1665893" cy="794229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 w="28575"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5400000" scaled="0"/>
              </a:gradFill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8" name="PA-矩形 3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-718840" y="2455854"/>
              <a:ext cx="33178" cy="1747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/>
            <a:p>
              <a:pPr lvl="0" algn="ctr">
                <a:defRPr/>
              </a:pPr>
              <a:endParaRPr kumimoji="0" lang="en-US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/>
                <a:uLnTx/>
                <a:uFillTx/>
                <a:latin typeface="Calibri" panose="020F0502020204030204"/>
                <a:ea typeface="思源黑体 CN Heavy" panose="020B0A00000000000000" pitchFamily="34" charset="-122"/>
                <a:sym typeface="方正兰亭黑_GBK" pitchFamily="2" charset="-122"/>
              </a:endParaRPr>
            </a:p>
          </p:txBody>
        </p:sp>
      </p:grpSp>
      <p:sp>
        <p:nvSpPr>
          <p:cNvPr id="9" name="PA-10228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52738" y="2944813"/>
            <a:ext cx="9274531" cy="2900402"/>
          </a:xfrm>
          <a:prstGeom prst="roundRect">
            <a:avLst>
              <a:gd name="adj" fmla="val 5783"/>
            </a:avLst>
          </a:prstGeom>
          <a:noFill/>
          <a:ln w="9525">
            <a:solidFill>
              <a:srgbClr val="C00000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  <a:ea typeface="仿宋_GB2312" panose="02010609030101010101" pitchFamily="49" charset="-122"/>
                <a:cs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anose="0201060903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anose="0201060903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anose="0201060903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PA-102286"/>
          <p:cNvSpPr/>
          <p:nvPr>
            <p:custDataLst>
              <p:tags r:id="rId6"/>
            </p:custDataLst>
          </p:nvPr>
        </p:nvSpPr>
        <p:spPr>
          <a:xfrm>
            <a:off x="1813814" y="3061355"/>
            <a:ext cx="8825448" cy="2125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dirty="0">
                <a:solidFill>
                  <a:srgbClr val="FF0000"/>
                </a:solidFill>
                <a:cs typeface="+mn-ea"/>
                <a:sym typeface="+mn-lt"/>
              </a:rPr>
              <a:t>应急措施</a:t>
            </a:r>
            <a:r>
              <a:rPr kumimoji="1" lang="en-US" altLang="zh-CN" dirty="0">
                <a:solidFill>
                  <a:srgbClr val="FF0000"/>
                </a:solidFill>
                <a:cs typeface="+mn-ea"/>
                <a:sym typeface="+mn-lt"/>
              </a:rPr>
              <a:t>:</a:t>
            </a:r>
            <a:endParaRPr kumimoji="1" lang="en-US" altLang="zh-CN" dirty="0">
              <a:solidFill>
                <a:srgbClr val="FF0000"/>
              </a:solidFill>
              <a:cs typeface="+mn-ea"/>
              <a:sym typeface="+mn-lt"/>
            </a:endParaRPr>
          </a:p>
          <a:p>
            <a:pPr marL="34290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1" lang="zh-CN" altLang="en-US" dirty="0">
                <a:solidFill>
                  <a:prstClr val="black"/>
                </a:solidFill>
                <a:cs typeface="+mn-ea"/>
                <a:sym typeface="+mn-lt"/>
              </a:rPr>
              <a:t>海啸前通常会有一一些反常现象，例如潮汐突然反常涨落，伴有大量水泡，浅滩上出现大量海生物等，察觉海啸征兆，迅速撤离海边，向内陆或者高处转移</a:t>
            </a:r>
            <a:r>
              <a:rPr kumimoji="1" lang="en-US" altLang="zh-CN" dirty="0">
                <a:solidFill>
                  <a:prstClr val="black"/>
                </a:solidFill>
                <a:cs typeface="+mn-ea"/>
                <a:sym typeface="+mn-lt"/>
              </a:rPr>
              <a:t>;</a:t>
            </a:r>
            <a:endParaRPr kumimoji="1" lang="en-US" altLang="zh-CN" dirty="0">
              <a:solidFill>
                <a:prstClr val="black"/>
              </a:solidFill>
              <a:cs typeface="+mn-ea"/>
              <a:sym typeface="+mn-lt"/>
            </a:endParaRPr>
          </a:p>
          <a:p>
            <a:pPr marL="34290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1" lang="zh-CN" altLang="en-US" dirty="0">
                <a:solidFill>
                  <a:prstClr val="black"/>
                </a:solidFill>
                <a:cs typeface="+mn-ea"/>
                <a:sym typeface="+mn-lt"/>
              </a:rPr>
              <a:t>不幸落水，尽量抓住木板等漂浮物，尽量减少动作，尽量不游泳，节约和保持体能，尽量向其他落水者靠拢，以便比较容易被发现。</a:t>
            </a:r>
            <a:endParaRPr kumimoji="1"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100" name="图片 99"/>
          <p:cNvPicPr/>
          <p:nvPr>
            <p:custDataLst>
              <p:tags r:id="rId7"/>
            </p:custDataLst>
          </p:nvPr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08590" y="103759"/>
            <a:ext cx="1676400" cy="156667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accel="43300" decel="56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5920" y="294640"/>
            <a:ext cx="11419840" cy="6278880"/>
          </a:xfrm>
          <a:prstGeom prst="rect">
            <a:avLst/>
          </a:prstGeom>
          <a:solidFill>
            <a:srgbClr val="FFF6A1"/>
          </a:solidFill>
          <a:ln>
            <a:solidFill>
              <a:srgbClr val="FFF6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86417" y="41985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zh-CN" altLang="en-US" b="1" dirty="0">
                <a:solidFill>
                  <a:srgbClr val="C00000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防灾减灾安全知识</a:t>
            </a:r>
            <a:endParaRPr lang="zh-CN" altLang="en-US" b="1" dirty="0">
              <a:solidFill>
                <a:srgbClr val="C00000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sp>
        <p:nvSpPr>
          <p:cNvPr id="4" name="PA-102282"/>
          <p:cNvSpPr txBox="1"/>
          <p:nvPr>
            <p:custDataLst>
              <p:tags r:id="rId1"/>
            </p:custDataLst>
          </p:nvPr>
        </p:nvSpPr>
        <p:spPr>
          <a:xfrm>
            <a:off x="2279595" y="1691887"/>
            <a:ext cx="854767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800" kern="0" dirty="0">
                <a:solidFill>
                  <a:srgbClr val="C00000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如何应对地震的来临</a:t>
            </a:r>
            <a:r>
              <a:rPr lang="en-US" altLang="zh-CN" sz="2800" kern="0" dirty="0">
                <a:solidFill>
                  <a:srgbClr val="C00000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?</a:t>
            </a:r>
            <a:endParaRPr lang="en-US" altLang="zh-CN" sz="2800" kern="0" dirty="0">
              <a:solidFill>
                <a:srgbClr val="C00000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grpSp>
        <p:nvGrpSpPr>
          <p:cNvPr id="6" name="PA-102284"/>
          <p:cNvGrpSpPr/>
          <p:nvPr>
            <p:custDataLst>
              <p:tags r:id="rId2"/>
            </p:custDataLst>
          </p:nvPr>
        </p:nvGrpSpPr>
        <p:grpSpPr>
          <a:xfrm>
            <a:off x="1552738" y="2231209"/>
            <a:ext cx="9274531" cy="369324"/>
            <a:chOff x="-1242360" y="2455854"/>
            <a:chExt cx="1665893" cy="1747059"/>
          </a:xfrm>
        </p:grpSpPr>
        <p:sp>
          <p:nvSpPr>
            <p:cNvPr id="7" name="PA-矩形 1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-1242360" y="2471583"/>
              <a:ext cx="1665893" cy="794229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 w="28575"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5400000" scaled="0"/>
              </a:gradFill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8" name="PA-矩形 3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-718840" y="2455854"/>
              <a:ext cx="33178" cy="1747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/>
            <a:p>
              <a:pPr lvl="0" algn="ctr">
                <a:defRPr/>
              </a:pPr>
              <a:endParaRPr kumimoji="0" lang="en-US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/>
                <a:uLnTx/>
                <a:uFillTx/>
                <a:latin typeface="Calibri" panose="020F0502020204030204"/>
                <a:ea typeface="思源黑体 CN Heavy" panose="020B0A00000000000000" pitchFamily="34" charset="-122"/>
                <a:sym typeface="方正兰亭黑_GBK" pitchFamily="2" charset="-122"/>
              </a:endParaRPr>
            </a:p>
          </p:txBody>
        </p:sp>
      </p:grpSp>
      <p:sp>
        <p:nvSpPr>
          <p:cNvPr id="9" name="PA-10228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52738" y="2944813"/>
            <a:ext cx="9274531" cy="2900402"/>
          </a:xfrm>
          <a:prstGeom prst="roundRect">
            <a:avLst>
              <a:gd name="adj" fmla="val 5783"/>
            </a:avLst>
          </a:prstGeom>
          <a:noFill/>
          <a:ln w="9525">
            <a:solidFill>
              <a:srgbClr val="C00000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  <a:ea typeface="仿宋_GB2312" panose="02010609030101010101" pitchFamily="49" charset="-122"/>
                <a:cs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anose="0201060903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anose="0201060903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anose="0201060903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PA-102286"/>
          <p:cNvSpPr/>
          <p:nvPr>
            <p:custDataLst>
              <p:tags r:id="rId6"/>
            </p:custDataLst>
          </p:nvPr>
        </p:nvSpPr>
        <p:spPr>
          <a:xfrm>
            <a:off x="1813814" y="3061355"/>
            <a:ext cx="8825448" cy="2541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dirty="0">
                <a:solidFill>
                  <a:srgbClr val="FF0000"/>
                </a:solidFill>
                <a:cs typeface="+mn-ea"/>
                <a:sym typeface="+mn-lt"/>
              </a:rPr>
              <a:t>应急措施</a:t>
            </a:r>
            <a:r>
              <a:rPr kumimoji="1" lang="en-US" altLang="zh-CN" dirty="0">
                <a:solidFill>
                  <a:srgbClr val="FF0000"/>
                </a:solidFill>
                <a:cs typeface="+mn-ea"/>
                <a:sym typeface="+mn-lt"/>
              </a:rPr>
              <a:t>:</a:t>
            </a:r>
            <a:endParaRPr kumimoji="1" lang="en-US" altLang="zh-CN" dirty="0">
              <a:solidFill>
                <a:srgbClr val="FF0000"/>
              </a:solidFill>
              <a:cs typeface="+mn-ea"/>
              <a:sym typeface="+mn-lt"/>
            </a:endParaRPr>
          </a:p>
          <a:p>
            <a:pPr marL="34290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1" lang="zh-CN" altLang="en-US" dirty="0">
                <a:solidFill>
                  <a:prstClr val="black"/>
                </a:solidFill>
                <a:cs typeface="+mn-ea"/>
                <a:sym typeface="+mn-lt"/>
              </a:rPr>
              <a:t>平时要结合教学活动，向学生们讲述地震和防震抗震知识。震前要安排好学生转移、撤离的路线和场地。</a:t>
            </a:r>
            <a:endParaRPr kumimoji="1" lang="zh-CN" altLang="en-US" dirty="0">
              <a:solidFill>
                <a:prstClr val="black"/>
              </a:solidFill>
              <a:cs typeface="+mn-ea"/>
              <a:sym typeface="+mn-lt"/>
            </a:endParaRPr>
          </a:p>
          <a:p>
            <a:pPr marL="34290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1" lang="zh-CN" altLang="en-US" dirty="0">
                <a:solidFill>
                  <a:prstClr val="black"/>
                </a:solidFill>
                <a:cs typeface="+mn-ea"/>
                <a:sym typeface="+mn-lt"/>
              </a:rPr>
              <a:t>地震发生时必须沉重冷静，震时在比较坚固、安全的房屋时，可以躲避在课桌下、讲台旁</a:t>
            </a:r>
            <a:r>
              <a:rPr kumimoji="1" lang="en-US" altLang="zh-CN" dirty="0">
                <a:solidFill>
                  <a:prstClr val="black"/>
                </a:solidFill>
                <a:cs typeface="+mn-ea"/>
                <a:sym typeface="+mn-lt"/>
              </a:rPr>
              <a:t>;</a:t>
            </a:r>
            <a:r>
              <a:rPr kumimoji="1" lang="zh-CN" altLang="en-US" dirty="0">
                <a:solidFill>
                  <a:prstClr val="black"/>
                </a:solidFill>
                <a:cs typeface="+mn-ea"/>
                <a:sym typeface="+mn-lt"/>
              </a:rPr>
              <a:t>教学楼内的学生可以到开间小，有管道支撑的房间里，绝不可让学生们乱跑或跳楼。震后沉着地指挥学生有秩序地撤离。</a:t>
            </a:r>
            <a:endParaRPr kumimoji="1"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100" name="图片 99"/>
          <p:cNvPicPr/>
          <p:nvPr>
            <p:custDataLst>
              <p:tags r:id="rId7"/>
            </p:custDataLst>
          </p:nvPr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08590" y="103759"/>
            <a:ext cx="1676400" cy="156667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accel="43300" decel="56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5920" y="294640"/>
            <a:ext cx="11419840" cy="6278880"/>
          </a:xfrm>
          <a:prstGeom prst="rect">
            <a:avLst/>
          </a:prstGeom>
          <a:solidFill>
            <a:srgbClr val="FFF6A1"/>
          </a:solidFill>
          <a:ln>
            <a:solidFill>
              <a:srgbClr val="FFF6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86417" y="41985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zh-CN" altLang="en-US" b="1" dirty="0">
                <a:solidFill>
                  <a:srgbClr val="C00000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防灾减灾安全知识</a:t>
            </a:r>
            <a:endParaRPr lang="zh-CN" altLang="en-US" b="1" dirty="0">
              <a:solidFill>
                <a:srgbClr val="C00000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sp>
        <p:nvSpPr>
          <p:cNvPr id="4" name="PA-102282"/>
          <p:cNvSpPr txBox="1"/>
          <p:nvPr>
            <p:custDataLst>
              <p:tags r:id="rId1"/>
            </p:custDataLst>
          </p:nvPr>
        </p:nvSpPr>
        <p:spPr>
          <a:xfrm>
            <a:off x="2279595" y="1691887"/>
            <a:ext cx="854767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800" kern="0" dirty="0">
                <a:solidFill>
                  <a:srgbClr val="C00000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如何应对暴雨的来临</a:t>
            </a:r>
            <a:r>
              <a:rPr lang="en-US" altLang="zh-CN" sz="2800" kern="0" dirty="0">
                <a:solidFill>
                  <a:srgbClr val="C00000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?</a:t>
            </a:r>
            <a:endParaRPr lang="en-US" altLang="zh-CN" sz="2800" kern="0" dirty="0">
              <a:solidFill>
                <a:srgbClr val="C00000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grpSp>
        <p:nvGrpSpPr>
          <p:cNvPr id="6" name="PA-102284"/>
          <p:cNvGrpSpPr/>
          <p:nvPr>
            <p:custDataLst>
              <p:tags r:id="rId2"/>
            </p:custDataLst>
          </p:nvPr>
        </p:nvGrpSpPr>
        <p:grpSpPr>
          <a:xfrm>
            <a:off x="1552738" y="2231209"/>
            <a:ext cx="9274531" cy="369324"/>
            <a:chOff x="-1242360" y="2455854"/>
            <a:chExt cx="1665893" cy="1747059"/>
          </a:xfrm>
        </p:grpSpPr>
        <p:sp>
          <p:nvSpPr>
            <p:cNvPr id="7" name="PA-矩形 1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-1242360" y="2471583"/>
              <a:ext cx="1665893" cy="794229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 w="28575"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5400000" scaled="0"/>
              </a:gradFill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8" name="PA-矩形 3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-718840" y="2455854"/>
              <a:ext cx="33178" cy="1747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/>
            <a:p>
              <a:pPr lvl="0" algn="ctr">
                <a:defRPr/>
              </a:pPr>
              <a:endParaRPr kumimoji="0" lang="en-US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/>
                <a:uLnTx/>
                <a:uFillTx/>
                <a:latin typeface="Calibri" panose="020F0502020204030204"/>
                <a:ea typeface="思源黑体 CN Heavy" panose="020B0A00000000000000" pitchFamily="34" charset="-122"/>
                <a:sym typeface="方正兰亭黑_GBK" pitchFamily="2" charset="-122"/>
              </a:endParaRPr>
            </a:p>
          </p:txBody>
        </p:sp>
      </p:grpSp>
      <p:sp>
        <p:nvSpPr>
          <p:cNvPr id="9" name="PA-10228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52738" y="2944813"/>
            <a:ext cx="9274531" cy="2900402"/>
          </a:xfrm>
          <a:prstGeom prst="roundRect">
            <a:avLst>
              <a:gd name="adj" fmla="val 5783"/>
            </a:avLst>
          </a:prstGeom>
          <a:noFill/>
          <a:ln w="9525">
            <a:solidFill>
              <a:srgbClr val="C00000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  <a:ea typeface="仿宋_GB2312" panose="02010609030101010101" pitchFamily="49" charset="-122"/>
                <a:cs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anose="0201060903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anose="0201060903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anose="0201060903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PA-102286"/>
          <p:cNvSpPr/>
          <p:nvPr>
            <p:custDataLst>
              <p:tags r:id="rId6"/>
            </p:custDataLst>
          </p:nvPr>
        </p:nvSpPr>
        <p:spPr>
          <a:xfrm>
            <a:off x="1813814" y="3061355"/>
            <a:ext cx="8825448" cy="2125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dirty="0">
                <a:solidFill>
                  <a:srgbClr val="FF0000"/>
                </a:solidFill>
                <a:cs typeface="+mn-ea"/>
                <a:sym typeface="+mn-lt"/>
              </a:rPr>
              <a:t>应急措施</a:t>
            </a:r>
            <a:r>
              <a:rPr kumimoji="1" lang="en-US" altLang="zh-CN" dirty="0">
                <a:solidFill>
                  <a:srgbClr val="FF0000"/>
                </a:solidFill>
                <a:cs typeface="+mn-ea"/>
                <a:sym typeface="+mn-lt"/>
              </a:rPr>
              <a:t>:</a:t>
            </a:r>
            <a:endParaRPr kumimoji="1" lang="en-US" altLang="zh-CN" dirty="0">
              <a:solidFill>
                <a:srgbClr val="FF0000"/>
              </a:solidFill>
              <a:cs typeface="+mn-ea"/>
              <a:sym typeface="+mn-lt"/>
            </a:endParaRPr>
          </a:p>
          <a:p>
            <a:pPr marL="34290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1" lang="zh-CN" altLang="en-US" dirty="0">
                <a:solidFill>
                  <a:prstClr val="black"/>
                </a:solidFill>
                <a:cs typeface="+mn-ea"/>
                <a:sym typeface="+mn-lt"/>
              </a:rPr>
              <a:t>预防居民住房发生内涝，可因地制宜，在家门口放置挡水板或者堆砌土坎</a:t>
            </a:r>
            <a:r>
              <a:rPr kumimoji="1" lang="en-US" altLang="zh-CN" dirty="0">
                <a:solidFill>
                  <a:prstClr val="black"/>
                </a:solidFill>
                <a:cs typeface="+mn-ea"/>
                <a:sym typeface="+mn-lt"/>
              </a:rPr>
              <a:t>;</a:t>
            </a:r>
            <a:endParaRPr kumimoji="1" lang="en-US" altLang="zh-CN" dirty="0">
              <a:solidFill>
                <a:prstClr val="black"/>
              </a:solidFill>
              <a:cs typeface="+mn-ea"/>
              <a:sym typeface="+mn-lt"/>
            </a:endParaRPr>
          </a:p>
          <a:p>
            <a:pPr marL="34290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1" lang="zh-CN" altLang="en-US" dirty="0">
                <a:solidFill>
                  <a:prstClr val="black"/>
                </a:solidFill>
                <a:cs typeface="+mn-ea"/>
                <a:sym typeface="+mn-lt"/>
              </a:rPr>
              <a:t>室外积水漫入室内时，应立即切断电源，防止积水带电伤人</a:t>
            </a:r>
            <a:r>
              <a:rPr kumimoji="1" lang="en-US" altLang="zh-CN" dirty="0">
                <a:solidFill>
                  <a:prstClr val="black"/>
                </a:solidFill>
                <a:cs typeface="+mn-ea"/>
                <a:sym typeface="+mn-lt"/>
              </a:rPr>
              <a:t>;</a:t>
            </a:r>
            <a:endParaRPr kumimoji="1" lang="en-US" altLang="zh-CN" dirty="0">
              <a:solidFill>
                <a:prstClr val="black"/>
              </a:solidFill>
              <a:cs typeface="+mn-ea"/>
              <a:sym typeface="+mn-lt"/>
            </a:endParaRPr>
          </a:p>
          <a:p>
            <a:pPr marL="34290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1" lang="zh-CN" altLang="en-US" dirty="0">
                <a:solidFill>
                  <a:prstClr val="black"/>
                </a:solidFill>
                <a:cs typeface="+mn-ea"/>
                <a:sym typeface="+mn-lt"/>
              </a:rPr>
              <a:t>在户外积水中行走时，要注意观察，贴近建筑物行走，防止掉入地坑、沙井等</a:t>
            </a:r>
            <a:r>
              <a:rPr kumimoji="1" lang="en-US" altLang="zh-CN" dirty="0">
                <a:solidFill>
                  <a:prstClr val="black"/>
                </a:solidFill>
                <a:cs typeface="+mn-ea"/>
                <a:sym typeface="+mn-lt"/>
              </a:rPr>
              <a:t>;</a:t>
            </a:r>
            <a:endParaRPr kumimoji="1" lang="en-US" altLang="zh-CN" dirty="0">
              <a:solidFill>
                <a:prstClr val="black"/>
              </a:solidFill>
              <a:cs typeface="+mn-ea"/>
              <a:sym typeface="+mn-lt"/>
            </a:endParaRPr>
          </a:p>
          <a:p>
            <a:pPr marL="34290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1" lang="zh-CN" altLang="en-US" dirty="0">
                <a:solidFill>
                  <a:prstClr val="black"/>
                </a:solidFill>
                <a:cs typeface="+mn-ea"/>
                <a:sym typeface="+mn-lt"/>
              </a:rPr>
              <a:t>驾车经过深积水区，应尽量绕行。</a:t>
            </a:r>
            <a:endParaRPr kumimoji="1"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100" name="图片 99"/>
          <p:cNvPicPr/>
          <p:nvPr>
            <p:custDataLst>
              <p:tags r:id="rId7"/>
            </p:custDataLst>
          </p:nvPr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08590" y="103759"/>
            <a:ext cx="1676400" cy="156667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accel="43300" decel="56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5920" y="294640"/>
            <a:ext cx="11419840" cy="6278880"/>
          </a:xfrm>
          <a:prstGeom prst="rect">
            <a:avLst/>
          </a:prstGeom>
          <a:solidFill>
            <a:srgbClr val="FFF6A1"/>
          </a:solidFill>
          <a:ln>
            <a:solidFill>
              <a:srgbClr val="FFF6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86417" y="41985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zh-CN" altLang="en-US" b="1" dirty="0">
                <a:solidFill>
                  <a:srgbClr val="C00000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防灾减灾安全知识</a:t>
            </a:r>
            <a:endParaRPr lang="zh-CN" altLang="en-US" b="1" dirty="0">
              <a:solidFill>
                <a:srgbClr val="C00000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sp>
        <p:nvSpPr>
          <p:cNvPr id="4" name="PA-102282"/>
          <p:cNvSpPr txBox="1"/>
          <p:nvPr>
            <p:custDataLst>
              <p:tags r:id="rId1"/>
            </p:custDataLst>
          </p:nvPr>
        </p:nvSpPr>
        <p:spPr>
          <a:xfrm>
            <a:off x="2279595" y="1691887"/>
            <a:ext cx="854767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800" kern="0" dirty="0">
                <a:solidFill>
                  <a:srgbClr val="C00000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如何应对洪水的来临</a:t>
            </a:r>
            <a:r>
              <a:rPr lang="en-US" altLang="zh-CN" sz="2800" kern="0" dirty="0">
                <a:solidFill>
                  <a:srgbClr val="C00000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?</a:t>
            </a:r>
            <a:endParaRPr lang="en-US" altLang="zh-CN" sz="2800" kern="0" dirty="0">
              <a:solidFill>
                <a:srgbClr val="C00000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grpSp>
        <p:nvGrpSpPr>
          <p:cNvPr id="6" name="PA-102284"/>
          <p:cNvGrpSpPr/>
          <p:nvPr>
            <p:custDataLst>
              <p:tags r:id="rId2"/>
            </p:custDataLst>
          </p:nvPr>
        </p:nvGrpSpPr>
        <p:grpSpPr>
          <a:xfrm>
            <a:off x="1552738" y="2231209"/>
            <a:ext cx="9274531" cy="369324"/>
            <a:chOff x="-1242360" y="2455854"/>
            <a:chExt cx="1665893" cy="1747059"/>
          </a:xfrm>
        </p:grpSpPr>
        <p:sp>
          <p:nvSpPr>
            <p:cNvPr id="7" name="PA-矩形 1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-1242360" y="2471583"/>
              <a:ext cx="1665893" cy="794229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 w="28575"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5400000" scaled="0"/>
              </a:gradFill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8" name="PA-矩形 3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-718840" y="2455854"/>
              <a:ext cx="33178" cy="1747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/>
            <a:p>
              <a:pPr lvl="0" algn="ctr">
                <a:defRPr/>
              </a:pPr>
              <a:endParaRPr kumimoji="0" lang="en-US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/>
                <a:uLnTx/>
                <a:uFillTx/>
                <a:latin typeface="Calibri" panose="020F0502020204030204"/>
                <a:ea typeface="思源黑体 CN Heavy" panose="020B0A00000000000000" pitchFamily="34" charset="-122"/>
                <a:sym typeface="方正兰亭黑_GBK" pitchFamily="2" charset="-122"/>
              </a:endParaRPr>
            </a:p>
          </p:txBody>
        </p:sp>
      </p:grpSp>
      <p:sp>
        <p:nvSpPr>
          <p:cNvPr id="9" name="PA-10228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52738" y="2694191"/>
            <a:ext cx="9274531" cy="3212919"/>
          </a:xfrm>
          <a:prstGeom prst="roundRect">
            <a:avLst>
              <a:gd name="adj" fmla="val 5783"/>
            </a:avLst>
          </a:prstGeom>
          <a:noFill/>
          <a:ln w="9525">
            <a:solidFill>
              <a:srgbClr val="C00000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  <a:ea typeface="仿宋_GB2312" panose="02010609030101010101" pitchFamily="49" charset="-122"/>
                <a:cs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anose="0201060903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anose="0201060903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anose="0201060903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PA-102286"/>
          <p:cNvSpPr/>
          <p:nvPr>
            <p:custDataLst>
              <p:tags r:id="rId6"/>
            </p:custDataLst>
          </p:nvPr>
        </p:nvSpPr>
        <p:spPr>
          <a:xfrm>
            <a:off x="1813814" y="2810734"/>
            <a:ext cx="8825448" cy="2956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dirty="0">
                <a:solidFill>
                  <a:srgbClr val="FF0000"/>
                </a:solidFill>
                <a:cs typeface="+mn-ea"/>
                <a:sym typeface="+mn-lt"/>
              </a:rPr>
              <a:t>应急措施</a:t>
            </a:r>
            <a:r>
              <a:rPr kumimoji="1" lang="en-US" altLang="zh-CN" dirty="0">
                <a:solidFill>
                  <a:srgbClr val="FF0000"/>
                </a:solidFill>
                <a:cs typeface="+mn-ea"/>
                <a:sym typeface="+mn-lt"/>
              </a:rPr>
              <a:t>:</a:t>
            </a:r>
            <a:endParaRPr kumimoji="1" lang="en-US" altLang="zh-CN" dirty="0">
              <a:solidFill>
                <a:srgbClr val="FF0000"/>
              </a:solidFill>
              <a:cs typeface="+mn-ea"/>
              <a:sym typeface="+mn-lt"/>
            </a:endParaRPr>
          </a:p>
          <a:p>
            <a:pPr marL="34290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1" lang="zh-CN" altLang="en-US" dirty="0">
                <a:solidFill>
                  <a:prstClr val="black"/>
                </a:solidFill>
                <a:cs typeface="+mn-ea"/>
                <a:sym typeface="+mn-lt"/>
              </a:rPr>
              <a:t>突然遭受洪水袭击时，要沉重冷静，并以最快速度安全转移，安全转移要先人员后财产，先老幼病残人员，后其他人员，切不可有侥幸心理</a:t>
            </a:r>
            <a:r>
              <a:rPr kumimoji="1" lang="en-US" altLang="zh-CN" dirty="0">
                <a:solidFill>
                  <a:prstClr val="black"/>
                </a:solidFill>
                <a:cs typeface="+mn-ea"/>
                <a:sym typeface="+mn-lt"/>
              </a:rPr>
              <a:t>; </a:t>
            </a:r>
            <a:endParaRPr kumimoji="1" lang="en-US" altLang="zh-CN" dirty="0">
              <a:solidFill>
                <a:prstClr val="black"/>
              </a:solidFill>
              <a:cs typeface="+mn-ea"/>
              <a:sym typeface="+mn-lt"/>
            </a:endParaRPr>
          </a:p>
          <a:p>
            <a:pPr marL="34290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1" lang="zh-CN" altLang="en-US" dirty="0">
                <a:solidFill>
                  <a:prstClr val="black"/>
                </a:solidFill>
                <a:cs typeface="+mn-ea"/>
                <a:sym typeface="+mn-lt"/>
              </a:rPr>
              <a:t>被洪水围困的，有通讯条件的，可利用通讯工具寻求教援，无通讯工具的想办法向外界发出求救信号，同时可以寻找体积较大的漂浮物等，主动采取自救措施。</a:t>
            </a:r>
            <a:endParaRPr kumimoji="1" lang="zh-CN" altLang="en-US" dirty="0">
              <a:solidFill>
                <a:prstClr val="black"/>
              </a:solidFill>
              <a:cs typeface="+mn-ea"/>
              <a:sym typeface="+mn-lt"/>
            </a:endParaRPr>
          </a:p>
          <a:p>
            <a:pPr marL="34290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1" lang="zh-CN" altLang="en-US" dirty="0">
                <a:solidFill>
                  <a:prstClr val="black"/>
                </a:solidFill>
                <a:cs typeface="+mn-ea"/>
                <a:sym typeface="+mn-lt"/>
              </a:rPr>
              <a:t>当住宅遭受洪水围困时，应迅速安排家人向房顶转移，并想办法发出求救信号</a:t>
            </a:r>
            <a:r>
              <a:rPr kumimoji="1" lang="en-US" altLang="zh-CN" dirty="0">
                <a:solidFill>
                  <a:prstClr val="black"/>
                </a:solidFill>
                <a:cs typeface="+mn-ea"/>
                <a:sym typeface="+mn-lt"/>
              </a:rPr>
              <a:t>;</a:t>
            </a:r>
            <a:endParaRPr kumimoji="1" lang="en-US" altLang="zh-CN" dirty="0">
              <a:solidFill>
                <a:prstClr val="black"/>
              </a:solidFill>
              <a:cs typeface="+mn-ea"/>
              <a:sym typeface="+mn-lt"/>
            </a:endParaRPr>
          </a:p>
          <a:p>
            <a:pPr marL="34290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1" lang="zh-CN" altLang="en-US" dirty="0">
                <a:solidFill>
                  <a:prstClr val="black"/>
                </a:solidFill>
                <a:cs typeface="+mn-ea"/>
                <a:sym typeface="+mn-lt"/>
              </a:rPr>
              <a:t>洪水过后往往伴随疫情发生，应注意做好防疫工作。</a:t>
            </a:r>
            <a:endParaRPr kumimoji="1"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100" name="图片 99"/>
          <p:cNvPicPr/>
          <p:nvPr>
            <p:custDataLst>
              <p:tags r:id="rId7"/>
            </p:custDataLst>
          </p:nvPr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08590" y="103759"/>
            <a:ext cx="1676400" cy="156667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accel="43300" decel="56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5920" y="294640"/>
            <a:ext cx="11419840" cy="6278880"/>
          </a:xfrm>
          <a:prstGeom prst="rect">
            <a:avLst/>
          </a:prstGeom>
          <a:solidFill>
            <a:srgbClr val="FFF6A1"/>
          </a:solidFill>
          <a:ln>
            <a:solidFill>
              <a:srgbClr val="FFF6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86417" y="41985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zh-CN" altLang="en-US" b="1" dirty="0">
                <a:solidFill>
                  <a:srgbClr val="C00000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防灾减灾安全知识</a:t>
            </a:r>
            <a:endParaRPr lang="zh-CN" altLang="en-US" b="1" dirty="0">
              <a:solidFill>
                <a:srgbClr val="C00000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sp>
        <p:nvSpPr>
          <p:cNvPr id="4" name="PA-102282"/>
          <p:cNvSpPr txBox="1"/>
          <p:nvPr>
            <p:custDataLst>
              <p:tags r:id="rId1"/>
            </p:custDataLst>
          </p:nvPr>
        </p:nvSpPr>
        <p:spPr>
          <a:xfrm>
            <a:off x="2279595" y="1691887"/>
            <a:ext cx="854767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800" kern="0" dirty="0">
                <a:solidFill>
                  <a:srgbClr val="C00000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如何应对雷雨的来临</a:t>
            </a:r>
            <a:r>
              <a:rPr lang="en-US" altLang="zh-CN" sz="2800" kern="0" dirty="0">
                <a:solidFill>
                  <a:srgbClr val="C00000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?</a:t>
            </a:r>
            <a:endParaRPr lang="en-US" altLang="zh-CN" sz="2800" kern="0" dirty="0">
              <a:solidFill>
                <a:srgbClr val="C00000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grpSp>
        <p:nvGrpSpPr>
          <p:cNvPr id="6" name="PA-102284"/>
          <p:cNvGrpSpPr/>
          <p:nvPr>
            <p:custDataLst>
              <p:tags r:id="rId2"/>
            </p:custDataLst>
          </p:nvPr>
        </p:nvGrpSpPr>
        <p:grpSpPr>
          <a:xfrm>
            <a:off x="1552738" y="2231209"/>
            <a:ext cx="9274531" cy="369324"/>
            <a:chOff x="-1242360" y="2455854"/>
            <a:chExt cx="1665893" cy="1747059"/>
          </a:xfrm>
        </p:grpSpPr>
        <p:sp>
          <p:nvSpPr>
            <p:cNvPr id="7" name="PA-矩形 1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-1242360" y="2471583"/>
              <a:ext cx="1665893" cy="794229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 w="28575"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5400000" scaled="0"/>
              </a:gradFill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8" name="PA-矩形 3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-718840" y="2455854"/>
              <a:ext cx="33178" cy="1747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/>
            <a:p>
              <a:pPr lvl="0" algn="ctr">
                <a:defRPr/>
              </a:pPr>
              <a:endParaRPr kumimoji="0" lang="en-US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/>
                <a:uLnTx/>
                <a:uFillTx/>
                <a:latin typeface="Calibri" panose="020F0502020204030204"/>
                <a:ea typeface="思源黑体 CN Heavy" panose="020B0A00000000000000" pitchFamily="34" charset="-122"/>
                <a:sym typeface="方正兰亭黑_GBK" pitchFamily="2" charset="-122"/>
              </a:endParaRPr>
            </a:p>
          </p:txBody>
        </p:sp>
      </p:grpSp>
      <p:sp>
        <p:nvSpPr>
          <p:cNvPr id="9" name="PA-10228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52738" y="2944813"/>
            <a:ext cx="9274531" cy="2900402"/>
          </a:xfrm>
          <a:prstGeom prst="roundRect">
            <a:avLst>
              <a:gd name="adj" fmla="val 5783"/>
            </a:avLst>
          </a:prstGeom>
          <a:noFill/>
          <a:ln w="9525">
            <a:solidFill>
              <a:srgbClr val="C00000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  <a:ea typeface="仿宋_GB2312" panose="02010609030101010101" pitchFamily="49" charset="-122"/>
                <a:cs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anose="0201060903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anose="0201060903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anose="0201060903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PA-102286"/>
          <p:cNvSpPr/>
          <p:nvPr>
            <p:custDataLst>
              <p:tags r:id="rId6"/>
            </p:custDataLst>
          </p:nvPr>
        </p:nvSpPr>
        <p:spPr>
          <a:xfrm>
            <a:off x="1813814" y="3061355"/>
            <a:ext cx="8825448" cy="2541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dirty="0">
                <a:solidFill>
                  <a:srgbClr val="FF0000"/>
                </a:solidFill>
                <a:cs typeface="+mn-ea"/>
                <a:sym typeface="+mn-lt"/>
              </a:rPr>
              <a:t>应急措施</a:t>
            </a:r>
            <a:r>
              <a:rPr kumimoji="1" lang="en-US" altLang="zh-CN" dirty="0">
                <a:solidFill>
                  <a:srgbClr val="FF0000"/>
                </a:solidFill>
                <a:cs typeface="+mn-ea"/>
                <a:sym typeface="+mn-lt"/>
              </a:rPr>
              <a:t>:</a:t>
            </a:r>
            <a:endParaRPr kumimoji="1" lang="en-US" altLang="zh-CN" dirty="0">
              <a:solidFill>
                <a:srgbClr val="FF0000"/>
              </a:solidFill>
              <a:cs typeface="+mn-ea"/>
              <a:sym typeface="+mn-lt"/>
            </a:endParaRPr>
          </a:p>
          <a:p>
            <a:pPr marL="34290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1" lang="zh-CN" altLang="en-US" dirty="0">
                <a:solidFill>
                  <a:prstClr val="black"/>
                </a:solidFill>
                <a:cs typeface="+mn-ea"/>
                <a:sym typeface="+mn-lt"/>
              </a:rPr>
              <a:t>注意关闭门窗，室内人员应远离门窗、水管、煤气管等金属物体</a:t>
            </a:r>
            <a:r>
              <a:rPr kumimoji="1" lang="en-US" altLang="zh-CN" dirty="0">
                <a:solidFill>
                  <a:prstClr val="black"/>
                </a:solidFill>
                <a:cs typeface="+mn-ea"/>
                <a:sym typeface="+mn-lt"/>
              </a:rPr>
              <a:t>;</a:t>
            </a:r>
            <a:endParaRPr kumimoji="1" lang="en-US" altLang="zh-CN" dirty="0">
              <a:solidFill>
                <a:prstClr val="black"/>
              </a:solidFill>
              <a:cs typeface="+mn-ea"/>
              <a:sym typeface="+mn-lt"/>
            </a:endParaRPr>
          </a:p>
          <a:p>
            <a:pPr marL="34290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1" lang="zh-CN" altLang="en-US" dirty="0">
                <a:solidFill>
                  <a:prstClr val="black"/>
                </a:solidFill>
                <a:cs typeface="+mn-ea"/>
                <a:sym typeface="+mn-lt"/>
              </a:rPr>
              <a:t>关闭家用电器，拉开电源插头，防止雷电从电源线入侵</a:t>
            </a:r>
            <a:r>
              <a:rPr kumimoji="1" lang="en-US" altLang="zh-CN" dirty="0">
                <a:solidFill>
                  <a:prstClr val="black"/>
                </a:solidFill>
                <a:cs typeface="+mn-ea"/>
                <a:sym typeface="+mn-lt"/>
              </a:rPr>
              <a:t>;</a:t>
            </a:r>
            <a:endParaRPr kumimoji="1" lang="en-US" altLang="zh-CN" dirty="0">
              <a:solidFill>
                <a:prstClr val="black"/>
              </a:solidFill>
              <a:cs typeface="+mn-ea"/>
              <a:sym typeface="+mn-lt"/>
            </a:endParaRPr>
          </a:p>
          <a:p>
            <a:pPr marL="34290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1" lang="zh-CN" altLang="en-US" dirty="0">
                <a:solidFill>
                  <a:prstClr val="black"/>
                </a:solidFill>
                <a:cs typeface="+mn-ea"/>
                <a:sym typeface="+mn-lt"/>
              </a:rPr>
              <a:t>在室外时，要及时躲避，不要在空旷的野外停留，如果无处躲避时，应尽量在低洼处躲避，或者立即下蹲，降低身体的高度</a:t>
            </a:r>
            <a:r>
              <a:rPr kumimoji="1" lang="en-US" altLang="zh-CN" dirty="0">
                <a:solidFill>
                  <a:prstClr val="black"/>
                </a:solidFill>
                <a:cs typeface="+mn-ea"/>
                <a:sym typeface="+mn-lt"/>
              </a:rPr>
              <a:t>:</a:t>
            </a:r>
            <a:endParaRPr kumimoji="1" lang="en-US" altLang="zh-CN" dirty="0">
              <a:solidFill>
                <a:prstClr val="black"/>
              </a:solidFill>
              <a:cs typeface="+mn-ea"/>
              <a:sym typeface="+mn-lt"/>
            </a:endParaRPr>
          </a:p>
          <a:p>
            <a:pPr marL="34290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1" lang="zh-CN" altLang="en-US" dirty="0">
                <a:solidFill>
                  <a:prstClr val="black"/>
                </a:solidFill>
                <a:cs typeface="+mn-ea"/>
                <a:sym typeface="+mn-lt"/>
              </a:rPr>
              <a:t>远离孤立的大树、高塔、电线杆、广告牌等</a:t>
            </a:r>
            <a:r>
              <a:rPr kumimoji="1" lang="en-US" altLang="zh-CN" dirty="0">
                <a:solidFill>
                  <a:prstClr val="black"/>
                </a:solidFill>
                <a:cs typeface="+mn-ea"/>
                <a:sym typeface="+mn-lt"/>
              </a:rPr>
              <a:t>;</a:t>
            </a:r>
            <a:r>
              <a:rPr kumimoji="1" lang="zh-CN" altLang="en-US" dirty="0">
                <a:solidFill>
                  <a:prstClr val="black"/>
                </a:solidFill>
                <a:cs typeface="+mn-ea"/>
                <a:sym typeface="+mn-lt"/>
              </a:rPr>
              <a:t>立即停止室外游泳、划船等水上活动</a:t>
            </a:r>
            <a:r>
              <a:rPr kumimoji="1" lang="en-US" altLang="zh-CN" dirty="0">
                <a:solidFill>
                  <a:prstClr val="black"/>
                </a:solidFill>
                <a:cs typeface="+mn-ea"/>
                <a:sym typeface="+mn-lt"/>
              </a:rPr>
              <a:t>;</a:t>
            </a:r>
            <a:endParaRPr kumimoji="1" lang="en-US" altLang="zh-CN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100" name="图片 99"/>
          <p:cNvPicPr/>
          <p:nvPr>
            <p:custDataLst>
              <p:tags r:id="rId7"/>
            </p:custDataLst>
          </p:nvPr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08590" y="103759"/>
            <a:ext cx="1676400" cy="156667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accel="43300" decel="56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5920" y="294640"/>
            <a:ext cx="11419840" cy="6278880"/>
          </a:xfrm>
          <a:prstGeom prst="rect">
            <a:avLst/>
          </a:prstGeom>
          <a:solidFill>
            <a:srgbClr val="FFF6A1"/>
          </a:solidFill>
          <a:ln>
            <a:solidFill>
              <a:srgbClr val="FFF6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86417" y="41985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zh-CN" altLang="en-US" b="1" dirty="0">
                <a:solidFill>
                  <a:srgbClr val="C00000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防灾减灾安全知识</a:t>
            </a:r>
            <a:endParaRPr lang="zh-CN" altLang="en-US" b="1" dirty="0">
              <a:solidFill>
                <a:srgbClr val="C00000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sp>
        <p:nvSpPr>
          <p:cNvPr id="4" name="PA-102282"/>
          <p:cNvSpPr txBox="1"/>
          <p:nvPr>
            <p:custDataLst>
              <p:tags r:id="rId1"/>
            </p:custDataLst>
          </p:nvPr>
        </p:nvSpPr>
        <p:spPr>
          <a:xfrm>
            <a:off x="2279595" y="1691887"/>
            <a:ext cx="854767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800" kern="0" dirty="0">
                <a:solidFill>
                  <a:srgbClr val="C00000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如何应对泥石流的来临</a:t>
            </a:r>
            <a:r>
              <a:rPr lang="en-US" altLang="zh-CN" sz="2800" kern="0" dirty="0">
                <a:solidFill>
                  <a:srgbClr val="C00000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?</a:t>
            </a:r>
            <a:endParaRPr lang="en-US" altLang="zh-CN" sz="2800" kern="0" dirty="0">
              <a:solidFill>
                <a:srgbClr val="C00000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grpSp>
        <p:nvGrpSpPr>
          <p:cNvPr id="6" name="PA-102284"/>
          <p:cNvGrpSpPr/>
          <p:nvPr>
            <p:custDataLst>
              <p:tags r:id="rId2"/>
            </p:custDataLst>
          </p:nvPr>
        </p:nvGrpSpPr>
        <p:grpSpPr>
          <a:xfrm>
            <a:off x="1552738" y="2231209"/>
            <a:ext cx="9274531" cy="369324"/>
            <a:chOff x="-1242360" y="2455854"/>
            <a:chExt cx="1665893" cy="1747059"/>
          </a:xfrm>
        </p:grpSpPr>
        <p:sp>
          <p:nvSpPr>
            <p:cNvPr id="7" name="PA-矩形 1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-1242360" y="2471583"/>
              <a:ext cx="1665893" cy="794229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 w="28575"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5400000" scaled="0"/>
              </a:gradFill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8" name="PA-矩形 3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-718840" y="2455854"/>
              <a:ext cx="33178" cy="1747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/>
            <a:p>
              <a:pPr lvl="0" algn="ctr">
                <a:defRPr/>
              </a:pPr>
              <a:endParaRPr kumimoji="0" lang="en-US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/>
                <a:uLnTx/>
                <a:uFillTx/>
                <a:latin typeface="Calibri" panose="020F0502020204030204"/>
                <a:ea typeface="思源黑体 CN Heavy" panose="020B0A00000000000000" pitchFamily="34" charset="-122"/>
                <a:sym typeface="方正兰亭黑_GBK" pitchFamily="2" charset="-122"/>
              </a:endParaRPr>
            </a:p>
          </p:txBody>
        </p:sp>
      </p:grpSp>
      <p:sp>
        <p:nvSpPr>
          <p:cNvPr id="9" name="PA-10228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52738" y="2944813"/>
            <a:ext cx="9274531" cy="2900402"/>
          </a:xfrm>
          <a:prstGeom prst="roundRect">
            <a:avLst>
              <a:gd name="adj" fmla="val 5783"/>
            </a:avLst>
          </a:prstGeom>
          <a:noFill/>
          <a:ln w="9525">
            <a:solidFill>
              <a:srgbClr val="C00000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  <a:ea typeface="仿宋_GB2312" panose="02010609030101010101" pitchFamily="49" charset="-122"/>
                <a:cs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anose="0201060903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anose="0201060903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anose="0201060903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PA-102286"/>
          <p:cNvSpPr/>
          <p:nvPr>
            <p:custDataLst>
              <p:tags r:id="rId6"/>
            </p:custDataLst>
          </p:nvPr>
        </p:nvSpPr>
        <p:spPr>
          <a:xfrm>
            <a:off x="1813814" y="3061355"/>
            <a:ext cx="8825448" cy="2168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dirty="0">
                <a:solidFill>
                  <a:srgbClr val="FF0000"/>
                </a:solidFill>
                <a:cs typeface="+mn-ea"/>
                <a:sym typeface="+mn-lt"/>
              </a:rPr>
              <a:t>应急措施</a:t>
            </a:r>
            <a:r>
              <a:rPr kumimoji="1" lang="en-US" altLang="zh-CN" dirty="0">
                <a:solidFill>
                  <a:srgbClr val="FF0000"/>
                </a:solidFill>
                <a:cs typeface="+mn-ea"/>
                <a:sym typeface="+mn-lt"/>
              </a:rPr>
              <a:t>:</a:t>
            </a:r>
            <a:endParaRPr kumimoji="1" lang="en-US" altLang="zh-CN" dirty="0">
              <a:solidFill>
                <a:srgbClr val="FF0000"/>
              </a:solidFill>
              <a:cs typeface="+mn-ea"/>
              <a:sym typeface="+mn-lt"/>
            </a:endParaRPr>
          </a:p>
          <a:p>
            <a:pPr marL="34290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1" lang="zh-CN" altLang="en-US" dirty="0">
                <a:solidFill>
                  <a:prstClr val="black"/>
                </a:solidFill>
                <a:cs typeface="+mn-ea"/>
                <a:sym typeface="+mn-lt"/>
              </a:rPr>
              <a:t>发现有泥石流迹象，应立即观察地形，向沟谷两侧山坡或者高地跑</a:t>
            </a:r>
            <a:r>
              <a:rPr kumimoji="1" lang="en-US" altLang="zh-CN" dirty="0">
                <a:solidFill>
                  <a:prstClr val="black"/>
                </a:solidFill>
                <a:cs typeface="+mn-ea"/>
                <a:sym typeface="+mn-lt"/>
              </a:rPr>
              <a:t>;</a:t>
            </a:r>
            <a:endParaRPr kumimoji="1" lang="en-US" altLang="zh-CN" dirty="0">
              <a:solidFill>
                <a:prstClr val="black"/>
              </a:solidFill>
              <a:cs typeface="+mn-ea"/>
              <a:sym typeface="+mn-lt"/>
            </a:endParaRPr>
          </a:p>
          <a:p>
            <a:pPr marL="34290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1" lang="zh-CN" altLang="en-US" dirty="0">
                <a:solidFill>
                  <a:prstClr val="black"/>
                </a:solidFill>
                <a:cs typeface="+mn-ea"/>
                <a:sym typeface="+mn-lt"/>
              </a:rPr>
              <a:t>不要停留在低洼地方，也不要攀爬到树上躲避</a:t>
            </a:r>
            <a:r>
              <a:rPr kumimoji="1" lang="en-US" altLang="zh-CN" dirty="0">
                <a:solidFill>
                  <a:prstClr val="black"/>
                </a:solidFill>
                <a:cs typeface="+mn-ea"/>
                <a:sym typeface="+mn-lt"/>
              </a:rPr>
              <a:t>;</a:t>
            </a:r>
            <a:endParaRPr kumimoji="1" lang="en-US" altLang="zh-CN" dirty="0">
              <a:solidFill>
                <a:prstClr val="black"/>
              </a:solidFill>
              <a:cs typeface="+mn-ea"/>
              <a:sym typeface="+mn-lt"/>
            </a:endParaRPr>
          </a:p>
          <a:p>
            <a:pPr marL="34290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1" lang="zh-CN" altLang="en-US" dirty="0">
                <a:solidFill>
                  <a:prstClr val="black"/>
                </a:solidFill>
                <a:cs typeface="+mn-ea"/>
                <a:sym typeface="+mn-lt"/>
              </a:rPr>
              <a:t>不要躲避在有滚石和大量堆积物的下方。</a:t>
            </a:r>
            <a:endParaRPr kumimoji="1" lang="zh-CN" altLang="en-US" dirty="0">
              <a:solidFill>
                <a:prstClr val="black"/>
              </a:solidFill>
              <a:cs typeface="+mn-ea"/>
              <a:sym typeface="+mn-lt"/>
            </a:endParaRPr>
          </a:p>
          <a:p>
            <a:pPr marL="34290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1" lang="zh-CN" altLang="en-US" dirty="0">
                <a:solidFill>
                  <a:prstClr val="black"/>
                </a:solidFill>
                <a:cs typeface="+mn-ea"/>
                <a:sym typeface="+mn-lt"/>
              </a:rPr>
              <a:t>往往伴随疫情发生，应注意做好防疫工作。</a:t>
            </a:r>
            <a:endParaRPr kumimoji="1"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100" name="图片 99"/>
          <p:cNvPicPr/>
          <p:nvPr>
            <p:custDataLst>
              <p:tags r:id="rId7"/>
            </p:custDataLst>
          </p:nvPr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08590" y="103759"/>
            <a:ext cx="1676400" cy="156667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accel="43300" decel="56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5920" y="294640"/>
            <a:ext cx="11419840" cy="6278880"/>
          </a:xfrm>
          <a:prstGeom prst="rect">
            <a:avLst/>
          </a:prstGeom>
          <a:solidFill>
            <a:srgbClr val="FFF6A1"/>
          </a:solidFill>
          <a:ln>
            <a:solidFill>
              <a:srgbClr val="FFF6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86417" y="41985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zh-CN" altLang="en-US" b="1" dirty="0">
                <a:solidFill>
                  <a:srgbClr val="C00000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防灾减灾安全知识</a:t>
            </a:r>
            <a:endParaRPr lang="zh-CN" altLang="en-US" b="1" dirty="0">
              <a:solidFill>
                <a:srgbClr val="C00000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sp>
        <p:nvSpPr>
          <p:cNvPr id="4" name="PA-102282"/>
          <p:cNvSpPr txBox="1"/>
          <p:nvPr>
            <p:custDataLst>
              <p:tags r:id="rId1"/>
            </p:custDataLst>
          </p:nvPr>
        </p:nvSpPr>
        <p:spPr>
          <a:xfrm>
            <a:off x="2279595" y="1691887"/>
            <a:ext cx="854767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800" kern="0" dirty="0">
                <a:solidFill>
                  <a:srgbClr val="C00000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家中遇险分类</a:t>
            </a:r>
            <a:endParaRPr lang="zh-CN" altLang="en-US" sz="2800" kern="0" dirty="0">
              <a:solidFill>
                <a:srgbClr val="C00000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grpSp>
        <p:nvGrpSpPr>
          <p:cNvPr id="6" name="PA-102284"/>
          <p:cNvGrpSpPr/>
          <p:nvPr>
            <p:custDataLst>
              <p:tags r:id="rId2"/>
            </p:custDataLst>
          </p:nvPr>
        </p:nvGrpSpPr>
        <p:grpSpPr>
          <a:xfrm>
            <a:off x="1552738" y="2231209"/>
            <a:ext cx="9274531" cy="369324"/>
            <a:chOff x="-1242360" y="2455854"/>
            <a:chExt cx="1665893" cy="1747059"/>
          </a:xfrm>
        </p:grpSpPr>
        <p:sp>
          <p:nvSpPr>
            <p:cNvPr id="7" name="PA-矩形 1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-1242360" y="2471583"/>
              <a:ext cx="1665893" cy="794229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 w="28575"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5400000" scaled="0"/>
              </a:gradFill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8" name="PA-矩形 3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-718840" y="2455854"/>
              <a:ext cx="33178" cy="1747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/>
            <a:p>
              <a:pPr lvl="0" algn="ctr">
                <a:defRPr/>
              </a:pPr>
              <a:endParaRPr kumimoji="0" lang="en-US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/>
                <a:uLnTx/>
                <a:uFillTx/>
                <a:latin typeface="Calibri" panose="020F0502020204030204"/>
                <a:ea typeface="思源黑体 CN Heavy" panose="020B0A00000000000000" pitchFamily="34" charset="-122"/>
                <a:sym typeface="方正兰亭黑_GBK" pitchFamily="2" charset="-122"/>
              </a:endParaRPr>
            </a:p>
          </p:txBody>
        </p:sp>
      </p:grpSp>
      <p:sp>
        <p:nvSpPr>
          <p:cNvPr id="9" name="PA-10228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52738" y="2944813"/>
            <a:ext cx="9274531" cy="2900402"/>
          </a:xfrm>
          <a:prstGeom prst="roundRect">
            <a:avLst>
              <a:gd name="adj" fmla="val 5783"/>
            </a:avLst>
          </a:prstGeom>
          <a:noFill/>
          <a:ln w="9525">
            <a:solidFill>
              <a:srgbClr val="C00000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  <a:ea typeface="仿宋_GB2312" panose="02010609030101010101" pitchFamily="49" charset="-122"/>
                <a:cs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anose="0201060903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anose="0201060903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anose="0201060903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PA-102286"/>
          <p:cNvSpPr/>
          <p:nvPr>
            <p:custDataLst>
              <p:tags r:id="rId6"/>
            </p:custDataLst>
          </p:nvPr>
        </p:nvSpPr>
        <p:spPr>
          <a:xfrm>
            <a:off x="1813814" y="3061355"/>
            <a:ext cx="8825448" cy="2541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1" lang="zh-CN" altLang="en-US" dirty="0">
                <a:solidFill>
                  <a:prstClr val="black"/>
                </a:solidFill>
                <a:cs typeface="+mn-ea"/>
                <a:sym typeface="+mn-lt"/>
              </a:rPr>
              <a:t>煤气中毒</a:t>
            </a:r>
            <a:r>
              <a:rPr kumimoji="1" lang="en-US" altLang="zh-CN" dirty="0">
                <a:solidFill>
                  <a:prstClr val="black"/>
                </a:solidFill>
                <a:cs typeface="+mn-ea"/>
                <a:sym typeface="+mn-lt"/>
              </a:rPr>
              <a:t>:</a:t>
            </a:r>
            <a:r>
              <a:rPr kumimoji="1" lang="zh-CN" altLang="en-US" dirty="0">
                <a:solidFill>
                  <a:prstClr val="black"/>
                </a:solidFill>
                <a:cs typeface="+mn-ea"/>
                <a:sym typeface="+mn-lt"/>
              </a:rPr>
              <a:t>煤气中毒</a:t>
            </a:r>
            <a:r>
              <a:rPr kumimoji="1" lang="en-US" altLang="zh-CN" dirty="0">
                <a:solidFill>
                  <a:prstClr val="black"/>
                </a:solidFill>
                <a:cs typeface="+mn-ea"/>
                <a:sym typeface="+mn-lt"/>
              </a:rPr>
              <a:t>:</a:t>
            </a:r>
            <a:r>
              <a:rPr kumimoji="1" lang="zh-CN" altLang="en-US" dirty="0">
                <a:solidFill>
                  <a:prstClr val="black"/>
                </a:solidFill>
                <a:cs typeface="+mn-ea"/>
                <a:sym typeface="+mn-lt"/>
              </a:rPr>
              <a:t>打开门窗、切断煤气，将中毒者转移至安全地带，保持其呼吸畅通、神志清醒。</a:t>
            </a:r>
            <a:endParaRPr kumimoji="1" lang="zh-CN" altLang="en-US" dirty="0">
              <a:solidFill>
                <a:prstClr val="black"/>
              </a:solidFill>
              <a:cs typeface="+mn-ea"/>
              <a:sym typeface="+mn-lt"/>
            </a:endParaRPr>
          </a:p>
          <a:p>
            <a:pPr marL="34290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1" lang="zh-CN" altLang="en-US" dirty="0">
                <a:solidFill>
                  <a:prstClr val="black"/>
                </a:solidFill>
                <a:cs typeface="+mn-ea"/>
                <a:sym typeface="+mn-lt"/>
              </a:rPr>
              <a:t>触电</a:t>
            </a:r>
            <a:r>
              <a:rPr kumimoji="1" lang="en-US" altLang="zh-CN" dirty="0">
                <a:solidFill>
                  <a:prstClr val="black"/>
                </a:solidFill>
                <a:cs typeface="+mn-ea"/>
                <a:sym typeface="+mn-lt"/>
              </a:rPr>
              <a:t>:</a:t>
            </a:r>
            <a:r>
              <a:rPr kumimoji="1" lang="zh-CN" altLang="en-US" dirty="0">
                <a:solidFill>
                  <a:prstClr val="black"/>
                </a:solidFill>
                <a:cs typeface="+mn-ea"/>
                <a:sym typeface="+mn-lt"/>
              </a:rPr>
              <a:t>平时规范使用电器，有人触电时迅速断电，穿上胶鞋，以干燥木棍挑开电线施救。</a:t>
            </a:r>
            <a:endParaRPr kumimoji="1" lang="zh-CN" altLang="en-US" dirty="0">
              <a:solidFill>
                <a:prstClr val="black"/>
              </a:solidFill>
              <a:cs typeface="+mn-ea"/>
              <a:sym typeface="+mn-lt"/>
            </a:endParaRPr>
          </a:p>
          <a:p>
            <a:pPr marL="34290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1" lang="zh-CN" altLang="en-US" dirty="0">
                <a:solidFill>
                  <a:prstClr val="black"/>
                </a:solidFill>
                <a:cs typeface="+mn-ea"/>
                <a:sym typeface="+mn-lt"/>
              </a:rPr>
              <a:t>雷电</a:t>
            </a:r>
            <a:r>
              <a:rPr kumimoji="1" lang="en-US" altLang="zh-CN" dirty="0">
                <a:solidFill>
                  <a:prstClr val="black"/>
                </a:solidFill>
                <a:cs typeface="+mn-ea"/>
                <a:sym typeface="+mn-lt"/>
              </a:rPr>
              <a:t>:</a:t>
            </a:r>
            <a:r>
              <a:rPr kumimoji="1" lang="zh-CN" altLang="en-US" dirty="0">
                <a:solidFill>
                  <a:prstClr val="black"/>
                </a:solidFill>
                <a:cs typeface="+mn-ea"/>
                <a:sym typeface="+mn-lt"/>
              </a:rPr>
              <a:t>关闭家用电器，拔掉电源插头，远离水管、煤气管等金属物及电力设备，不使用电话手机和太阳能热水器。</a:t>
            </a:r>
            <a:endParaRPr kumimoji="1"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100" name="图片 99"/>
          <p:cNvPicPr/>
          <p:nvPr>
            <p:custDataLst>
              <p:tags r:id="rId7"/>
            </p:custDataLst>
          </p:nvPr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08590" y="103759"/>
            <a:ext cx="1676400" cy="156667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accel="43300" decel="56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5920" y="294640"/>
            <a:ext cx="11419840" cy="6278880"/>
          </a:xfrm>
          <a:prstGeom prst="rect">
            <a:avLst/>
          </a:prstGeom>
          <a:solidFill>
            <a:srgbClr val="FFF6A1"/>
          </a:solidFill>
          <a:ln>
            <a:solidFill>
              <a:srgbClr val="FFF6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86417" y="41985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zh-CN" altLang="en-US" b="1" dirty="0">
                <a:solidFill>
                  <a:srgbClr val="C00000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防灾减灾安全知识</a:t>
            </a:r>
            <a:endParaRPr lang="zh-CN" altLang="en-US" b="1" dirty="0">
              <a:solidFill>
                <a:srgbClr val="C00000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sp>
        <p:nvSpPr>
          <p:cNvPr id="4" name="PA-102282"/>
          <p:cNvSpPr txBox="1"/>
          <p:nvPr>
            <p:custDataLst>
              <p:tags r:id="rId1"/>
            </p:custDataLst>
          </p:nvPr>
        </p:nvSpPr>
        <p:spPr>
          <a:xfrm>
            <a:off x="2279595" y="1691887"/>
            <a:ext cx="854767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800" kern="0" dirty="0">
                <a:solidFill>
                  <a:srgbClr val="C00000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预防沙尘暴方法</a:t>
            </a:r>
            <a:endParaRPr lang="zh-CN" altLang="en-US" sz="2800" kern="0" dirty="0">
              <a:solidFill>
                <a:srgbClr val="C00000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grpSp>
        <p:nvGrpSpPr>
          <p:cNvPr id="6" name="PA-102284"/>
          <p:cNvGrpSpPr/>
          <p:nvPr>
            <p:custDataLst>
              <p:tags r:id="rId2"/>
            </p:custDataLst>
          </p:nvPr>
        </p:nvGrpSpPr>
        <p:grpSpPr>
          <a:xfrm>
            <a:off x="1552738" y="2231209"/>
            <a:ext cx="9274531" cy="369324"/>
            <a:chOff x="-1242360" y="2455854"/>
            <a:chExt cx="1665893" cy="1747059"/>
          </a:xfrm>
        </p:grpSpPr>
        <p:sp>
          <p:nvSpPr>
            <p:cNvPr id="7" name="PA-矩形 1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-1242360" y="2471583"/>
              <a:ext cx="1665893" cy="794229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 w="28575"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5400000" scaled="0"/>
              </a:gradFill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8" name="PA-矩形 3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-718840" y="2455854"/>
              <a:ext cx="33178" cy="1747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/>
            <a:p>
              <a:pPr lvl="0" algn="ctr">
                <a:defRPr/>
              </a:pPr>
              <a:endParaRPr kumimoji="0" lang="en-US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/>
                <a:uLnTx/>
                <a:uFillTx/>
                <a:latin typeface="Calibri" panose="020F0502020204030204"/>
                <a:ea typeface="思源黑体 CN Heavy" panose="020B0A00000000000000" pitchFamily="34" charset="-122"/>
                <a:sym typeface="方正兰亭黑_GBK" pitchFamily="2" charset="-122"/>
              </a:endParaRPr>
            </a:p>
          </p:txBody>
        </p:sp>
      </p:grpSp>
      <p:sp>
        <p:nvSpPr>
          <p:cNvPr id="9" name="PA-10228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52738" y="2944813"/>
            <a:ext cx="9274531" cy="2900402"/>
          </a:xfrm>
          <a:prstGeom prst="roundRect">
            <a:avLst>
              <a:gd name="adj" fmla="val 5783"/>
            </a:avLst>
          </a:prstGeom>
          <a:noFill/>
          <a:ln w="9525">
            <a:solidFill>
              <a:srgbClr val="C00000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  <a:ea typeface="仿宋_GB2312" panose="02010609030101010101" pitchFamily="49" charset="-122"/>
                <a:cs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anose="0201060903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anose="0201060903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anose="0201060903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PA-102286"/>
          <p:cNvSpPr/>
          <p:nvPr>
            <p:custDataLst>
              <p:tags r:id="rId6"/>
            </p:custDataLst>
          </p:nvPr>
        </p:nvSpPr>
        <p:spPr>
          <a:xfrm>
            <a:off x="1813814" y="3332223"/>
            <a:ext cx="8825448" cy="2125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1" lang="zh-CN" altLang="en-US" dirty="0">
                <a:solidFill>
                  <a:prstClr val="black"/>
                </a:solidFill>
                <a:cs typeface="+mn-ea"/>
                <a:sym typeface="+mn-lt"/>
              </a:rPr>
              <a:t>及时关闭门窗，必要时可用胶条对门窗进行密封。</a:t>
            </a:r>
            <a:endParaRPr kumimoji="1" lang="zh-CN" altLang="en-US" dirty="0">
              <a:solidFill>
                <a:prstClr val="black"/>
              </a:solidFill>
              <a:cs typeface="+mn-ea"/>
              <a:sym typeface="+mn-lt"/>
            </a:endParaRPr>
          </a:p>
          <a:p>
            <a:pPr marL="34290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1" lang="zh-CN" altLang="en-US" dirty="0">
                <a:solidFill>
                  <a:prstClr val="black"/>
                </a:solidFill>
                <a:cs typeface="+mn-ea"/>
                <a:sym typeface="+mn-lt"/>
              </a:rPr>
              <a:t>外出时要戴口罩，用纱中蒙住头，以免沙尘侵害眼睛和呼吸道而造成损伤。应特别注意交通安全。</a:t>
            </a:r>
            <a:endParaRPr kumimoji="1" lang="zh-CN" altLang="en-US" dirty="0">
              <a:solidFill>
                <a:prstClr val="black"/>
              </a:solidFill>
              <a:cs typeface="+mn-ea"/>
              <a:sym typeface="+mn-lt"/>
            </a:endParaRPr>
          </a:p>
          <a:p>
            <a:pPr marL="34290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1" lang="zh-CN" altLang="en-US" dirty="0">
                <a:solidFill>
                  <a:prstClr val="black"/>
                </a:solidFill>
                <a:cs typeface="+mn-ea"/>
                <a:sym typeface="+mn-lt"/>
              </a:rPr>
              <a:t>机动车和非机动车应减速慢行，要密切注意路况，谨慎驾驶。</a:t>
            </a:r>
            <a:endParaRPr kumimoji="1" lang="zh-CN" altLang="en-US" dirty="0">
              <a:solidFill>
                <a:prstClr val="black"/>
              </a:solidFill>
              <a:cs typeface="+mn-ea"/>
              <a:sym typeface="+mn-lt"/>
            </a:endParaRPr>
          </a:p>
          <a:p>
            <a:pPr marL="34290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1" lang="zh-CN" altLang="en-US" dirty="0">
                <a:solidFill>
                  <a:prstClr val="black"/>
                </a:solidFill>
                <a:cs typeface="+mn-ea"/>
                <a:sym typeface="+mn-lt"/>
              </a:rPr>
              <a:t>妥善安置易受沙尘暴损坏的室外物品。</a:t>
            </a:r>
            <a:endParaRPr kumimoji="1"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100" name="图片 99"/>
          <p:cNvPicPr/>
          <p:nvPr>
            <p:custDataLst>
              <p:tags r:id="rId7"/>
            </p:custDataLst>
          </p:nvPr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08590" y="103759"/>
            <a:ext cx="1676400" cy="156667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accel="43300" decel="56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2992"/>
            <a:ext cx="12192000" cy="199500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2727"/>
            <a:ext cx="3456432" cy="261022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376" y="1818051"/>
            <a:ext cx="2325624" cy="466892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372" y="4541980"/>
            <a:ext cx="3191256" cy="213286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2682"/>
            <a:ext cx="12192000" cy="1845318"/>
          </a:xfrm>
          <a:prstGeom prst="rect">
            <a:avLst/>
          </a:prstGeom>
        </p:spPr>
      </p:pic>
      <p:sp>
        <p:nvSpPr>
          <p:cNvPr id="12" name="PA-102223"/>
          <p:cNvSpPr/>
          <p:nvPr>
            <p:custDataLst>
              <p:tags r:id="rId6"/>
            </p:custDataLst>
          </p:nvPr>
        </p:nvSpPr>
        <p:spPr>
          <a:xfrm>
            <a:off x="4735993" y="2275772"/>
            <a:ext cx="4336887" cy="548640"/>
          </a:xfrm>
          <a:prstGeom prst="roundRect">
            <a:avLst/>
          </a:prstGeom>
          <a:noFill/>
          <a:ln w="12700" cap="flat" cmpd="sng" algn="ctr">
            <a:solidFill>
              <a:srgbClr val="FFEDC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914400"/>
            <a:r>
              <a:rPr lang="zh-CN" altLang="en-US" sz="2800" b="1" dirty="0">
                <a:solidFill>
                  <a:srgbClr val="FFF6A1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全国防灾减灾日</a:t>
            </a:r>
            <a:endParaRPr lang="zh-CN" altLang="en-US" sz="2800" b="1" dirty="0">
              <a:solidFill>
                <a:srgbClr val="FFF6A1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sp>
        <p:nvSpPr>
          <p:cNvPr id="13" name="PA-102224"/>
          <p:cNvSpPr/>
          <p:nvPr>
            <p:custDataLst>
              <p:tags r:id="rId7"/>
            </p:custDataLst>
          </p:nvPr>
        </p:nvSpPr>
        <p:spPr>
          <a:xfrm>
            <a:off x="3832351" y="2275772"/>
            <a:ext cx="550039" cy="548640"/>
          </a:xfrm>
          <a:prstGeom prst="roundRect">
            <a:avLst/>
          </a:prstGeom>
          <a:solidFill>
            <a:srgbClr val="FFF6A1"/>
          </a:solidFill>
          <a:ln w="12700" cap="flat" cmpd="sng" algn="ctr">
            <a:solidFill>
              <a:srgbClr val="FFF6A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汉仪雅酷黑 75W" panose="020B0804020202020204" pitchFamily="34" charset="-122"/>
                <a:ea typeface="汉仪雅酷黑 75W" panose="020B0804020202020204" pitchFamily="34" charset="-122"/>
                <a:cs typeface="Arial" panose="020B0604020202020204" pitchFamily="34" charset="0"/>
              </a:rPr>
              <a:t>1</a:t>
            </a:r>
            <a:endParaRPr kumimoji="0" lang="zh-CN" altLang="en-US" sz="400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汉仪雅酷黑 75W" panose="020B0804020202020204" pitchFamily="34" charset="-122"/>
              <a:ea typeface="汉仪雅酷黑 75W" panose="020B08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PA-102226"/>
          <p:cNvSpPr/>
          <p:nvPr>
            <p:custDataLst>
              <p:tags r:id="rId8"/>
            </p:custDataLst>
          </p:nvPr>
        </p:nvSpPr>
        <p:spPr>
          <a:xfrm>
            <a:off x="3832351" y="3197046"/>
            <a:ext cx="550039" cy="548640"/>
          </a:xfrm>
          <a:prstGeom prst="roundRect">
            <a:avLst/>
          </a:prstGeom>
          <a:solidFill>
            <a:srgbClr val="FFF6A1"/>
          </a:solidFill>
          <a:ln w="12700" cap="flat" cmpd="sng" algn="ctr">
            <a:solidFill>
              <a:srgbClr val="FFF6A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汉仪雅酷黑 75W" panose="020B0804020202020204" pitchFamily="34" charset="-122"/>
                <a:ea typeface="汉仪雅酷黑 75W" panose="020B0804020202020204" pitchFamily="34" charset="-122"/>
                <a:cs typeface="Arial" panose="020B0604020202020204" pitchFamily="34" charset="0"/>
              </a:rPr>
              <a:t>2</a:t>
            </a:r>
            <a:endParaRPr kumimoji="0" lang="zh-CN" altLang="en-US" sz="400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汉仪雅酷黑 75W" panose="020B0804020202020204" pitchFamily="34" charset="-122"/>
              <a:ea typeface="汉仪雅酷黑 75W" panose="020B08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PA-102230"/>
          <p:cNvSpPr/>
          <p:nvPr>
            <p:custDataLst>
              <p:tags r:id="rId9"/>
            </p:custDataLst>
          </p:nvPr>
        </p:nvSpPr>
        <p:spPr>
          <a:xfrm>
            <a:off x="4735993" y="3197046"/>
            <a:ext cx="4336887" cy="548640"/>
          </a:xfrm>
          <a:prstGeom prst="roundRect">
            <a:avLst/>
          </a:prstGeom>
          <a:noFill/>
          <a:ln w="12700" cap="flat" cmpd="sng" algn="ctr">
            <a:solidFill>
              <a:srgbClr val="FFEDC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914400"/>
            <a:endParaRPr lang="zh-CN" altLang="en-US" sz="2800" b="1" dirty="0">
              <a:solidFill>
                <a:srgbClr val="FFF6A1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  <a:p>
            <a:pPr defTabSz="914400"/>
            <a:r>
              <a:rPr lang="zh-CN" altLang="en-US" sz="2800" b="1" dirty="0">
                <a:solidFill>
                  <a:srgbClr val="FFF6A1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防灾减灾安全知识</a:t>
            </a:r>
            <a:endParaRPr lang="zh-CN" altLang="en-US" sz="2800" b="1" dirty="0">
              <a:solidFill>
                <a:srgbClr val="FFF6A1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  <a:p>
            <a:pPr defTabSz="914400"/>
            <a:endParaRPr lang="zh-CN" altLang="en-US" sz="2800" b="1" dirty="0">
              <a:solidFill>
                <a:srgbClr val="FFF6A1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sp>
        <p:nvSpPr>
          <p:cNvPr id="22" name="PA-文本框 50"/>
          <p:cNvSpPr txBox="1"/>
          <p:nvPr>
            <p:custDataLst>
              <p:tags r:id="rId10"/>
            </p:custDataLst>
          </p:nvPr>
        </p:nvSpPr>
        <p:spPr>
          <a:xfrm>
            <a:off x="2017184" y="1995008"/>
            <a:ext cx="10922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F6A1"/>
                </a:solidFill>
                <a:effectLst/>
                <a:uLnTx/>
                <a:uFillTx/>
                <a:latin typeface="汉仪雅酷黑 75W" panose="020B0804020202020204" pitchFamily="34" charset="-122"/>
                <a:ea typeface="汉仪雅酷黑 75W" panose="020B0804020202020204" pitchFamily="34" charset="-122"/>
              </a:rPr>
              <a:t>目    录</a:t>
            </a:r>
            <a:endParaRPr kumimoji="0" lang="zh-CN" altLang="en-US" sz="6600" b="1" i="0" u="none" strike="noStrike" kern="0" cap="none" spc="0" normalizeH="0" baseline="0" noProof="0" dirty="0">
              <a:ln>
                <a:noFill/>
              </a:ln>
              <a:solidFill>
                <a:srgbClr val="FFF6A1"/>
              </a:solidFill>
              <a:effectLst/>
              <a:uLnTx/>
              <a:uFillTx/>
              <a:latin typeface="汉仪雅酷黑 75W" panose="020B0804020202020204" pitchFamily="34" charset="-122"/>
              <a:ea typeface="汉仪雅酷黑 75W" panose="020B08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5" grpId="0" bldLvl="0" animBg="1"/>
      <p:bldP spid="20" grpId="0" bldLvl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2992"/>
            <a:ext cx="12192000" cy="199500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2727"/>
            <a:ext cx="3456432" cy="261022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376" y="1818051"/>
            <a:ext cx="2325624" cy="466892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372" y="4541980"/>
            <a:ext cx="3191256" cy="213286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2682"/>
            <a:ext cx="12192000" cy="1845318"/>
          </a:xfrm>
          <a:prstGeom prst="rect">
            <a:avLst/>
          </a:prstGeom>
        </p:spPr>
      </p:pic>
      <p:sp>
        <p:nvSpPr>
          <p:cNvPr id="16" name="PA-102233"/>
          <p:cNvSpPr txBox="1"/>
          <p:nvPr>
            <p:custDataLst>
              <p:tags r:id="rId6"/>
            </p:custDataLst>
          </p:nvPr>
        </p:nvSpPr>
        <p:spPr>
          <a:xfrm>
            <a:off x="1025525" y="2854122"/>
            <a:ext cx="101409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sz="6600" b="1" dirty="0">
                <a:solidFill>
                  <a:srgbClr val="FFF6A1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全国防灾减灾日</a:t>
            </a:r>
            <a:endParaRPr lang="zh-CN" altLang="en-US" sz="6600" b="1" dirty="0">
              <a:solidFill>
                <a:srgbClr val="FFF6A1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sp>
        <p:nvSpPr>
          <p:cNvPr id="19" name="PA-102234"/>
          <p:cNvSpPr txBox="1"/>
          <p:nvPr>
            <p:custDataLst>
              <p:tags r:id="rId7"/>
            </p:custDataLst>
          </p:nvPr>
        </p:nvSpPr>
        <p:spPr>
          <a:xfrm>
            <a:off x="2278742" y="4024242"/>
            <a:ext cx="763905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FF6A1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sym typeface="+mn-ea"/>
              </a:rPr>
              <a:t>人人讲安全、个个会应急——着力提升基层防灾避险能力</a:t>
            </a:r>
            <a:endParaRPr lang="zh-CN" altLang="en-US" sz="2000" dirty="0">
              <a:solidFill>
                <a:srgbClr val="FFF6A1"/>
              </a:solidFill>
              <a:latin typeface="汉仪雅酷黑 75W" panose="020B0804020202020204" pitchFamily="34" charset="-122"/>
              <a:ea typeface="汉仪雅酷黑 75W" panose="020B0804020202020204" pitchFamily="34" charset="-122"/>
            </a:endParaRPr>
          </a:p>
        </p:txBody>
      </p:sp>
      <p:sp>
        <p:nvSpPr>
          <p:cNvPr id="24" name="PA-102233"/>
          <p:cNvSpPr txBox="1"/>
          <p:nvPr>
            <p:custDataLst>
              <p:tags r:id="rId8"/>
            </p:custDataLst>
          </p:nvPr>
        </p:nvSpPr>
        <p:spPr>
          <a:xfrm>
            <a:off x="1025525" y="1860448"/>
            <a:ext cx="101409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rgbClr val="FFF6A1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</a:rPr>
              <a:t>第一章节</a:t>
            </a:r>
            <a:endParaRPr lang="zh-CN" altLang="en-US" sz="6600" b="1" dirty="0">
              <a:solidFill>
                <a:srgbClr val="FFF6A1"/>
              </a:solidFill>
              <a:latin typeface="汉仪雅酷黑 75W" panose="020B0804020202020204" pitchFamily="34" charset="-122"/>
              <a:ea typeface="汉仪雅酷黑 75W" panose="020B08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5920" y="294640"/>
            <a:ext cx="11419840" cy="6278880"/>
          </a:xfrm>
          <a:prstGeom prst="rect">
            <a:avLst/>
          </a:prstGeom>
          <a:solidFill>
            <a:srgbClr val="FFF6A1"/>
          </a:solidFill>
          <a:ln>
            <a:solidFill>
              <a:srgbClr val="FFF6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01833" y="419854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zh-CN" altLang="en-US" b="1" dirty="0">
                <a:solidFill>
                  <a:srgbClr val="C00000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全国防灾减灾日</a:t>
            </a:r>
            <a:endParaRPr lang="zh-CN" altLang="en-US" b="1" dirty="0">
              <a:solidFill>
                <a:srgbClr val="C00000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1079499" y="1734034"/>
            <a:ext cx="9641840" cy="358731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736749" y="1518134"/>
            <a:ext cx="2698176" cy="523220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F6A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全国防灾减灾日</a:t>
            </a:r>
            <a:endParaRPr lang="zh-CN" altLang="en-US" sz="2800" b="1" dirty="0">
              <a:solidFill>
                <a:srgbClr val="FFF6A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836545" y="2408555"/>
            <a:ext cx="6497955" cy="2630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cs typeface="+mn-ea"/>
                <a:sym typeface="+mn-lt"/>
              </a:rPr>
              <a:t>全国防灾减灾日是经中华人民共和国国务院批准而设立，自</a:t>
            </a:r>
            <a:r>
              <a:rPr lang="en-US" altLang="zh-CN" sz="2200" dirty="0">
                <a:cs typeface="+mn-ea"/>
                <a:sym typeface="+mn-lt"/>
              </a:rPr>
              <a:t>2009</a:t>
            </a:r>
            <a:r>
              <a:rPr lang="zh-CN" altLang="en-US" sz="2200" dirty="0">
                <a:cs typeface="+mn-ea"/>
                <a:sym typeface="+mn-lt"/>
              </a:rPr>
              <a:t>年起，每年</a:t>
            </a:r>
            <a:r>
              <a:rPr lang="en-US" altLang="zh-CN" sz="2200" dirty="0">
                <a:cs typeface="+mn-ea"/>
                <a:sym typeface="+mn-lt"/>
              </a:rPr>
              <a:t>5</a:t>
            </a:r>
            <a:r>
              <a:rPr lang="zh-CN" altLang="en-US" sz="2200" dirty="0">
                <a:cs typeface="+mn-ea"/>
                <a:sym typeface="+mn-lt"/>
              </a:rPr>
              <a:t>月</a:t>
            </a:r>
            <a:r>
              <a:rPr lang="en-US" altLang="zh-CN" sz="2200" dirty="0">
                <a:cs typeface="+mn-ea"/>
                <a:sym typeface="+mn-lt"/>
              </a:rPr>
              <a:t>12</a:t>
            </a:r>
            <a:r>
              <a:rPr lang="zh-CN" altLang="en-US" sz="2200" dirty="0">
                <a:cs typeface="+mn-ea"/>
                <a:sym typeface="+mn-lt"/>
              </a:rPr>
              <a:t>日为全国防灾减灾日。一方面顺应社会各界对中国防灾减灾关注的诉求，另一方面提醒国民前事不忘、后事之师，更加重视防灾减灾，努力减少灾害损失。</a:t>
            </a:r>
            <a:endParaRPr lang="zh-CN" altLang="en-US" sz="2200" dirty="0">
              <a:cs typeface="+mn-ea"/>
              <a:sym typeface="+mn-lt"/>
            </a:endParaRPr>
          </a:p>
        </p:txBody>
      </p:sp>
      <p:pic>
        <p:nvPicPr>
          <p:cNvPr id="100" name="图片 99"/>
          <p:cNvPicPr/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08590" y="103759"/>
            <a:ext cx="1676400" cy="156667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5920" y="294640"/>
            <a:ext cx="11419840" cy="6278880"/>
          </a:xfrm>
          <a:prstGeom prst="rect">
            <a:avLst/>
          </a:prstGeom>
          <a:solidFill>
            <a:srgbClr val="FFF6A1"/>
          </a:solidFill>
          <a:ln>
            <a:solidFill>
              <a:srgbClr val="FFF6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01833" y="419854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zh-CN" altLang="en-US" b="1" dirty="0">
                <a:solidFill>
                  <a:srgbClr val="C00000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全国防灾减灾日</a:t>
            </a:r>
            <a:endParaRPr lang="zh-CN" altLang="en-US" b="1" dirty="0">
              <a:solidFill>
                <a:srgbClr val="C00000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30897" y="1669899"/>
            <a:ext cx="3582507" cy="1257322"/>
          </a:xfrm>
          <a:prstGeom prst="rect">
            <a:avLst/>
          </a:prstGeom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039495" y="1670050"/>
            <a:ext cx="5151755" cy="13144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93610" tIns="46805" rIns="93610" bIns="46805" numCol="1" anchor="ctr" anchorCtr="0" compatLnSpc="1"/>
          <a:lstStyle/>
          <a:p>
            <a:pPr algn="ctr" defTabSz="914400"/>
            <a:r>
              <a:rPr lang="zh-CN" altLang="en-US" sz="4000" b="1" dirty="0">
                <a:solidFill>
                  <a:srgbClr val="FFF6A1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全国防灾减灾日</a:t>
            </a:r>
            <a:r>
              <a:rPr lang="zh-CN" altLang="en-US" sz="4000" b="1" dirty="0">
                <a:solidFill>
                  <a:srgbClr val="FFF6A1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图标</a:t>
            </a:r>
            <a:endParaRPr lang="zh-CN" altLang="en-US" sz="4000" b="1" dirty="0">
              <a:solidFill>
                <a:srgbClr val="FFF6A1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63418" y="3415936"/>
            <a:ext cx="10465163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2000" dirty="0">
                <a:cs typeface="+mn-ea"/>
                <a:sym typeface="+mn-lt"/>
              </a:rPr>
              <a:t>防灾减灾日的图标以彩虹、伞、人为基本元素，雨后天晴的彩虹韵意着美好、未来和希望，伞的弧形形象代表着保护、呵护之意，两个人代表着一男一女、一老一少，两人相握之手与下面的两个人的腿共同构成一个“众”字，寓意大家携手，众志成城，共同防灾减灾。整个标识体现出积极向上的思想和保障人民群众生命财产安全之意。</a:t>
            </a:r>
            <a:endParaRPr lang="zh-CN" altLang="en-US" sz="2000" dirty="0">
              <a:cs typeface="+mn-ea"/>
              <a:sym typeface="+mn-lt"/>
            </a:endParaRPr>
          </a:p>
        </p:txBody>
      </p:sp>
      <p:pic>
        <p:nvPicPr>
          <p:cNvPr id="100" name="图片 99"/>
          <p:cNvPicPr/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08590" y="103759"/>
            <a:ext cx="1676400" cy="156667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5920" y="294640"/>
            <a:ext cx="11419840" cy="6278880"/>
          </a:xfrm>
          <a:prstGeom prst="rect">
            <a:avLst/>
          </a:prstGeom>
          <a:solidFill>
            <a:srgbClr val="FFF6A1"/>
          </a:solidFill>
          <a:ln>
            <a:solidFill>
              <a:srgbClr val="FFF6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01833" y="419854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zh-CN" altLang="en-US" b="1" dirty="0">
                <a:solidFill>
                  <a:srgbClr val="C00000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全国防灾减灾日</a:t>
            </a:r>
            <a:endParaRPr lang="zh-CN" altLang="en-US" b="1" dirty="0">
              <a:solidFill>
                <a:srgbClr val="C00000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30897" y="1813957"/>
            <a:ext cx="3582507" cy="969205"/>
          </a:xfrm>
          <a:prstGeom prst="rect">
            <a:avLst/>
          </a:prstGeom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039203" y="1669899"/>
            <a:ext cx="4030637" cy="13142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93610" tIns="46805" rIns="93610" bIns="46805" numCol="1" anchor="ctr" anchorCtr="0" compatLnSpc="1"/>
          <a:lstStyle/>
          <a:p>
            <a:pPr algn="ctr" defTabSz="914400"/>
            <a:r>
              <a:rPr lang="zh-CN" altLang="en-US" sz="4000" b="1" dirty="0">
                <a:solidFill>
                  <a:srgbClr val="FFF6A1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全国防灾减灾日</a:t>
            </a:r>
            <a:r>
              <a:rPr lang="zh-CN" altLang="en-US" sz="4000" b="1" dirty="0">
                <a:solidFill>
                  <a:srgbClr val="FFF6A1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的由来</a:t>
            </a:r>
            <a:endParaRPr lang="zh-CN" altLang="en-US" sz="4000" b="1" dirty="0">
              <a:solidFill>
                <a:srgbClr val="FFF6A1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63418" y="3415936"/>
            <a:ext cx="10465163" cy="1428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altLang="zh-CN" sz="2000" dirty="0">
                <a:cs typeface="+mn-ea"/>
                <a:sym typeface="+mn-lt"/>
              </a:rPr>
              <a:t>2008</a:t>
            </a:r>
            <a:r>
              <a:rPr lang="zh-CN" altLang="en-US" sz="2000" dirty="0">
                <a:cs typeface="+mn-ea"/>
                <a:sym typeface="+mn-lt"/>
              </a:rPr>
              <a:t>年</a:t>
            </a:r>
            <a:r>
              <a:rPr lang="en-US" altLang="zh-CN" sz="2000" dirty="0">
                <a:cs typeface="+mn-ea"/>
                <a:sym typeface="+mn-lt"/>
              </a:rPr>
              <a:t>5</a:t>
            </a:r>
            <a:r>
              <a:rPr lang="zh-CN" altLang="en-US" sz="2000" dirty="0">
                <a:cs typeface="+mn-ea"/>
                <a:sym typeface="+mn-lt"/>
              </a:rPr>
              <a:t>月</a:t>
            </a:r>
            <a:r>
              <a:rPr lang="en-US" altLang="zh-CN" sz="2000" dirty="0">
                <a:cs typeface="+mn-ea"/>
                <a:sym typeface="+mn-lt"/>
              </a:rPr>
              <a:t>12</a:t>
            </a:r>
            <a:r>
              <a:rPr lang="zh-CN" altLang="en-US" sz="2000" dirty="0">
                <a:cs typeface="+mn-ea"/>
                <a:sym typeface="+mn-lt"/>
              </a:rPr>
              <a:t>日，一场有着巨大破坏力的地震在四川汶川发生，造成重大人员伤亡和财产损失。为进一步增强全民防灾减灾意识，推动提高防灾减灾救灾工作水平，经国务院批准，从</a:t>
            </a:r>
            <a:r>
              <a:rPr lang="en-US" altLang="zh-CN" sz="2000" dirty="0">
                <a:cs typeface="+mn-ea"/>
                <a:sym typeface="+mn-lt"/>
              </a:rPr>
              <a:t>2009</a:t>
            </a:r>
            <a:r>
              <a:rPr lang="zh-CN" altLang="en-US" sz="2000" dirty="0">
                <a:cs typeface="+mn-ea"/>
                <a:sym typeface="+mn-lt"/>
              </a:rPr>
              <a:t>年开始，每年的</a:t>
            </a:r>
            <a:r>
              <a:rPr lang="en-US" altLang="zh-CN" sz="2000" dirty="0">
                <a:cs typeface="+mn-ea"/>
                <a:sym typeface="+mn-lt"/>
              </a:rPr>
              <a:t>5</a:t>
            </a:r>
            <a:r>
              <a:rPr lang="zh-CN" altLang="en-US" sz="2000" dirty="0">
                <a:cs typeface="+mn-ea"/>
                <a:sym typeface="+mn-lt"/>
              </a:rPr>
              <a:t>月</a:t>
            </a:r>
            <a:r>
              <a:rPr lang="en-US" altLang="zh-CN" sz="2000" dirty="0">
                <a:cs typeface="+mn-ea"/>
                <a:sym typeface="+mn-lt"/>
              </a:rPr>
              <a:t>12</a:t>
            </a:r>
            <a:r>
              <a:rPr lang="zh-CN" altLang="en-US" sz="2000" dirty="0">
                <a:cs typeface="+mn-ea"/>
                <a:sym typeface="+mn-lt"/>
              </a:rPr>
              <a:t>日定为“全国防灾减灾日”。</a:t>
            </a:r>
            <a:endParaRPr lang="zh-CN" altLang="en-US" sz="2000" dirty="0">
              <a:cs typeface="+mn-ea"/>
              <a:sym typeface="+mn-lt"/>
            </a:endParaRPr>
          </a:p>
        </p:txBody>
      </p:sp>
      <p:pic>
        <p:nvPicPr>
          <p:cNvPr id="100" name="图片 99"/>
          <p:cNvPicPr/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08590" y="103759"/>
            <a:ext cx="1676400" cy="156667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5920" y="294640"/>
            <a:ext cx="11419840" cy="6278880"/>
          </a:xfrm>
          <a:prstGeom prst="rect">
            <a:avLst/>
          </a:prstGeom>
          <a:solidFill>
            <a:srgbClr val="FFF6A1"/>
          </a:solidFill>
          <a:ln>
            <a:solidFill>
              <a:srgbClr val="FFF6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01833" y="419854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zh-CN" altLang="en-US" b="1" dirty="0">
                <a:solidFill>
                  <a:srgbClr val="C00000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全国防灾减灾日</a:t>
            </a:r>
            <a:endParaRPr lang="zh-CN" altLang="en-US" b="1" dirty="0">
              <a:solidFill>
                <a:srgbClr val="C00000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30897" y="1828062"/>
            <a:ext cx="3582507" cy="940996"/>
          </a:xfrm>
          <a:prstGeom prst="rect">
            <a:avLst/>
          </a:prstGeom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039203" y="1669899"/>
            <a:ext cx="4030637" cy="13142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93610" tIns="46805" rIns="93610" bIns="46805" numCol="1" anchor="ctr" anchorCtr="0" compatLnSpc="1"/>
          <a:lstStyle/>
          <a:p>
            <a:pPr algn="ctr" defTabSz="914400"/>
            <a:r>
              <a:rPr lang="zh-CN" altLang="en-US" sz="4000" b="1" dirty="0">
                <a:solidFill>
                  <a:srgbClr val="FFF6A1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设立的意义</a:t>
            </a:r>
            <a:endParaRPr lang="zh-CN" altLang="en-US" sz="4000" b="1" dirty="0">
              <a:solidFill>
                <a:srgbClr val="FFF6A1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63418" y="3415936"/>
            <a:ext cx="10465163" cy="2351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000" dirty="0">
                <a:cs typeface="+mn-ea"/>
                <a:sym typeface="+mn-lt"/>
              </a:rPr>
              <a:t>设立“防灾减灾日”，既体现了国家对防灾减灾工作的高度重视，也是落实科学发展观，推进经济社会平稳发展，构建和谐社会的重要举措。</a:t>
            </a:r>
            <a:endParaRPr lang="zh-CN" altLang="en-US" sz="2000" dirty="0">
              <a:cs typeface="+mn-ea"/>
              <a:sym typeface="+mn-lt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000" dirty="0">
                <a:cs typeface="+mn-ea"/>
                <a:sym typeface="+mn-lt"/>
              </a:rPr>
              <a:t>通过设立 “防灾减灾日”，定期举办全国性的防灾减灾宣传教育活动，有利于进一步唤起社会各界对防灾减灾工作的高度关注，增强全社会防灾减灾意识，普及推广全民防灾 减灾知识和避灾自救技能，提高各级综合减灾能力，最大限度地减轻自然灾害的损失。</a:t>
            </a:r>
            <a:endParaRPr lang="zh-CN" altLang="en-US" sz="2000" dirty="0">
              <a:cs typeface="+mn-ea"/>
              <a:sym typeface="+mn-lt"/>
            </a:endParaRPr>
          </a:p>
        </p:txBody>
      </p:sp>
      <p:pic>
        <p:nvPicPr>
          <p:cNvPr id="100" name="图片 99"/>
          <p:cNvPicPr/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08590" y="103759"/>
            <a:ext cx="1676400" cy="156667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5920" y="294640"/>
            <a:ext cx="11419840" cy="6278880"/>
          </a:xfrm>
          <a:prstGeom prst="rect">
            <a:avLst/>
          </a:prstGeom>
          <a:solidFill>
            <a:srgbClr val="FFF6A1"/>
          </a:solidFill>
          <a:ln>
            <a:solidFill>
              <a:srgbClr val="FFF6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01833" y="419854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zh-CN" altLang="en-US" b="1" dirty="0">
                <a:solidFill>
                  <a:srgbClr val="C00000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全国防灾减灾日</a:t>
            </a:r>
            <a:endParaRPr lang="zh-CN" altLang="en-US" b="1" dirty="0">
              <a:solidFill>
                <a:srgbClr val="C00000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30897" y="1848316"/>
            <a:ext cx="3582507" cy="900488"/>
          </a:xfrm>
          <a:prstGeom prst="rect">
            <a:avLst/>
          </a:prstGeom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039203" y="1669899"/>
            <a:ext cx="4030637" cy="13142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93610" tIns="46805" rIns="93610" bIns="46805" numCol="1" anchor="ctr" anchorCtr="0" compatLnSpc="1"/>
          <a:lstStyle/>
          <a:p>
            <a:pPr algn="ctr" defTabSz="914400"/>
            <a:r>
              <a:rPr lang="zh-CN" altLang="en-US" sz="4000" b="1" dirty="0">
                <a:solidFill>
                  <a:srgbClr val="FFF6A1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设立的目的</a:t>
            </a:r>
            <a:endParaRPr lang="zh-CN" altLang="en-US" sz="4000" b="1" dirty="0">
              <a:solidFill>
                <a:srgbClr val="FFF6A1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63418" y="3415936"/>
            <a:ext cx="10465163" cy="1428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000" dirty="0">
                <a:cs typeface="+mn-ea"/>
                <a:sym typeface="+mn-lt"/>
              </a:rPr>
              <a:t>设立中国的“防灾减灾日”，一方面是顺应社会各界对中国防灾减灾关注的诉求，另一方面也是提醒国民前事不忘、后事之师，更加重视防灾减灾，努力减少灾害损失。国家设立“防灾减灾日”，将使中国的防灾减灾工作更有针对性，更加有效地开展防灾减灾工作。</a:t>
            </a:r>
            <a:endParaRPr lang="zh-CN" altLang="en-US" sz="2000" dirty="0">
              <a:cs typeface="+mn-ea"/>
              <a:sym typeface="+mn-lt"/>
            </a:endParaRPr>
          </a:p>
        </p:txBody>
      </p:sp>
      <p:pic>
        <p:nvPicPr>
          <p:cNvPr id="100" name="图片 99"/>
          <p:cNvPicPr/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08590" y="103759"/>
            <a:ext cx="1676400" cy="156667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2992"/>
            <a:ext cx="12192000" cy="199500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2727"/>
            <a:ext cx="3456432" cy="261022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376" y="1818051"/>
            <a:ext cx="2325624" cy="466892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372" y="4541980"/>
            <a:ext cx="3191256" cy="213286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2682"/>
            <a:ext cx="12192000" cy="1845318"/>
          </a:xfrm>
          <a:prstGeom prst="rect">
            <a:avLst/>
          </a:prstGeom>
        </p:spPr>
      </p:pic>
      <p:sp>
        <p:nvSpPr>
          <p:cNvPr id="16" name="PA-102233"/>
          <p:cNvSpPr txBox="1"/>
          <p:nvPr>
            <p:custDataLst>
              <p:tags r:id="rId6"/>
            </p:custDataLst>
          </p:nvPr>
        </p:nvSpPr>
        <p:spPr>
          <a:xfrm>
            <a:off x="1025525" y="2855802"/>
            <a:ext cx="101409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sz="6600" b="1" dirty="0">
                <a:solidFill>
                  <a:srgbClr val="FFF6A1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防灾减灾安全知识</a:t>
            </a:r>
            <a:endParaRPr lang="zh-CN" altLang="en-US" sz="6600" b="1" dirty="0">
              <a:solidFill>
                <a:srgbClr val="FFF6A1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sp>
        <p:nvSpPr>
          <p:cNvPr id="19" name="PA-102234"/>
          <p:cNvSpPr txBox="1"/>
          <p:nvPr>
            <p:custDataLst>
              <p:tags r:id="rId7"/>
            </p:custDataLst>
          </p:nvPr>
        </p:nvSpPr>
        <p:spPr>
          <a:xfrm>
            <a:off x="2278742" y="4024242"/>
            <a:ext cx="763905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FF6A1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sym typeface="+mn-ea"/>
              </a:rPr>
              <a:t>人人讲安全、个个会应急——着力提升基层防灾避险能力</a:t>
            </a:r>
            <a:endParaRPr lang="zh-CN" altLang="en-US" sz="2000" dirty="0">
              <a:solidFill>
                <a:srgbClr val="FFF6A1"/>
              </a:solidFill>
              <a:latin typeface="汉仪雅酷黑 75W" panose="020B0804020202020204" pitchFamily="34" charset="-122"/>
              <a:ea typeface="汉仪雅酷黑 75W" panose="020B0804020202020204" pitchFamily="34" charset="-122"/>
            </a:endParaRPr>
          </a:p>
        </p:txBody>
      </p:sp>
      <p:sp>
        <p:nvSpPr>
          <p:cNvPr id="24" name="PA-102233"/>
          <p:cNvSpPr txBox="1"/>
          <p:nvPr>
            <p:custDataLst>
              <p:tags r:id="rId8"/>
            </p:custDataLst>
          </p:nvPr>
        </p:nvSpPr>
        <p:spPr>
          <a:xfrm>
            <a:off x="1025525" y="1860448"/>
            <a:ext cx="1014095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rgbClr val="FFF6A1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</a:rPr>
              <a:t>第</a:t>
            </a:r>
            <a:r>
              <a:rPr lang="zh-CN" altLang="en-US" sz="6600" b="1" dirty="0">
                <a:solidFill>
                  <a:srgbClr val="FFF6A1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</a:rPr>
              <a:t>二章节</a:t>
            </a:r>
            <a:endParaRPr lang="zh-CN" altLang="en-US" sz="6600" b="1" dirty="0">
              <a:solidFill>
                <a:srgbClr val="FFF6A1"/>
              </a:solidFill>
              <a:latin typeface="汉仪雅酷黑 75W" panose="020B0804020202020204" pitchFamily="34" charset="-122"/>
              <a:ea typeface="汉仪雅酷黑 75W" panose="020B08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4" grpId="0"/>
    </p:bldLst>
  </p:timing>
</p:sld>
</file>

<file path=ppt/tags/tag1.xml><?xml version="1.0" encoding="utf-8"?>
<p:tagLst xmlns:p="http://schemas.openxmlformats.org/presentationml/2006/main">
  <p:tag name="PA" val="v5.2.8"/>
</p:tagLst>
</file>

<file path=ppt/tags/tag10.xml><?xml version="1.0" encoding="utf-8"?>
<p:tagLst xmlns:p="http://schemas.openxmlformats.org/presentationml/2006/main">
  <p:tag name="KSO_WM_UNIT_PLACING_PICTURE_USER_VIEWPORT" val="{&quot;height&quot;:2467.2,&quot;width&quot;:2640}"/>
</p:tagLst>
</file>

<file path=ppt/tags/tag11.xml><?xml version="1.0" encoding="utf-8"?>
<p:tagLst xmlns:p="http://schemas.openxmlformats.org/presentationml/2006/main">
  <p:tag name="KSO_WM_UNIT_PLACING_PICTURE_USER_VIEWPORT" val="{&quot;height&quot;:2467.2,&quot;width&quot;:2640}"/>
</p:tagLst>
</file>

<file path=ppt/tags/tag12.xml><?xml version="1.0" encoding="utf-8"?>
<p:tagLst xmlns:p="http://schemas.openxmlformats.org/presentationml/2006/main">
  <p:tag name="KSO_WM_UNIT_PLACING_PICTURE_USER_VIEWPORT" val="{&quot;height&quot;:2467.2,&quot;width&quot;:2640}"/>
</p:tagLst>
</file>

<file path=ppt/tags/tag13.xml><?xml version="1.0" encoding="utf-8"?>
<p:tagLst xmlns:p="http://schemas.openxmlformats.org/presentationml/2006/main">
  <p:tag name="KSO_WM_UNIT_PLACING_PICTURE_USER_VIEWPORT" val="{&quot;height&quot;:2467.2,&quot;width&quot;:2640}"/>
</p:tagLst>
</file>

<file path=ppt/tags/tag14.xml><?xml version="1.0" encoding="utf-8"?>
<p:tagLst xmlns:p="http://schemas.openxmlformats.org/presentationml/2006/main">
  <p:tag name="PA" val="v5.2.8"/>
</p:tagLst>
</file>

<file path=ppt/tags/tag15.xml><?xml version="1.0" encoding="utf-8"?>
<p:tagLst xmlns:p="http://schemas.openxmlformats.org/presentationml/2006/main">
  <p:tag name="PA" val="v5.2.8"/>
</p:tagLst>
</file>

<file path=ppt/tags/tag16.xml><?xml version="1.0" encoding="utf-8"?>
<p:tagLst xmlns:p="http://schemas.openxmlformats.org/presentationml/2006/main">
  <p:tag name="PA" val="v5.2.8"/>
</p:tagLst>
</file>

<file path=ppt/tags/tag17.xml><?xml version="1.0" encoding="utf-8"?>
<p:tagLst xmlns:p="http://schemas.openxmlformats.org/presentationml/2006/main">
  <p:tag name="PA" val="v5.2.8"/>
</p:tagLst>
</file>

<file path=ppt/tags/tag18.xml><?xml version="1.0" encoding="utf-8"?>
<p:tagLst xmlns:p="http://schemas.openxmlformats.org/presentationml/2006/main">
  <p:tag name="PA" val="v5.2.8"/>
</p:tagLst>
</file>

<file path=ppt/tags/tag19.xml><?xml version="1.0" encoding="utf-8"?>
<p:tagLst xmlns:p="http://schemas.openxmlformats.org/presentationml/2006/main">
  <p:tag name="PA" val="v5.2.8"/>
</p:tagLst>
</file>

<file path=ppt/tags/tag2.xml><?xml version="1.0" encoding="utf-8"?>
<p:tagLst xmlns:p="http://schemas.openxmlformats.org/presentationml/2006/main">
  <p:tag name="PA" val="v5.2.8"/>
</p:tagLst>
</file>

<file path=ppt/tags/tag20.xml><?xml version="1.0" encoding="utf-8"?>
<p:tagLst xmlns:p="http://schemas.openxmlformats.org/presentationml/2006/main">
  <p:tag name="PA" val="v5.2.8"/>
</p:tagLst>
</file>

<file path=ppt/tags/tag21.xml><?xml version="1.0" encoding="utf-8"?>
<p:tagLst xmlns:p="http://schemas.openxmlformats.org/presentationml/2006/main">
  <p:tag name="PA" val="v5.2.8"/>
</p:tagLst>
</file>

<file path=ppt/tags/tag22.xml><?xml version="1.0" encoding="utf-8"?>
<p:tagLst xmlns:p="http://schemas.openxmlformats.org/presentationml/2006/main">
  <p:tag name="PA" val="v5.2.8"/>
</p:tagLst>
</file>

<file path=ppt/tags/tag23.xml><?xml version="1.0" encoding="utf-8"?>
<p:tagLst xmlns:p="http://schemas.openxmlformats.org/presentationml/2006/main">
  <p:tag name="KSO_WM_UNIT_PLACING_PICTURE_USER_VIEWPORT" val="{&quot;height&quot;:2467.2,&quot;width&quot;:2640}"/>
</p:tagLst>
</file>

<file path=ppt/tags/tag24.xml><?xml version="1.0" encoding="utf-8"?>
<p:tagLst xmlns:p="http://schemas.openxmlformats.org/presentationml/2006/main">
  <p:tag name="PA" val="v5.2.8"/>
</p:tagLst>
</file>

<file path=ppt/tags/tag25.xml><?xml version="1.0" encoding="utf-8"?>
<p:tagLst xmlns:p="http://schemas.openxmlformats.org/presentationml/2006/main">
  <p:tag name="PA" val="v5.2.8"/>
</p:tagLst>
</file>

<file path=ppt/tags/tag26.xml><?xml version="1.0" encoding="utf-8"?>
<p:tagLst xmlns:p="http://schemas.openxmlformats.org/presentationml/2006/main">
  <p:tag name="PA" val="v5.2.8"/>
</p:tagLst>
</file>

<file path=ppt/tags/tag27.xml><?xml version="1.0" encoding="utf-8"?>
<p:tagLst xmlns:p="http://schemas.openxmlformats.org/presentationml/2006/main">
  <p:tag name="PA" val="v5.2.8"/>
</p:tagLst>
</file>

<file path=ppt/tags/tag28.xml><?xml version="1.0" encoding="utf-8"?>
<p:tagLst xmlns:p="http://schemas.openxmlformats.org/presentationml/2006/main">
  <p:tag name="PA" val="v5.2.8"/>
</p:tagLst>
</file>

<file path=ppt/tags/tag29.xml><?xml version="1.0" encoding="utf-8"?>
<p:tagLst xmlns:p="http://schemas.openxmlformats.org/presentationml/2006/main">
  <p:tag name="PA" val="v5.2.8"/>
</p:tagLst>
</file>

<file path=ppt/tags/tag3.xml><?xml version="1.0" encoding="utf-8"?>
<p:tagLst xmlns:p="http://schemas.openxmlformats.org/presentationml/2006/main">
  <p:tag name="PA" val="v5.2.8"/>
</p:tagLst>
</file>

<file path=ppt/tags/tag30.xml><?xml version="1.0" encoding="utf-8"?>
<p:tagLst xmlns:p="http://schemas.openxmlformats.org/presentationml/2006/main">
  <p:tag name="KSO_WM_UNIT_PLACING_PICTURE_USER_VIEWPORT" val="{&quot;height&quot;:2467.2,&quot;width&quot;:2640}"/>
</p:tagLst>
</file>

<file path=ppt/tags/tag31.xml><?xml version="1.0" encoding="utf-8"?>
<p:tagLst xmlns:p="http://schemas.openxmlformats.org/presentationml/2006/main">
  <p:tag name="PA" val="v5.2.8"/>
</p:tagLst>
</file>

<file path=ppt/tags/tag32.xml><?xml version="1.0" encoding="utf-8"?>
<p:tagLst xmlns:p="http://schemas.openxmlformats.org/presentationml/2006/main">
  <p:tag name="PA" val="v5.2.8"/>
</p:tagLst>
</file>

<file path=ppt/tags/tag33.xml><?xml version="1.0" encoding="utf-8"?>
<p:tagLst xmlns:p="http://schemas.openxmlformats.org/presentationml/2006/main">
  <p:tag name="PA" val="v5.2.8"/>
</p:tagLst>
</file>

<file path=ppt/tags/tag34.xml><?xml version="1.0" encoding="utf-8"?>
<p:tagLst xmlns:p="http://schemas.openxmlformats.org/presentationml/2006/main">
  <p:tag name="PA" val="v5.2.8"/>
</p:tagLst>
</file>

<file path=ppt/tags/tag35.xml><?xml version="1.0" encoding="utf-8"?>
<p:tagLst xmlns:p="http://schemas.openxmlformats.org/presentationml/2006/main">
  <p:tag name="PA" val="v5.2.8"/>
</p:tagLst>
</file>

<file path=ppt/tags/tag36.xml><?xml version="1.0" encoding="utf-8"?>
<p:tagLst xmlns:p="http://schemas.openxmlformats.org/presentationml/2006/main">
  <p:tag name="PA" val="v5.2.8"/>
</p:tagLst>
</file>

<file path=ppt/tags/tag37.xml><?xml version="1.0" encoding="utf-8"?>
<p:tagLst xmlns:p="http://schemas.openxmlformats.org/presentationml/2006/main">
  <p:tag name="KSO_WM_UNIT_PLACING_PICTURE_USER_VIEWPORT" val="{&quot;height&quot;:2467.2,&quot;width&quot;:2640}"/>
</p:tagLst>
</file>

<file path=ppt/tags/tag38.xml><?xml version="1.0" encoding="utf-8"?>
<p:tagLst xmlns:p="http://schemas.openxmlformats.org/presentationml/2006/main">
  <p:tag name="PA" val="v5.2.8"/>
</p:tagLst>
</file>

<file path=ppt/tags/tag39.xml><?xml version="1.0" encoding="utf-8"?>
<p:tagLst xmlns:p="http://schemas.openxmlformats.org/presentationml/2006/main">
  <p:tag name="PA" val="v5.2.8"/>
</p:tagLst>
</file>

<file path=ppt/tags/tag4.xml><?xml version="1.0" encoding="utf-8"?>
<p:tagLst xmlns:p="http://schemas.openxmlformats.org/presentationml/2006/main">
  <p:tag name="PA" val="v5.2.8"/>
</p:tagLst>
</file>

<file path=ppt/tags/tag40.xml><?xml version="1.0" encoding="utf-8"?>
<p:tagLst xmlns:p="http://schemas.openxmlformats.org/presentationml/2006/main">
  <p:tag name="PA" val="v5.2.8"/>
</p:tagLst>
</file>

<file path=ppt/tags/tag41.xml><?xml version="1.0" encoding="utf-8"?>
<p:tagLst xmlns:p="http://schemas.openxmlformats.org/presentationml/2006/main">
  <p:tag name="PA" val="v5.2.8"/>
</p:tagLst>
</file>

<file path=ppt/tags/tag42.xml><?xml version="1.0" encoding="utf-8"?>
<p:tagLst xmlns:p="http://schemas.openxmlformats.org/presentationml/2006/main">
  <p:tag name="PA" val="v5.2.8"/>
</p:tagLst>
</file>

<file path=ppt/tags/tag43.xml><?xml version="1.0" encoding="utf-8"?>
<p:tagLst xmlns:p="http://schemas.openxmlformats.org/presentationml/2006/main">
  <p:tag name="PA" val="v5.2.8"/>
</p:tagLst>
</file>

<file path=ppt/tags/tag44.xml><?xml version="1.0" encoding="utf-8"?>
<p:tagLst xmlns:p="http://schemas.openxmlformats.org/presentationml/2006/main">
  <p:tag name="KSO_WM_UNIT_PLACING_PICTURE_USER_VIEWPORT" val="{&quot;height&quot;:2467.2,&quot;width&quot;:2640}"/>
</p:tagLst>
</file>

<file path=ppt/tags/tag45.xml><?xml version="1.0" encoding="utf-8"?>
<p:tagLst xmlns:p="http://schemas.openxmlformats.org/presentationml/2006/main">
  <p:tag name="PA" val="v5.2.8"/>
</p:tagLst>
</file>

<file path=ppt/tags/tag46.xml><?xml version="1.0" encoding="utf-8"?>
<p:tagLst xmlns:p="http://schemas.openxmlformats.org/presentationml/2006/main">
  <p:tag name="PA" val="v5.2.8"/>
</p:tagLst>
</file>

<file path=ppt/tags/tag47.xml><?xml version="1.0" encoding="utf-8"?>
<p:tagLst xmlns:p="http://schemas.openxmlformats.org/presentationml/2006/main">
  <p:tag name="PA" val="v5.2.8"/>
</p:tagLst>
</file>

<file path=ppt/tags/tag48.xml><?xml version="1.0" encoding="utf-8"?>
<p:tagLst xmlns:p="http://schemas.openxmlformats.org/presentationml/2006/main">
  <p:tag name="PA" val="v5.2.8"/>
</p:tagLst>
</file>

<file path=ppt/tags/tag49.xml><?xml version="1.0" encoding="utf-8"?>
<p:tagLst xmlns:p="http://schemas.openxmlformats.org/presentationml/2006/main">
  <p:tag name="PA" val="v5.2.8"/>
</p:tagLst>
</file>

<file path=ppt/tags/tag5.xml><?xml version="1.0" encoding="utf-8"?>
<p:tagLst xmlns:p="http://schemas.openxmlformats.org/presentationml/2006/main">
  <p:tag name="PA" val="v5.2.8"/>
</p:tagLst>
</file>

<file path=ppt/tags/tag50.xml><?xml version="1.0" encoding="utf-8"?>
<p:tagLst xmlns:p="http://schemas.openxmlformats.org/presentationml/2006/main">
  <p:tag name="PA" val="v5.2.8"/>
</p:tagLst>
</file>

<file path=ppt/tags/tag51.xml><?xml version="1.0" encoding="utf-8"?>
<p:tagLst xmlns:p="http://schemas.openxmlformats.org/presentationml/2006/main">
  <p:tag name="KSO_WM_UNIT_PLACING_PICTURE_USER_VIEWPORT" val="{&quot;height&quot;:2467.2,&quot;width&quot;:2640}"/>
</p:tagLst>
</file>

<file path=ppt/tags/tag52.xml><?xml version="1.0" encoding="utf-8"?>
<p:tagLst xmlns:p="http://schemas.openxmlformats.org/presentationml/2006/main">
  <p:tag name="PA" val="v5.2.8"/>
</p:tagLst>
</file>

<file path=ppt/tags/tag53.xml><?xml version="1.0" encoding="utf-8"?>
<p:tagLst xmlns:p="http://schemas.openxmlformats.org/presentationml/2006/main">
  <p:tag name="PA" val="v5.2.8"/>
</p:tagLst>
</file>

<file path=ppt/tags/tag54.xml><?xml version="1.0" encoding="utf-8"?>
<p:tagLst xmlns:p="http://schemas.openxmlformats.org/presentationml/2006/main">
  <p:tag name="PA" val="v5.2.8"/>
</p:tagLst>
</file>

<file path=ppt/tags/tag55.xml><?xml version="1.0" encoding="utf-8"?>
<p:tagLst xmlns:p="http://schemas.openxmlformats.org/presentationml/2006/main">
  <p:tag name="PA" val="v5.2.8"/>
</p:tagLst>
</file>

<file path=ppt/tags/tag56.xml><?xml version="1.0" encoding="utf-8"?>
<p:tagLst xmlns:p="http://schemas.openxmlformats.org/presentationml/2006/main">
  <p:tag name="PA" val="v5.2.8"/>
</p:tagLst>
</file>

<file path=ppt/tags/tag57.xml><?xml version="1.0" encoding="utf-8"?>
<p:tagLst xmlns:p="http://schemas.openxmlformats.org/presentationml/2006/main">
  <p:tag name="PA" val="v5.2.8"/>
</p:tagLst>
</file>

<file path=ppt/tags/tag58.xml><?xml version="1.0" encoding="utf-8"?>
<p:tagLst xmlns:p="http://schemas.openxmlformats.org/presentationml/2006/main">
  <p:tag name="KSO_WM_UNIT_PLACING_PICTURE_USER_VIEWPORT" val="{&quot;height&quot;:2467.2,&quot;width&quot;:2640}"/>
</p:tagLst>
</file>

<file path=ppt/tags/tag59.xml><?xml version="1.0" encoding="utf-8"?>
<p:tagLst xmlns:p="http://schemas.openxmlformats.org/presentationml/2006/main">
  <p:tag name="PA" val="v5.2.8"/>
</p:tagLst>
</file>

<file path=ppt/tags/tag6.xml><?xml version="1.0" encoding="utf-8"?>
<p:tagLst xmlns:p="http://schemas.openxmlformats.org/presentationml/2006/main">
  <p:tag name="PA" val="v5.2.8"/>
</p:tagLst>
</file>

<file path=ppt/tags/tag60.xml><?xml version="1.0" encoding="utf-8"?>
<p:tagLst xmlns:p="http://schemas.openxmlformats.org/presentationml/2006/main">
  <p:tag name="PA" val="v5.2.8"/>
</p:tagLst>
</file>

<file path=ppt/tags/tag61.xml><?xml version="1.0" encoding="utf-8"?>
<p:tagLst xmlns:p="http://schemas.openxmlformats.org/presentationml/2006/main">
  <p:tag name="PA" val="v5.2.8"/>
</p:tagLst>
</file>

<file path=ppt/tags/tag62.xml><?xml version="1.0" encoding="utf-8"?>
<p:tagLst xmlns:p="http://schemas.openxmlformats.org/presentationml/2006/main">
  <p:tag name="PA" val="v5.2.8"/>
</p:tagLst>
</file>

<file path=ppt/tags/tag63.xml><?xml version="1.0" encoding="utf-8"?>
<p:tagLst xmlns:p="http://schemas.openxmlformats.org/presentationml/2006/main">
  <p:tag name="PA" val="v5.2.8"/>
</p:tagLst>
</file>

<file path=ppt/tags/tag64.xml><?xml version="1.0" encoding="utf-8"?>
<p:tagLst xmlns:p="http://schemas.openxmlformats.org/presentationml/2006/main">
  <p:tag name="PA" val="v5.2.8"/>
</p:tagLst>
</file>

<file path=ppt/tags/tag65.xml><?xml version="1.0" encoding="utf-8"?>
<p:tagLst xmlns:p="http://schemas.openxmlformats.org/presentationml/2006/main">
  <p:tag name="KSO_WM_UNIT_PLACING_PICTURE_USER_VIEWPORT" val="{&quot;height&quot;:2467.2,&quot;width&quot;:2640}"/>
</p:tagLst>
</file>

<file path=ppt/tags/tag66.xml><?xml version="1.0" encoding="utf-8"?>
<p:tagLst xmlns:p="http://schemas.openxmlformats.org/presentationml/2006/main">
  <p:tag name="PA" val="v5.2.8"/>
</p:tagLst>
</file>

<file path=ppt/tags/tag67.xml><?xml version="1.0" encoding="utf-8"?>
<p:tagLst xmlns:p="http://schemas.openxmlformats.org/presentationml/2006/main">
  <p:tag name="PA" val="v5.2.8"/>
</p:tagLst>
</file>

<file path=ppt/tags/tag68.xml><?xml version="1.0" encoding="utf-8"?>
<p:tagLst xmlns:p="http://schemas.openxmlformats.org/presentationml/2006/main">
  <p:tag name="PA" val="v5.2.8"/>
</p:tagLst>
</file>

<file path=ppt/tags/tag69.xml><?xml version="1.0" encoding="utf-8"?>
<p:tagLst xmlns:p="http://schemas.openxmlformats.org/presentationml/2006/main">
  <p:tag name="PA" val="v5.2.8"/>
</p:tagLst>
</file>

<file path=ppt/tags/tag7.xml><?xml version="1.0" encoding="utf-8"?>
<p:tagLst xmlns:p="http://schemas.openxmlformats.org/presentationml/2006/main">
  <p:tag name="PA" val="v5.2.8"/>
</p:tagLst>
</file>

<file path=ppt/tags/tag70.xml><?xml version="1.0" encoding="utf-8"?>
<p:tagLst xmlns:p="http://schemas.openxmlformats.org/presentationml/2006/main">
  <p:tag name="PA" val="v5.2.8"/>
</p:tagLst>
</file>

<file path=ppt/tags/tag71.xml><?xml version="1.0" encoding="utf-8"?>
<p:tagLst xmlns:p="http://schemas.openxmlformats.org/presentationml/2006/main">
  <p:tag name="PA" val="v5.2.8"/>
</p:tagLst>
</file>

<file path=ppt/tags/tag72.xml><?xml version="1.0" encoding="utf-8"?>
<p:tagLst xmlns:p="http://schemas.openxmlformats.org/presentationml/2006/main">
  <p:tag name="KSO_WM_UNIT_PLACING_PICTURE_USER_VIEWPORT" val="{&quot;height&quot;:2467.2,&quot;width&quot;:2640}"/>
</p:tagLst>
</file>

<file path=ppt/tags/tag73.xml><?xml version="1.0" encoding="utf-8"?>
<p:tagLst xmlns:p="http://schemas.openxmlformats.org/presentationml/2006/main">
  <p:tag name="PA" val="v5.2.8"/>
</p:tagLst>
</file>

<file path=ppt/tags/tag74.xml><?xml version="1.0" encoding="utf-8"?>
<p:tagLst xmlns:p="http://schemas.openxmlformats.org/presentationml/2006/main">
  <p:tag name="PA" val="v5.2.8"/>
</p:tagLst>
</file>

<file path=ppt/tags/tag75.xml><?xml version="1.0" encoding="utf-8"?>
<p:tagLst xmlns:p="http://schemas.openxmlformats.org/presentationml/2006/main">
  <p:tag name="PA" val="v5.2.8"/>
</p:tagLst>
</file>

<file path=ppt/tags/tag76.xml><?xml version="1.0" encoding="utf-8"?>
<p:tagLst xmlns:p="http://schemas.openxmlformats.org/presentationml/2006/main">
  <p:tag name="PA" val="v5.2.8"/>
</p:tagLst>
</file>

<file path=ppt/tags/tag77.xml><?xml version="1.0" encoding="utf-8"?>
<p:tagLst xmlns:p="http://schemas.openxmlformats.org/presentationml/2006/main">
  <p:tag name="PA" val="v5.2.8"/>
</p:tagLst>
</file>

<file path=ppt/tags/tag78.xml><?xml version="1.0" encoding="utf-8"?>
<p:tagLst xmlns:p="http://schemas.openxmlformats.org/presentationml/2006/main">
  <p:tag name="PA" val="v5.2.8"/>
</p:tagLst>
</file>

<file path=ppt/tags/tag79.xml><?xml version="1.0" encoding="utf-8"?>
<p:tagLst xmlns:p="http://schemas.openxmlformats.org/presentationml/2006/main">
  <p:tag name="KSO_WM_UNIT_PLACING_PICTURE_USER_VIEWPORT" val="{&quot;height&quot;:2467.2,&quot;width&quot;:2640}"/>
</p:tagLst>
</file>

<file path=ppt/tags/tag8.xml><?xml version="1.0" encoding="utf-8"?>
<p:tagLst xmlns:p="http://schemas.openxmlformats.org/presentationml/2006/main">
  <p:tag name="PA" val="v5.2.8"/>
</p:tagLst>
</file>

<file path=ppt/tags/tag80.xml><?xml version="1.0" encoding="utf-8"?>
<p:tagLst xmlns:p="http://schemas.openxmlformats.org/presentationml/2006/main">
  <p:tag name="KSO_WPP_MARK_KEY" val="c8601dc1-7f03-403f-b3e0-0cfccc37c88c"/>
  <p:tag name="COMMONDATA" val="eyJoZGlkIjoiZDIxMjY2NDUzNTMxM2ZjOTAxZmNjODk4YzU4YTUwYjYifQ=="/>
</p:tagLst>
</file>

<file path=ppt/tags/tag9.xml><?xml version="1.0" encoding="utf-8"?>
<p:tagLst xmlns:p="http://schemas.openxmlformats.org/presentationml/2006/main">
  <p:tag name="KSO_WM_UNIT_PLACING_PICTURE_USER_VIEWPORT" val="{&quot;height&quot;:2467.2,&quot;width&quot;:2640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ctjv0mg">
      <a:majorFont>
        <a:latin typeface="Adobe Arabic"/>
        <a:ea typeface="微软雅黑"/>
        <a:cs typeface=""/>
      </a:majorFont>
      <a:minorFont>
        <a:latin typeface="Adobe Arabic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2272</Words>
  <Application>WPS 演示</Application>
  <PresentationFormat>宽屏</PresentationFormat>
  <Paragraphs>141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3" baseType="lpstr">
      <vt:lpstr>Arial</vt:lpstr>
      <vt:lpstr>宋体</vt:lpstr>
      <vt:lpstr>Wingdings</vt:lpstr>
      <vt:lpstr>汉仪雅酷黑 75W</vt:lpstr>
      <vt:lpstr>黑体</vt:lpstr>
      <vt:lpstr>思源黑体 CN Heavy</vt:lpstr>
      <vt:lpstr>Calibri</vt:lpstr>
      <vt:lpstr>Calibri</vt:lpstr>
      <vt:lpstr>方正兰亭黑_GBK</vt:lpstr>
      <vt:lpstr>微软雅黑</vt:lpstr>
      <vt:lpstr>仿宋_GB2312</vt:lpstr>
      <vt:lpstr>Arial Unicode MS</vt:lpstr>
      <vt:lpstr>Adobe Arabic</vt:lpstr>
      <vt:lpstr>Segoe Print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ZYL</cp:lastModifiedBy>
  <cp:revision>16</cp:revision>
  <dcterms:created xsi:type="dcterms:W3CDTF">2020-05-07T04:43:00Z</dcterms:created>
  <dcterms:modified xsi:type="dcterms:W3CDTF">2024-05-11T02:31:31Z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D7E8F165D076490880DAECC75A7EA601</vt:lpwstr>
  </property>
  <property fmtid="{D5CDD505-2E9C-101B-9397-08002B2CF9AE}" pid="3" name="KSOProductBuildVer">
    <vt:lpwstr>2052-11.1.0.12165</vt:lpwstr>
  </property>
</Properties>
</file>