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10"/>
  </p:notesMasterIdLst>
  <p:sldIdLst>
    <p:sldId id="1352" r:id="rId5"/>
    <p:sldId id="1353" r:id="rId6"/>
    <p:sldId id="1256" r:id="rId7"/>
    <p:sldId id="1310" r:id="rId8"/>
    <p:sldId id="1276" r:id="rId9"/>
    <p:sldId id="1277" r:id="rId11"/>
    <p:sldId id="1278" r:id="rId12"/>
    <p:sldId id="1279" r:id="rId13"/>
    <p:sldId id="1311" r:id="rId14"/>
    <p:sldId id="1211" r:id="rId15"/>
    <p:sldId id="1303" r:id="rId16"/>
    <p:sldId id="1223" r:id="rId17"/>
    <p:sldId id="1224" r:id="rId18"/>
    <p:sldId id="1225" r:id="rId19"/>
    <p:sldId id="1220" r:id="rId20"/>
    <p:sldId id="1226" r:id="rId21"/>
    <p:sldId id="1312" r:id="rId22"/>
    <p:sldId id="1215" r:id="rId23"/>
    <p:sldId id="1217" r:id="rId24"/>
    <p:sldId id="1218" r:id="rId25"/>
    <p:sldId id="1228" r:id="rId26"/>
    <p:sldId id="1219" r:id="rId27"/>
    <p:sldId id="1236" r:id="rId28"/>
    <p:sldId id="1229" r:id="rId29"/>
    <p:sldId id="1237" r:id="rId30"/>
    <p:sldId id="1238" r:id="rId31"/>
    <p:sldId id="1239" r:id="rId32"/>
    <p:sldId id="1240" r:id="rId33"/>
    <p:sldId id="1230" r:id="rId34"/>
    <p:sldId id="1241" r:id="rId35"/>
    <p:sldId id="1242" r:id="rId36"/>
    <p:sldId id="1243" r:id="rId37"/>
    <p:sldId id="1244" r:id="rId38"/>
    <p:sldId id="1245" r:id="rId39"/>
    <p:sldId id="1246" r:id="rId40"/>
    <p:sldId id="1247" r:id="rId41"/>
    <p:sldId id="1248" r:id="rId42"/>
    <p:sldId id="1313" r:id="rId43"/>
    <p:sldId id="1304" r:id="rId44"/>
    <p:sldId id="1305" r:id="rId45"/>
    <p:sldId id="1306" r:id="rId46"/>
    <p:sldId id="1307" r:id="rId47"/>
    <p:sldId id="1308" r:id="rId48"/>
    <p:sldId id="1309" r:id="rId49"/>
    <p:sldId id="1255" r:id="rId50"/>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EFFFF"/>
    <a:srgbClr val="009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gs" Target="tags/tag17.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49A3C-A862-42F1-90AD-A8B60EA87E6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220B8-3715-42EB-9428-F817E82403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63B959-E864-4BA9-AE55-27B3900C6582}" type="slidenum">
              <a:rPr lang="zh-CN" altLang="en-US" smtClean="0"/>
            </a:fld>
            <a:endParaRPr lang="zh-CN" altLang="en-US"/>
          </a:p>
        </p:txBody>
      </p:sp>
      <p:sp>
        <p:nvSpPr>
          <p:cNvPr id="11" name="TextBox 10"/>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791065" y="6346923"/>
            <a:ext cx="2743200" cy="365125"/>
          </a:xfrm>
        </p:spPr>
        <p:txBody>
          <a:bodyPr/>
          <a:lstStyle/>
          <a:p>
            <a:fld id="{32BEF7C6-4E8E-4EF2-97E8-022324764187}" type="datetimeFigureOut">
              <a:rPr lang="zh-CN" altLang="en-US" smtClean="0"/>
            </a:fld>
            <a:endParaRPr lang="zh-CN" altLang="en-US"/>
          </a:p>
        </p:txBody>
      </p:sp>
      <p:sp>
        <p:nvSpPr>
          <p:cNvPr id="3" name="页脚占位符 2"/>
          <p:cNvSpPr>
            <a:spLocks noGrp="1"/>
          </p:cNvSpPr>
          <p:nvPr>
            <p:ph type="ftr" sz="quarter" idx="11"/>
          </p:nvPr>
        </p:nvSpPr>
        <p:spPr>
          <a:xfrm>
            <a:off x="3991465" y="6346923"/>
            <a:ext cx="4114800" cy="365125"/>
          </a:xfrm>
        </p:spPr>
        <p:txBody>
          <a:bodyPr/>
          <a:lstStyle/>
          <a:p>
            <a:endParaRPr lang="zh-CN" altLang="en-US"/>
          </a:p>
        </p:txBody>
      </p:sp>
      <p:sp>
        <p:nvSpPr>
          <p:cNvPr id="4" name="灯片编号占位符 3"/>
          <p:cNvSpPr>
            <a:spLocks noGrp="1"/>
          </p:cNvSpPr>
          <p:nvPr>
            <p:ph type="sldNum" sz="quarter" idx="12"/>
          </p:nvPr>
        </p:nvSpPr>
        <p:spPr>
          <a:xfrm>
            <a:off x="8563465" y="6346923"/>
            <a:ext cx="2743200" cy="365125"/>
          </a:xfrm>
        </p:spPr>
        <p:txBody>
          <a:bodyPr/>
          <a:lstStyle/>
          <a:p>
            <a:fld id="{AA63B959-E864-4BA9-AE55-27B3900C658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BEF7C6-4E8E-4EF2-97E8-0223247641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63B959-E864-4BA9-AE55-27B3900C6582}"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1C78DCA-8B96-43A7-9FCF-0905382C30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17B23-036A-40CD-8D7A-E29CD37279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78DCA-8B96-43A7-9FCF-0905382C30B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17B23-036A-40CD-8D7A-E29CD37279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EF7C6-4E8E-4EF2-97E8-0223247641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3B959-E864-4BA9-AE55-27B3900C658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17.emf"/><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9.xml"/><Relationship Id="rId2" Type="http://schemas.openxmlformats.org/officeDocument/2006/relationships/image" Target="../media/image6.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9.xml"/><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12.tiff"/><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9.xml"/><Relationship Id="rId2" Type="http://schemas.openxmlformats.org/officeDocument/2006/relationships/image" Target="../media/image6.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2.jpeg"/><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0" Type="http://schemas.openxmlformats.org/officeDocument/2006/relationships/slideLayout" Target="../slideLayouts/slideLayout1.xml"/><Relationship Id="rId2" Type="http://schemas.openxmlformats.org/officeDocument/2006/relationships/image" Target="../media/image4.png"/><Relationship Id="rId19" Type="http://schemas.openxmlformats.org/officeDocument/2006/relationships/image" Target="../media/image5.jpeg"/><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39.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1.jpe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2.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3.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4.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5.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9.xml"/><Relationship Id="rId2" Type="http://schemas.openxmlformats.org/officeDocument/2006/relationships/image" Target="../media/image6.pn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7.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8.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9.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image" Target="../media/image49.emf"/></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51.png"/><Relationship Id="rId1" Type="http://schemas.openxmlformats.org/officeDocument/2006/relationships/image" Target="../media/image50.png"/></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3.png"/><Relationship Id="rId7" Type="http://schemas.openxmlformats.org/officeDocument/2006/relationships/image" Target="../media/image52.png"/><Relationship Id="rId6" Type="http://schemas.openxmlformats.org/officeDocument/2006/relationships/image" Target="../media/image7.png"/><Relationship Id="rId5" Type="http://schemas.openxmlformats.org/officeDocument/2006/relationships/image" Target="../media/image3.tiff"/><Relationship Id="rId4" Type="http://schemas.openxmlformats.org/officeDocument/2006/relationships/image" Target="../media/image2.jpe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12.tiff"/><Relationship Id="rId1" Type="http://schemas.openxmlformats.org/officeDocument/2006/relationships/image" Target="../media/image11.tif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image" Target="../media/image13.tiff"/></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9.xml"/><Relationship Id="rId4" Type="http://schemas.openxmlformats.org/officeDocument/2006/relationships/image" Target="../media/image6.png"/><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image" Target="../media/image13.tiff"/></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 name="标题 1"/>
          <p:cNvSpPr txBox="1"/>
          <p:nvPr/>
        </p:nvSpPr>
        <p:spPr>
          <a:xfrm>
            <a:off x="1017442" y="1963085"/>
            <a:ext cx="4604351"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珍爱</a:t>
            </a:r>
            <a:endPar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4" name="标题 1"/>
          <p:cNvSpPr txBox="1"/>
          <p:nvPr/>
        </p:nvSpPr>
        <p:spPr>
          <a:xfrm>
            <a:off x="3175635" y="1266825"/>
            <a:ext cx="1384935" cy="1226185"/>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生</a:t>
            </a:r>
            <a:endPar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5" name="标题 1"/>
          <p:cNvSpPr txBox="1"/>
          <p:nvPr/>
        </p:nvSpPr>
        <p:spPr>
          <a:xfrm>
            <a:off x="5024493" y="1266324"/>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命</a:t>
            </a:r>
            <a:endPar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9" name="标题 1"/>
          <p:cNvSpPr txBox="1"/>
          <p:nvPr/>
        </p:nvSpPr>
        <p:spPr>
          <a:xfrm>
            <a:off x="6521098" y="2027220"/>
            <a:ext cx="4604351"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远离</a:t>
            </a:r>
            <a:endPar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7" name="标题 1"/>
          <p:cNvSpPr txBox="1"/>
          <p:nvPr/>
        </p:nvSpPr>
        <p:spPr>
          <a:xfrm>
            <a:off x="8538583" y="1178463"/>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毒</a:t>
            </a:r>
            <a:endPar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8" name="标题 1"/>
          <p:cNvSpPr txBox="1"/>
          <p:nvPr/>
        </p:nvSpPr>
        <p:spPr>
          <a:xfrm>
            <a:off x="10154134" y="1822584"/>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品</a:t>
            </a:r>
            <a:endPar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2" name="文本框 8"/>
          <p:cNvSpPr txBox="1"/>
          <p:nvPr/>
        </p:nvSpPr>
        <p:spPr>
          <a:xfrm>
            <a:off x="2883676" y="3845797"/>
            <a:ext cx="7129481" cy="553949"/>
          </a:xfrm>
          <a:prstGeom prst="rect">
            <a:avLst/>
          </a:prstGeom>
          <a:noFill/>
        </p:spPr>
        <p:txBody>
          <a:bodyPr wrap="square" lIns="121873" tIns="60936" rIns="121873" bIns="60936">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E7E6E6">
                    <a:lumMod val="25000"/>
                  </a:srgbClr>
                </a:solidFill>
                <a:effectLst/>
                <a:uLnTx/>
                <a:uFillTx/>
                <a:cs typeface="+mn-ea"/>
                <a:sym typeface="+mn-lt"/>
              </a:rPr>
              <a:t>共同抵制毒品        共筑防毒长城</a:t>
            </a:r>
            <a:endParaRPr kumimoji="0" lang="zh-CN" altLang="en-US" sz="2800" b="0" i="0" u="none" strike="noStrike" kern="0" cap="none" spc="0" normalizeH="0" baseline="0" noProof="0" dirty="0">
              <a:ln>
                <a:noFill/>
              </a:ln>
              <a:solidFill>
                <a:srgbClr val="E7E6E6">
                  <a:lumMod val="25000"/>
                </a:srgbClr>
              </a:solidFill>
              <a:effectLst/>
              <a:uLnTx/>
              <a:uFillTx/>
              <a:cs typeface="+mn-ea"/>
              <a:sym typeface="+mn-lt"/>
            </a:endParaRPr>
          </a:p>
        </p:txBody>
      </p:sp>
      <p:pic>
        <p:nvPicPr>
          <p:cNvPr id="24" name="图片 23"/>
          <p:cNvPicPr>
            <a:picLocks noChangeAspect="1"/>
          </p:cNvPicPr>
          <p:nvPr/>
        </p:nvPicPr>
        <p:blipFill>
          <a:blip r:embed="rId3" cstate="screen"/>
          <a:stretch>
            <a:fillRect/>
          </a:stretch>
        </p:blipFill>
        <p:spPr>
          <a:xfrm>
            <a:off x="6047586" y="3897986"/>
            <a:ext cx="674659" cy="57538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47095" y="1956253"/>
            <a:ext cx="8305402" cy="205240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8" name="文本占位符 1"/>
          <p:cNvSpPr txBox="1"/>
          <p:nvPr/>
        </p:nvSpPr>
        <p:spPr>
          <a:xfrm>
            <a:off x="959908" y="2288462"/>
            <a:ext cx="8092589" cy="116787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毒品作用于人体，使人体体能产生适应性改变，形成在药物作用下的新的平衡状态。一旦停掉药物，生理功能就会发生紊乱，出现一系列严重反应，称为戒断反应，使人感到非常痛苦。用药者为了避免戒断反应，就必须定时用药，并且不断加大剂量，使吸毒者终日离不开毒品。</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pic>
        <p:nvPicPr>
          <p:cNvPr id="9" name="图片 8"/>
          <p:cNvPicPr>
            <a:picLocks noChangeAspect="1"/>
          </p:cNvPicPr>
          <p:nvPr/>
        </p:nvPicPr>
        <p:blipFill>
          <a:blip r:embed="rId1"/>
          <a:stretch>
            <a:fillRect/>
          </a:stretch>
        </p:blipFill>
        <p:spPr>
          <a:xfrm>
            <a:off x="9052560" y="2032635"/>
            <a:ext cx="2400935" cy="1976120"/>
          </a:xfrm>
          <a:prstGeom prst="rect">
            <a:avLst/>
          </a:prstGeom>
        </p:spPr>
      </p:pic>
      <p:pic>
        <p:nvPicPr>
          <p:cNvPr id="2" name="图片 1"/>
          <p:cNvPicPr>
            <a:picLocks noChangeAspect="1"/>
          </p:cNvPicPr>
          <p:nvPr/>
        </p:nvPicPr>
        <p:blipFill>
          <a:blip r:embed="rId2"/>
          <a:stretch>
            <a:fillRect/>
          </a:stretch>
        </p:blipFill>
        <p:spPr>
          <a:xfrm>
            <a:off x="9193022" y="4070854"/>
            <a:ext cx="2188557" cy="1227882"/>
          </a:xfrm>
          <a:prstGeom prst="rect">
            <a:avLst/>
          </a:prstGeom>
        </p:spPr>
      </p:pic>
      <p:sp>
        <p:nvSpPr>
          <p:cNvPr id="15" name="标题 1"/>
          <p:cNvSpPr txBox="1"/>
          <p:nvPr/>
        </p:nvSpPr>
        <p:spPr>
          <a:xfrm>
            <a:off x="1181625" y="431166"/>
            <a:ext cx="9253847"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身体依赖性，由于反复用药所造成的一种强烈的依赖性</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2953164" y="2013605"/>
            <a:ext cx="8305402" cy="2830789"/>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4" name="文本占位符 1"/>
          <p:cNvSpPr txBox="1"/>
          <p:nvPr/>
        </p:nvSpPr>
        <p:spPr>
          <a:xfrm>
            <a:off x="3109968" y="2441713"/>
            <a:ext cx="7991793" cy="116787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毒品进入人体后作用于人的神经系统，使吸毒者出现一种渴求用药的强烈欲望，驱使吸毒者不顾一切地寻求和使用毒品。一旦出现精神依赖后，即使经过脱毒治疗，在急性期戒断反应基本控制后，要完全康复原有生理机能往往需要数月甚至数年的时间。更严重的是，对毒品的依赖性难以消除。这是许多吸毒者在一而在、再而三复吸毒的原因，也是世界医、药学界尚待解决的课题。</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5" name="标题 1"/>
          <p:cNvSpPr txBox="1"/>
          <p:nvPr/>
        </p:nvSpPr>
        <p:spPr>
          <a:xfrm>
            <a:off x="1029225" y="362666"/>
            <a:ext cx="9253847"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精神依赖性</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4" name="图片 3" descr="图片包含 游戏机, 画, 钟表, 伞&#10;&#10;描述已自动生成"/>
          <p:cNvPicPr>
            <a:picLocks noChangeAspect="1"/>
          </p:cNvPicPr>
          <p:nvPr/>
        </p:nvPicPr>
        <p:blipFill>
          <a:blip r:embed="rId2" cstate="screen">
            <a:clrChange>
              <a:clrFrom>
                <a:srgbClr val="F6F6F6"/>
              </a:clrFrom>
              <a:clrTo>
                <a:srgbClr val="F6F6F6">
                  <a:alpha val="0"/>
                </a:srgbClr>
              </a:clrTo>
            </a:clrChange>
          </a:blip>
          <a:stretch>
            <a:fillRect/>
          </a:stretch>
        </p:blipFill>
        <p:spPr>
          <a:xfrm>
            <a:off x="523369" y="959169"/>
            <a:ext cx="2253940" cy="4736969"/>
          </a:xfrm>
          <a:prstGeom prst="rect">
            <a:avLst/>
          </a:prstGeom>
        </p:spPr>
      </p:pic>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21030" y="1607185"/>
            <a:ext cx="10282555" cy="2753995"/>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8" name="文本占位符 1"/>
          <p:cNvSpPr txBox="1"/>
          <p:nvPr/>
        </p:nvSpPr>
        <p:spPr>
          <a:xfrm>
            <a:off x="805815" y="1718310"/>
            <a:ext cx="9903460" cy="2642235"/>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中国流行最广、危害最严重的毒品是海洛因，海洛因属于阿片灯药物。在正常人的脑内和体内一些器官，存在着内源性阿片肽和阿片受体。在正常情况下，内源性阿片肽作用于阿片受体，调节着人的情绪和行为。人在吸食海洛因后，抑制了内源性阿片肽的生成，逐渐形成在海洛因作用下的平衡状态，一旦停用就会出现不安、焦虑、忽冷忽热、起鸡皮疙瘩、流泪、流涕、出汗、恶心、呕吐、腹痛、腹泻等。这种戒断反应的痛苦，反过来又促使吸毒者为避免这种痛苦而千方百计地维持吸毒状态。冰毒和摇头丸在药理作用上属中枢兴奋药，毁坏人的神经中枢。</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0" name="标题 1"/>
          <p:cNvSpPr txBox="1"/>
          <p:nvPr/>
        </p:nvSpPr>
        <p:spPr>
          <a:xfrm>
            <a:off x="1057800" y="364491"/>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毒品危害人体的机理</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2" name="图片 1"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1"/>
          <p:cNvSpPr txBox="1"/>
          <p:nvPr/>
        </p:nvSpPr>
        <p:spPr>
          <a:xfrm>
            <a:off x="2127885" y="1637030"/>
            <a:ext cx="8202295" cy="18757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据国外有关部门统计，吸毒者多数短命，毒品滥用成瘾持续时间越长寿命越短，一般寿命不超过四十岁。国内亦有资料表明，吸毒者的平均寿命较一般人群短10-15年。</a:t>
            </a:r>
            <a:endParaRPr kumimoji="0" lang="zh-CN" altLang="en-US" sz="16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sp>
        <p:nvSpPr>
          <p:cNvPr id="13" name="标题 1"/>
          <p:cNvSpPr txBox="1"/>
          <p:nvPr/>
        </p:nvSpPr>
        <p:spPr>
          <a:xfrm>
            <a:off x="1010175" y="326391"/>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影响寿命</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pic>
        <p:nvPicPr>
          <p:cNvPr id="2" name="图片 1"/>
          <p:cNvPicPr>
            <a:picLocks noChangeAspect="1"/>
          </p:cNvPicPr>
          <p:nvPr/>
        </p:nvPicPr>
        <p:blipFill>
          <a:blip r:embed="rId3"/>
          <a:stretch>
            <a:fillRect/>
          </a:stretch>
        </p:blipFill>
        <p:spPr>
          <a:xfrm>
            <a:off x="3467100" y="2783840"/>
            <a:ext cx="4943475" cy="3143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19345" y="1360229"/>
            <a:ext cx="10838290" cy="1634609"/>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现存艾滋病感染者中</a:t>
            </a: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超</a:t>
            </a:r>
            <a:r>
              <a:rPr kumimoji="0" lang="en-US" altLang="zh-CN"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20%</a:t>
            </a:r>
            <a:r>
              <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系注射毒品所致</a:t>
            </a:r>
            <a:r>
              <a:rPr kumimoji="0" lang="en-US" altLang="zh-CN"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80%</a:t>
            </a:r>
            <a:r>
              <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吸毒女</a:t>
            </a: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从事卖淫活动毒品问题严重地区吸毒者</a:t>
            </a: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盗抢犯罪率超</a:t>
            </a:r>
            <a:r>
              <a:rPr kumimoji="0" lang="en-US" altLang="zh-CN"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rPr>
              <a:t>60%HIV</a:t>
            </a: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8" name="文本占位符 1"/>
          <p:cNvSpPr txBox="1"/>
          <p:nvPr/>
        </p:nvSpPr>
        <p:spPr>
          <a:xfrm>
            <a:off x="853523" y="1360229"/>
            <a:ext cx="10552026" cy="116787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毒不仅损害本人健康，还会造成乙型肝炎、丙型肝炎、性病的传播等公共卫生问题，其中最严重的是艾滋病的感染和传播。原因是静脉注射毒品者共用不洁注射器造成艾滋病感染率极高，特别是吸毒妇女，更是传播和感染艾滋病的高危人群，这是由于吸毒者本身可以造成艾滋病病毒的感染，此外，吸毒妇女为了获得购买毒品的金钱，不得不沦为卖淫女，而成为各种性病和感染传播的高危人群和重要感染源。</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pic>
        <p:nvPicPr>
          <p:cNvPr id="11" name="图片 10" descr="图片包含 游戏机&#10;&#10;描述已自动生成"/>
          <p:cNvPicPr>
            <a:picLocks noChangeAspect="1"/>
          </p:cNvPicPr>
          <p:nvPr/>
        </p:nvPicPr>
        <p:blipFill>
          <a:blip r:embed="rId1" cstate="screen"/>
          <a:stretch>
            <a:fillRect/>
          </a:stretch>
        </p:blipFill>
        <p:spPr>
          <a:xfrm>
            <a:off x="6851831" y="3429000"/>
            <a:ext cx="4553718" cy="2015521"/>
          </a:xfrm>
          <a:prstGeom prst="rect">
            <a:avLst/>
          </a:prstGeom>
        </p:spPr>
      </p:pic>
      <p:sp>
        <p:nvSpPr>
          <p:cNvPr id="14" name="标题 1"/>
          <p:cNvSpPr txBox="1"/>
          <p:nvPr/>
        </p:nvSpPr>
        <p:spPr>
          <a:xfrm>
            <a:off x="1038750" y="360937"/>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助长传染病</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713582" y="1379289"/>
            <a:ext cx="6481850" cy="3688404"/>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现存艾滋病感染者中</a:t>
            </a: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超</a:t>
            </a:r>
            <a:r>
              <a:rPr kumimoji="0" lang="en-US" altLang="zh-CN"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20%</a:t>
            </a:r>
            <a:r>
              <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系注射毒品所致</a:t>
            </a:r>
            <a:r>
              <a:rPr kumimoji="0" lang="en-US" altLang="zh-CN"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80%</a:t>
            </a:r>
            <a:r>
              <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吸毒女</a:t>
            </a: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从事卖淫活动毒品问题严重地区吸毒者</a:t>
            </a: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盗抢犯罪率超</a:t>
            </a:r>
            <a:r>
              <a:rPr kumimoji="0" lang="en-US" altLang="zh-CN"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60%HIV</a:t>
            </a: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5" name="椭圆 4"/>
          <p:cNvSpPr/>
          <p:nvPr/>
        </p:nvSpPr>
        <p:spPr>
          <a:xfrm>
            <a:off x="7677337" y="1962690"/>
            <a:ext cx="2971800" cy="2971800"/>
          </a:xfrm>
          <a:prstGeom prst="ellipse">
            <a:avLst/>
          </a:prstGeom>
          <a:solidFill>
            <a:schemeClr val="accent1">
              <a:lumMod val="20000"/>
              <a:lumOff val="80000"/>
            </a:schemeClr>
          </a:solidFill>
          <a:ln w="190500" cap="flat" cmpd="sng" algn="ctr">
            <a:solidFill>
              <a:schemeClr val="bg2">
                <a:lumMod val="75000"/>
                <a:alpha val="30000"/>
              </a:schemeClr>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 </a:t>
            </a:r>
            <a:endParaRPr kumimoji="0" lang="zh-CN" altLang="en-US" sz="28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6" name="图片 5"/>
          <p:cNvPicPr>
            <a:picLocks noChangeAspect="1"/>
          </p:cNvPicPr>
          <p:nvPr/>
        </p:nvPicPr>
        <p:blipFill>
          <a:blip r:embed="rId1" cstate="screen"/>
          <a:srcRect/>
          <a:stretch>
            <a:fillRect/>
          </a:stretch>
        </p:blipFill>
        <p:spPr>
          <a:xfrm>
            <a:off x="7677337" y="1962690"/>
            <a:ext cx="2971800" cy="2746761"/>
          </a:xfrm>
          <a:custGeom>
            <a:avLst/>
            <a:gdLst>
              <a:gd name="connsiteX0" fmla="*/ 1485900 w 2971800"/>
              <a:gd name="connsiteY0" fmla="*/ 0 h 2746761"/>
              <a:gd name="connsiteX1" fmla="*/ 2971800 w 2971800"/>
              <a:gd name="connsiteY1" fmla="*/ 1485900 h 2746761"/>
              <a:gd name="connsiteX2" fmla="*/ 2316681 w 2971800"/>
              <a:gd name="connsiteY2" fmla="*/ 2718032 h 2746761"/>
              <a:gd name="connsiteX3" fmla="*/ 2269391 w 2971800"/>
              <a:gd name="connsiteY3" fmla="*/ 2746761 h 2746761"/>
              <a:gd name="connsiteX4" fmla="*/ 702409 w 2971800"/>
              <a:gd name="connsiteY4" fmla="*/ 2746761 h 2746761"/>
              <a:gd name="connsiteX5" fmla="*/ 655119 w 2971800"/>
              <a:gd name="connsiteY5" fmla="*/ 2718032 h 2746761"/>
              <a:gd name="connsiteX6" fmla="*/ 0 w 2971800"/>
              <a:gd name="connsiteY6" fmla="*/ 1485900 h 2746761"/>
              <a:gd name="connsiteX7" fmla="*/ 1485900 w 2971800"/>
              <a:gd name="connsiteY7" fmla="*/ 0 h 274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1800" h="2746761">
                <a:moveTo>
                  <a:pt x="1485900" y="0"/>
                </a:moveTo>
                <a:cubicBezTo>
                  <a:pt x="2306540" y="0"/>
                  <a:pt x="2971800" y="665260"/>
                  <a:pt x="2971800" y="1485900"/>
                </a:cubicBezTo>
                <a:cubicBezTo>
                  <a:pt x="2971800" y="1998800"/>
                  <a:pt x="2711933" y="2451005"/>
                  <a:pt x="2316681" y="2718032"/>
                </a:cubicBezTo>
                <a:lnTo>
                  <a:pt x="2269391" y="2746761"/>
                </a:lnTo>
                <a:lnTo>
                  <a:pt x="702409" y="2746761"/>
                </a:lnTo>
                <a:lnTo>
                  <a:pt x="655119" y="2718032"/>
                </a:lnTo>
                <a:cubicBezTo>
                  <a:pt x="259867" y="2451005"/>
                  <a:pt x="0" y="1998800"/>
                  <a:pt x="0" y="1485900"/>
                </a:cubicBezTo>
                <a:cubicBezTo>
                  <a:pt x="0" y="665260"/>
                  <a:pt x="665260" y="0"/>
                  <a:pt x="1485900" y="0"/>
                </a:cubicBezTo>
                <a:close/>
              </a:path>
            </a:pathLst>
          </a:custGeom>
        </p:spPr>
      </p:pic>
      <p:pic>
        <p:nvPicPr>
          <p:cNvPr id="8" name="图片 7"/>
          <p:cNvPicPr>
            <a:picLocks noChangeAspect="1"/>
          </p:cNvPicPr>
          <p:nvPr/>
        </p:nvPicPr>
        <p:blipFill>
          <a:blip r:embed="rId2" cstate="screen"/>
          <a:stretch>
            <a:fillRect/>
          </a:stretch>
        </p:blipFill>
        <p:spPr>
          <a:xfrm rot="5400000" flipH="1">
            <a:off x="8289265" y="1818852"/>
            <a:ext cx="1044898" cy="6006238"/>
          </a:xfrm>
          <a:prstGeom prst="rect">
            <a:avLst/>
          </a:prstGeom>
        </p:spPr>
      </p:pic>
      <p:sp>
        <p:nvSpPr>
          <p:cNvPr id="9" name="文本占位符 1"/>
          <p:cNvSpPr txBox="1"/>
          <p:nvPr/>
        </p:nvSpPr>
        <p:spPr>
          <a:xfrm>
            <a:off x="806910" y="1379289"/>
            <a:ext cx="6131630" cy="116787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吸毒导致大量的家庭悲剧，一旦家庭中出现一个吸毒者，就意味着贫困和矛盾围绕着这个家庭，最后的结局往往是倾家荡产，妻离子散，家破人亡。首先，吸毒耗费 大量钱财，到了一定程度必然要靠变卖家中财产换取毒品，致使家徒四壁。一些丧尽天良者甚至卖儿卖女，逼妻卖淫；其次，吸毒会导致婚姻死亡，家庭破裂。因为 一个人一旦染上毒瘾，就会失去义务或责任观念，做丈夫的不能尽丈夫的职责，做妻子的不能尽妻子的义务，最终必然导致离婚。再次，吸毒危及下一代。怀孕妇女 吸毒将严重影响胎儿的正常发育，有的致使新生儿先天畸形或染上毒瘾。</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0" name="标题 1"/>
          <p:cNvSpPr txBox="1"/>
          <p:nvPr/>
        </p:nvSpPr>
        <p:spPr>
          <a:xfrm>
            <a:off x="1000650" y="329435"/>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危害家庭</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2" name="图片 1"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25161" y="1238255"/>
            <a:ext cx="11341677" cy="2619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a:t>
            </a:r>
            <a:r>
              <a:rPr kumimoji="0" lang="en-US" altLang="zh-CN"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1</a:t>
            </a:r>
            <a:r>
              <a:rPr kumimoji="0" lang="zh-CN" altLang="en-US"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）对家庭的危害：</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家庭中一旦出现了吸毒者，家便不成其为家了。吸毒者在自我毁灭的同时，也破害自己的家庭，使家庭陷入经济破产、亲属离散、甚至家破人亡的困难境地。</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a:p>
            <a:pPr marL="22860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a:t>
            </a:r>
            <a:r>
              <a:rPr kumimoji="0" lang="en-US" altLang="zh-CN"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2</a:t>
            </a:r>
            <a:r>
              <a:rPr kumimoji="0" lang="zh-CN" altLang="en-US"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）对社会生产力的巨大破坏：</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吸毒首先导致身体疾病，影响生产，其次是造成社会财富的巨大损失和浪费，同时毒品活动还造成环境恶化，缩小了人类的生存空间。</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a:p>
            <a:pPr marL="22860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a:t>
            </a:r>
            <a:r>
              <a:rPr kumimoji="0" lang="en-US" altLang="zh-CN"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3</a:t>
            </a:r>
            <a:r>
              <a:rPr kumimoji="0" lang="zh-CN" altLang="en-US" sz="1800" b="1" i="0" u="none" strike="noStrike" kern="1200" cap="none" spc="0" normalizeH="0" baseline="0" noProof="0" dirty="0">
                <a:ln>
                  <a:noFill/>
                </a:ln>
                <a:solidFill>
                  <a:srgbClr val="F17475">
                    <a:lumMod val="50000"/>
                  </a:srgbClr>
                </a:solidFill>
                <a:effectLst/>
                <a:uLnTx/>
                <a:uFillTx/>
                <a:latin typeface="Arial" panose="020B0604020202020204"/>
                <a:ea typeface="微软雅黑" panose="020B0503020204020204" pitchFamily="34" charset="-122"/>
                <a:cs typeface="+mn-ea"/>
                <a:sym typeface="+mn-lt"/>
              </a:rPr>
              <a:t>）毒品活动扰乱社会治安：</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毒品活动加剧诱发了各种违法犯罪活动，扰乱了社会治安，给社会安定带来巨大威胁。无论用什么方式吸毒，对人体的身体都会造成极大的损害。</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sp>
        <p:nvSpPr>
          <p:cNvPr id="95" name="标题 1"/>
          <p:cNvSpPr txBox="1"/>
          <p:nvPr/>
        </p:nvSpPr>
        <p:spPr>
          <a:xfrm>
            <a:off x="1029225" y="3168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危害社会</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pic>
        <p:nvPicPr>
          <p:cNvPr id="13" name="图片 12" descr="图片包含 游戏机, 灯, 动物, 画&#10;&#10;描述已自动生成"/>
          <p:cNvPicPr>
            <a:picLocks noChangeAspect="1"/>
          </p:cNvPicPr>
          <p:nvPr/>
        </p:nvPicPr>
        <p:blipFill rotWithShape="1">
          <a:blip r:embed="rId3" cstate="screen">
            <a:alphaModFix amt="60000"/>
          </a:blip>
          <a:srcRect/>
          <a:stretch>
            <a:fillRect/>
          </a:stretch>
        </p:blipFill>
        <p:spPr>
          <a:xfrm>
            <a:off x="351831" y="0"/>
            <a:ext cx="3239257" cy="986788"/>
          </a:xfrm>
          <a:prstGeom prst="rect">
            <a:avLst/>
          </a:prstGeom>
        </p:spPr>
      </p:pic>
      <p:pic>
        <p:nvPicPr>
          <p:cNvPr id="33" name="图片 32" descr="图片包含 标志, 绿色, 黑色, 游戏机&#10;&#10;描述已自动生成"/>
          <p:cNvPicPr>
            <a:picLocks noChangeAspect="1"/>
          </p:cNvPicPr>
          <p:nvPr/>
        </p:nvPicPr>
        <p:blipFill>
          <a:blip r:embed="rId4" cstate="screen"/>
          <a:stretch>
            <a:fillRect/>
          </a:stretch>
        </p:blipFill>
        <p:spPr>
          <a:xfrm>
            <a:off x="263948" y="184096"/>
            <a:ext cx="862033" cy="754956"/>
          </a:xfrm>
          <a:prstGeom prst="rect">
            <a:avLst/>
          </a:prstGeom>
        </p:spPr>
      </p:pic>
      <p:pic>
        <p:nvPicPr>
          <p:cNvPr id="72" name="图片 71"/>
          <p:cNvPicPr>
            <a:picLocks noChangeAspect="1"/>
          </p:cNvPicPr>
          <p:nvPr/>
        </p:nvPicPr>
        <p:blipFill>
          <a:blip r:embed="rId5" cstate="screen"/>
          <a:stretch>
            <a:fillRect/>
          </a:stretch>
        </p:blipFill>
        <p:spPr>
          <a:xfrm>
            <a:off x="10216073" y="4201909"/>
            <a:ext cx="2068449" cy="2734231"/>
          </a:xfrm>
          <a:prstGeom prst="rect">
            <a:avLst/>
          </a:prstGeom>
        </p:spPr>
      </p:pic>
      <p:sp>
        <p:nvSpPr>
          <p:cNvPr id="32" name="33417"/>
          <p:cNvSpPr txBox="1"/>
          <p:nvPr/>
        </p:nvSpPr>
        <p:spPr>
          <a:xfrm>
            <a:off x="1169194" y="2767280"/>
            <a:ext cx="9853612" cy="1680895"/>
          </a:xfrm>
          <a:prstGeom prst="rect">
            <a:avLst/>
          </a:prstGeom>
        </p:spPr>
        <p:txBody>
          <a:bodyPr>
            <a:noAutofit/>
          </a:bodyPr>
          <a:lstStyle>
            <a:defPPr>
              <a:defRPr lang="zh-CN"/>
            </a:defPPr>
            <a:lvl1pPr marR="0" lvl="0" indent="0" defTabSz="1219200" fontAlgn="auto">
              <a:lnSpc>
                <a:spcPct val="100000"/>
              </a:lnSpc>
              <a:spcBef>
                <a:spcPct val="0"/>
              </a:spcBef>
              <a:spcAft>
                <a:spcPts val="0"/>
              </a:spcAft>
              <a:buClrTx/>
              <a:buSzTx/>
              <a:buFontTx/>
              <a:buNone/>
              <a:defRPr kumimoji="0" sz="8800" b="0" i="0" u="none" strike="noStrike" cap="none" spc="-150" normalizeH="0" baseline="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禹卫书法行书简体" panose="02000603000000000000" pitchFamily="2" charset="-122"/>
                <a:ea typeface="禹卫书法行书简体" panose="02000603000000000000" pitchFamily="2" charset="-122"/>
                <a:cs typeface="+mn-ea"/>
              </a:defRPr>
            </a:lvl1pPr>
          </a:lstStyle>
          <a:p>
            <a:pPr algn="dist"/>
            <a:r>
              <a:rPr lang="zh-CN" altLang="en-US" dirty="0">
                <a:sym typeface="+mn-lt"/>
              </a:rPr>
              <a:t>认识新型毒品</a:t>
            </a:r>
            <a:endParaRPr lang="zh-CN" altLang="en-US" dirty="0">
              <a:sym typeface="+mn-lt"/>
            </a:endParaRPr>
          </a:p>
        </p:txBody>
      </p:sp>
      <p:sp>
        <p:nvSpPr>
          <p:cNvPr id="37" name="TextBox 10"/>
          <p:cNvSpPr txBox="1"/>
          <p:nvPr/>
        </p:nvSpPr>
        <p:spPr>
          <a:xfrm>
            <a:off x="3922455" y="1649734"/>
            <a:ext cx="4728089" cy="830997"/>
          </a:xfrm>
          <a:prstGeom prst="rect">
            <a:avLst/>
          </a:prstGeom>
          <a:noFill/>
        </p:spPr>
        <p:txBody>
          <a:bodyPr wrap="none" rtlCol="0">
            <a:spAutoFit/>
          </a:bodyPr>
          <a:lstStyle/>
          <a:p>
            <a:pPr lvl="0" algn="ctr" defTabSz="1217930">
              <a:defRPr/>
            </a:pPr>
            <a:r>
              <a:rPr kumimoji="0" lang="zh-CN" altLang="en-US" sz="4800" b="1" i="0" u="none" strike="noStrike" kern="1200" cap="none" spc="0" normalizeH="0" baseline="0" noProof="0" dirty="0">
                <a:ln>
                  <a:noFill/>
                </a:ln>
                <a:solidFill>
                  <a:srgbClr val="009636"/>
                </a:solidFill>
                <a:uLnTx/>
                <a:uFillTx/>
                <a:cs typeface="+mn-ea"/>
                <a:sym typeface="+mn-lt"/>
              </a:rPr>
              <a:t>第三部分 </a:t>
            </a:r>
            <a:r>
              <a:rPr kumimoji="0" lang="en-US" altLang="zh-CN" sz="2400" b="0" i="0" u="none" strike="noStrike" kern="1200" cap="none" spc="0" normalizeH="0" baseline="0" noProof="0" dirty="0">
                <a:ln>
                  <a:noFill/>
                </a:ln>
                <a:solidFill>
                  <a:srgbClr val="009636"/>
                </a:solidFill>
                <a:uLnTx/>
                <a:uFillTx/>
                <a:cs typeface="+mn-ea"/>
                <a:sym typeface="+mn-lt"/>
              </a:rPr>
              <a:t>PART </a:t>
            </a:r>
            <a:r>
              <a:rPr lang="en-US" altLang="zh-CN" sz="2400" dirty="0">
                <a:solidFill>
                  <a:srgbClr val="009636"/>
                </a:solidFill>
                <a:cs typeface="+mn-ea"/>
                <a:sym typeface="+mn-lt"/>
              </a:rPr>
              <a:t>THREE</a:t>
            </a:r>
            <a:endParaRPr kumimoji="0" lang="zh-CN" altLang="en-US" sz="2400" b="0" i="0" u="none" strike="noStrike" kern="1200" cap="none" spc="0" normalizeH="0" baseline="0" noProof="0" dirty="0">
              <a:ln>
                <a:noFill/>
              </a:ln>
              <a:solidFill>
                <a:srgbClr val="009636"/>
              </a:solidFill>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down)">
                                      <p:cBhvr>
                                        <p:cTn id="17" dur="500"/>
                                        <p:tgtEl>
                                          <p:spTgt spid="72"/>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631353" y="957753"/>
            <a:ext cx="10977972" cy="77700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由于科学技术和制药工业的进步和发展，精神药物的范围和种类不是固定不变的，新型毒品滥用的品种也将不断增多。根据新型毒品的毒理学性质，可以将其分为四类：</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4" name="组合 3"/>
          <p:cNvGrpSpPr/>
          <p:nvPr/>
        </p:nvGrpSpPr>
        <p:grpSpPr>
          <a:xfrm>
            <a:off x="768513" y="1856529"/>
            <a:ext cx="742615" cy="742613"/>
            <a:chOff x="6409426" y="1173624"/>
            <a:chExt cx="962086" cy="962084"/>
          </a:xfrm>
          <a:solidFill>
            <a:schemeClr val="bg2"/>
          </a:solidFill>
        </p:grpSpPr>
        <p:sp>
          <p:nvSpPr>
            <p:cNvPr id="5" name="椭圆 4"/>
            <p:cNvSpPr/>
            <p:nvPr/>
          </p:nvSpPr>
          <p:spPr bwMode="auto">
            <a:xfrm>
              <a:off x="6409426" y="1173624"/>
              <a:ext cx="962086" cy="962084"/>
            </a:xfrm>
            <a:prstGeom prst="ellipse">
              <a:avLst/>
            </a:prstGeom>
            <a:solidFill>
              <a:schemeClr val="tx2"/>
            </a:solidFill>
            <a:ln>
              <a:noFill/>
            </a:ln>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6" name="TextBox 15"/>
            <p:cNvSpPr txBox="1"/>
            <p:nvPr/>
          </p:nvSpPr>
          <p:spPr>
            <a:xfrm>
              <a:off x="6609371" y="1282181"/>
              <a:ext cx="546387" cy="717446"/>
            </a:xfrm>
            <a:prstGeom prst="rect">
              <a:avLst/>
            </a:prstGeom>
            <a:noFill/>
            <a:ln>
              <a:noFill/>
            </a:ln>
          </p:spPr>
          <p:txBody>
            <a:bodyPr vert="horz" wrap="square" lIns="91404" tIns="45702" rIns="91404" bIns="45702" numCol="1" anchor="t" anchorCtr="0" compatLnSpc="1"/>
            <a:lstStyle>
              <a:defPPr>
                <a:defRPr lang="zh-CN"/>
              </a:def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rPr>
                <a:t>1</a:t>
              </a:r>
              <a:endParaRPr kumimoji="0" lang="zh-CN" altLang="en-US"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endParaRPr>
            </a:p>
          </p:txBody>
        </p:sp>
      </p:grpSp>
      <p:grpSp>
        <p:nvGrpSpPr>
          <p:cNvPr id="7" name="组合 6"/>
          <p:cNvGrpSpPr/>
          <p:nvPr/>
        </p:nvGrpSpPr>
        <p:grpSpPr>
          <a:xfrm>
            <a:off x="768513" y="2918004"/>
            <a:ext cx="742615" cy="742613"/>
            <a:chOff x="6409426" y="2394908"/>
            <a:chExt cx="962086" cy="962084"/>
          </a:xfrm>
          <a:solidFill>
            <a:schemeClr val="bg1"/>
          </a:solidFill>
        </p:grpSpPr>
        <p:sp>
          <p:nvSpPr>
            <p:cNvPr id="8" name="椭圆 7"/>
            <p:cNvSpPr/>
            <p:nvPr/>
          </p:nvSpPr>
          <p:spPr bwMode="auto">
            <a:xfrm>
              <a:off x="6409426" y="2394908"/>
              <a:ext cx="962086" cy="962084"/>
            </a:xfrm>
            <a:prstGeom prst="ellipse">
              <a:avLst/>
            </a:prstGeom>
            <a:solidFill>
              <a:schemeClr val="accent6">
                <a:lumMod val="75000"/>
              </a:schemeClr>
            </a:solidFill>
            <a:ln>
              <a:noFill/>
            </a:ln>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9" name="TextBox 18"/>
            <p:cNvSpPr txBox="1"/>
            <p:nvPr/>
          </p:nvSpPr>
          <p:spPr>
            <a:xfrm>
              <a:off x="6651873" y="2450912"/>
              <a:ext cx="546387" cy="717446"/>
            </a:xfrm>
            <a:prstGeom prst="rect">
              <a:avLst/>
            </a:prstGeom>
            <a:noFill/>
            <a:ln>
              <a:noFill/>
            </a:ln>
          </p:spPr>
          <p:txBody>
            <a:bodyPr vert="horz" wrap="square" lIns="91404" tIns="45702" rIns="91404" bIns="45702" numCol="1" anchor="t" anchorCtr="0" compatLnSpc="1"/>
            <a:lstStyle>
              <a:defPPr>
                <a:defRPr lang="zh-CN"/>
              </a:def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rPr>
                <a:t>2</a:t>
              </a:r>
              <a:endParaRPr kumimoji="0" lang="zh-CN" altLang="en-US"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endParaRPr>
            </a:p>
          </p:txBody>
        </p:sp>
      </p:grpSp>
      <p:grpSp>
        <p:nvGrpSpPr>
          <p:cNvPr id="11" name="组合 10"/>
          <p:cNvGrpSpPr/>
          <p:nvPr/>
        </p:nvGrpSpPr>
        <p:grpSpPr>
          <a:xfrm>
            <a:off x="768513" y="3968542"/>
            <a:ext cx="742615" cy="742613"/>
            <a:chOff x="6409426" y="3568104"/>
            <a:chExt cx="962086" cy="962084"/>
          </a:xfrm>
          <a:solidFill>
            <a:schemeClr val="accent2"/>
          </a:solidFill>
        </p:grpSpPr>
        <p:sp>
          <p:nvSpPr>
            <p:cNvPr id="12" name="椭圆 11"/>
            <p:cNvSpPr/>
            <p:nvPr/>
          </p:nvSpPr>
          <p:spPr bwMode="auto">
            <a:xfrm>
              <a:off x="6409426" y="3568104"/>
              <a:ext cx="962086" cy="962084"/>
            </a:xfrm>
            <a:prstGeom prst="ellipse">
              <a:avLst/>
            </a:prstGeom>
            <a:solidFill>
              <a:schemeClr val="accent2">
                <a:lumMod val="75000"/>
              </a:schemeClr>
            </a:solidFill>
            <a:ln>
              <a:noFill/>
            </a:ln>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3" name="TextBox 21"/>
            <p:cNvSpPr txBox="1"/>
            <p:nvPr/>
          </p:nvSpPr>
          <p:spPr>
            <a:xfrm>
              <a:off x="6609371" y="3688344"/>
              <a:ext cx="546387" cy="717446"/>
            </a:xfrm>
            <a:prstGeom prst="rect">
              <a:avLst/>
            </a:prstGeom>
            <a:noFill/>
            <a:ln>
              <a:noFill/>
            </a:ln>
          </p:spPr>
          <p:txBody>
            <a:bodyPr vert="horz" wrap="square" lIns="91404" tIns="45702" rIns="91404" bIns="45702" numCol="1" anchor="t" anchorCtr="0" compatLnSpc="1"/>
            <a:lstStyle>
              <a:defPPr>
                <a:defRPr lang="zh-CN"/>
              </a:def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rPr>
                <a:t>3</a:t>
              </a:r>
              <a:endParaRPr kumimoji="0" lang="zh-CN" altLang="en-US"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endParaRPr>
            </a:p>
          </p:txBody>
        </p:sp>
      </p:grpSp>
      <p:grpSp>
        <p:nvGrpSpPr>
          <p:cNvPr id="14" name="组合 13"/>
          <p:cNvGrpSpPr/>
          <p:nvPr/>
        </p:nvGrpSpPr>
        <p:grpSpPr>
          <a:xfrm>
            <a:off x="768513" y="4923190"/>
            <a:ext cx="742615" cy="742613"/>
            <a:chOff x="6409426" y="4869160"/>
            <a:chExt cx="962086" cy="962084"/>
          </a:xfrm>
          <a:solidFill>
            <a:schemeClr val="tx2"/>
          </a:solidFill>
        </p:grpSpPr>
        <p:sp>
          <p:nvSpPr>
            <p:cNvPr id="15" name="椭圆 14"/>
            <p:cNvSpPr/>
            <p:nvPr/>
          </p:nvSpPr>
          <p:spPr bwMode="auto">
            <a:xfrm>
              <a:off x="6409426" y="4869160"/>
              <a:ext cx="962086" cy="962084"/>
            </a:xfrm>
            <a:prstGeom prst="ellipse">
              <a:avLst/>
            </a:prstGeom>
            <a:solidFill>
              <a:schemeClr val="tx1"/>
            </a:solidFill>
            <a:ln>
              <a:noFill/>
            </a:ln>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6" name="TextBox 24"/>
            <p:cNvSpPr txBox="1"/>
            <p:nvPr/>
          </p:nvSpPr>
          <p:spPr>
            <a:xfrm>
              <a:off x="6622500" y="4909496"/>
              <a:ext cx="546387" cy="717446"/>
            </a:xfrm>
            <a:prstGeom prst="rect">
              <a:avLst/>
            </a:prstGeom>
            <a:noFill/>
            <a:ln>
              <a:noFill/>
            </a:ln>
          </p:spPr>
          <p:txBody>
            <a:bodyPr vert="horz" wrap="square" lIns="91404" tIns="45702" rIns="91404" bIns="45702" numCol="1" anchor="t" anchorCtr="0" compatLnSpc="1"/>
            <a:lstStyle>
              <a:defPPr>
                <a:defRPr lang="zh-CN"/>
              </a:def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rPr>
                <a:t>4</a:t>
              </a:r>
              <a:endParaRPr kumimoji="0" lang="zh-CN" altLang="en-US" sz="3200" b="0"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ea"/>
                <a:sym typeface="+mn-lt"/>
              </a:endParaRPr>
            </a:p>
          </p:txBody>
        </p:sp>
      </p:grpSp>
      <p:sp>
        <p:nvSpPr>
          <p:cNvPr id="17" name="TextBox 25"/>
          <p:cNvSpPr txBox="1"/>
          <p:nvPr/>
        </p:nvSpPr>
        <p:spPr>
          <a:xfrm>
            <a:off x="1737298" y="1985589"/>
            <a:ext cx="5985112" cy="646331"/>
          </a:xfrm>
          <a:prstGeom prst="rect">
            <a:avLst/>
          </a:prstGeom>
          <a:noFill/>
        </p:spPr>
        <p:txBody>
          <a:bodyPr wrap="square" rtlCol="0">
            <a:spAutoFit/>
          </a:bodyPr>
          <a:lstStyle/>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第一类：</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以中枢兴奋作用为主，代表物质是包括甲基苯丙胺（俗称冰毒）在内的苯丙胺类兴奋剂；</a:t>
            </a: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p:txBody>
      </p:sp>
      <p:sp>
        <p:nvSpPr>
          <p:cNvPr id="18" name="TextBox 26"/>
          <p:cNvSpPr txBox="1"/>
          <p:nvPr/>
        </p:nvSpPr>
        <p:spPr>
          <a:xfrm>
            <a:off x="1698268" y="3001926"/>
            <a:ext cx="5985112" cy="646331"/>
          </a:xfrm>
          <a:prstGeom prst="rect">
            <a:avLst/>
          </a:prstGeom>
          <a:noFill/>
        </p:spPr>
        <p:txBody>
          <a:bodyPr wrap="square" rtlCol="0">
            <a:spAutoFit/>
          </a:bodyPr>
          <a:lstStyle/>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第二类：</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是致幻剂，代表物质有麦角乙二胺（</a:t>
            </a:r>
            <a:r>
              <a:rPr kumimoji="0" lang="en-US" altLang="zh-CN"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LSD</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）、麦司卡林和分离性麻醉剂（苯环利定和氯胺酮）；</a:t>
            </a: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p:txBody>
      </p:sp>
      <p:sp>
        <p:nvSpPr>
          <p:cNvPr id="19" name="TextBox 27"/>
          <p:cNvSpPr txBox="1"/>
          <p:nvPr/>
        </p:nvSpPr>
        <p:spPr>
          <a:xfrm>
            <a:off x="1737298" y="3863060"/>
            <a:ext cx="6118842" cy="646331"/>
          </a:xfrm>
          <a:prstGeom prst="rect">
            <a:avLst/>
          </a:prstGeom>
          <a:noFill/>
        </p:spPr>
        <p:txBody>
          <a:bodyPr wrap="square" rtlCol="0">
            <a:spAutoFit/>
          </a:bodyPr>
          <a:lstStyle/>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第三类：</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兼具兴奋和致幻作用，代表物质是二亚甲基双氧安非他明（</a:t>
            </a:r>
            <a:r>
              <a:rPr kumimoji="0" lang="en-US" altLang="zh-CN"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MDMA</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，我国俗称摇头丸）；</a:t>
            </a: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p:txBody>
      </p:sp>
      <p:sp>
        <p:nvSpPr>
          <p:cNvPr id="20" name="TextBox 28"/>
          <p:cNvSpPr txBox="1"/>
          <p:nvPr/>
        </p:nvSpPr>
        <p:spPr>
          <a:xfrm>
            <a:off x="1737298" y="4913228"/>
            <a:ext cx="6118842" cy="646331"/>
          </a:xfrm>
          <a:prstGeom prst="rect">
            <a:avLst/>
          </a:prstGeom>
          <a:noFill/>
        </p:spPr>
        <p:txBody>
          <a:bodyPr wrap="square" rtlCol="0">
            <a:spAutoFit/>
          </a:bodyPr>
          <a:lstStyle/>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第四类：</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是一些以中枢抑制作用为主的物质，包括三唑仑、氟硝安定和</a:t>
            </a:r>
            <a:r>
              <a:rPr kumimoji="0" lang="en-US" altLang="zh-CN"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γ-</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羟丁酸等。</a:t>
            </a: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p:txBody>
      </p:sp>
      <p:pic>
        <p:nvPicPr>
          <p:cNvPr id="21" name="图片 20" descr="卡通人物&#10;&#10;描述已自动生成"/>
          <p:cNvPicPr>
            <a:picLocks noChangeAspect="1"/>
          </p:cNvPicPr>
          <p:nvPr/>
        </p:nvPicPr>
        <p:blipFill>
          <a:blip r:embed="rId1" cstate="screen"/>
          <a:stretch>
            <a:fillRect/>
          </a:stretch>
        </p:blipFill>
        <p:spPr>
          <a:xfrm>
            <a:off x="6976365" y="955030"/>
            <a:ext cx="5303520" cy="5303520"/>
          </a:xfrm>
          <a:prstGeom prst="rect">
            <a:avLst/>
          </a:prstGeom>
        </p:spPr>
      </p:pic>
      <p:sp>
        <p:nvSpPr>
          <p:cNvPr id="23" name="标题 1"/>
          <p:cNvSpPr txBox="1"/>
          <p:nvPr/>
        </p:nvSpPr>
        <p:spPr>
          <a:xfrm>
            <a:off x="955653" y="325815"/>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关于常规毒品和新型毒品</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32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32000">
                                          <p:cBhvr additive="base">
                                            <p:cTn id="7" dur="50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500"/>
                                            <p:tgtEl>
                                              <p:spTgt spid="1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500"/>
                                            <p:tgtEl>
                                              <p:spTgt spid="1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2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057800" y="1492626"/>
            <a:ext cx="6539694" cy="3416320"/>
          </a:xfrm>
          <a:prstGeom prst="rect">
            <a:avLst/>
          </a:prstGeom>
          <a:noFill/>
        </p:spPr>
        <p:txBody>
          <a:bodyPr wrap="square" rtlCol="0">
            <a:spAutoFit/>
          </a:bodyPr>
          <a:lstStyle/>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通用名称：</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甲基苯丙胺</a:t>
            </a:r>
            <a:endParaRPr kumimoji="0" lang="en-US" altLang="zh-CN"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a:p>
            <a:pPr marL="0" marR="0" lvl="0" indent="0" algn="just"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性状：</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外观为纯白结晶体，晶莹剔透，故被吸毒、贩毒者称为“冰”（</a:t>
            </a:r>
            <a:r>
              <a:rPr kumimoji="0" lang="en-US" altLang="zh-CN" sz="1800" b="0" i="0" u="none" strike="noStrike" kern="1200" cap="none" spc="0" normalizeH="0" baseline="0" noProof="0" dirty="0" err="1">
                <a:ln>
                  <a:noFill/>
                </a:ln>
                <a:solidFill>
                  <a:srgbClr val="292F37"/>
                </a:solidFill>
                <a:effectLst/>
                <a:uLnTx/>
                <a:uFillTx/>
                <a:latin typeface="Arial" panose="020B0604020202020204"/>
                <a:ea typeface="微软雅黑" panose="020B0503020204020204" pitchFamily="34" charset="-122"/>
                <a:cs typeface="+mn-ea"/>
                <a:sym typeface="+mn-lt"/>
              </a:rPr>
              <a:t>lce</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）。由于对人体的中枢神经系统具有极强的刺激作用，且毒性剧烈，又称之为“冰毒”。冰毒的精神依赖性极强，已成为目前国际上危害最大的毒品之一。</a:t>
            </a:r>
            <a:endParaRPr kumimoji="0" lang="en-US" altLang="zh-CN"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a:p>
            <a:pPr marL="0" marR="0" lvl="0" indent="0" algn="just"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滥用方式：</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口服、鼻吸。</a:t>
            </a:r>
            <a:endParaRPr kumimoji="0" lang="en-US" altLang="zh-CN"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a:p>
            <a:pPr marL="0" marR="0" lvl="0" indent="0" algn="just"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a:p>
            <a:pPr marL="0" marR="0" lvl="0" indent="0" algn="just"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吸食危害：</a:t>
            </a:r>
            <a:r>
              <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rPr>
              <a:t>吸食后会产生强烈的生理兴奋，能大量消耗人的体力和降低免疫功能，严重损害心脏、大脑组织甚至导致死亡。吸食成瘾者还会造成精神障碍，表现出妄想、好斗等。</a:t>
            </a:r>
            <a:endParaRPr kumimoji="0" lang="zh-CN" altLang="en-US" sz="1800" b="0" i="0" u="none" strike="noStrike" kern="1200" cap="none" spc="0" normalizeH="0" baseline="0" noProof="0" dirty="0">
              <a:ln>
                <a:noFill/>
              </a:ln>
              <a:solidFill>
                <a:srgbClr val="292F37"/>
              </a:solidFill>
              <a:effectLst/>
              <a:uLnTx/>
              <a:uFillTx/>
              <a:latin typeface="Arial" panose="020B0604020202020204"/>
              <a:ea typeface="微软雅黑" panose="020B0503020204020204" pitchFamily="34" charset="-122"/>
              <a:cs typeface="+mn-ea"/>
              <a:sym typeface="+mn-lt"/>
            </a:endParaRPr>
          </a:p>
        </p:txBody>
      </p:sp>
      <p:grpSp>
        <p:nvGrpSpPr>
          <p:cNvPr id="11" name="组合 10"/>
          <p:cNvGrpSpPr/>
          <p:nvPr/>
        </p:nvGrpSpPr>
        <p:grpSpPr>
          <a:xfrm>
            <a:off x="7947284" y="1267211"/>
            <a:ext cx="3186916" cy="2253373"/>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grpSp>
        <p:nvGrpSpPr>
          <p:cNvPr id="14" name="组合 13"/>
          <p:cNvGrpSpPr/>
          <p:nvPr/>
        </p:nvGrpSpPr>
        <p:grpSpPr>
          <a:xfrm>
            <a:off x="7947284" y="3705611"/>
            <a:ext cx="3186916" cy="2253373"/>
            <a:chOff x="-1958232" y="2267057"/>
            <a:chExt cx="2412463" cy="1827386"/>
          </a:xfrm>
        </p:grpSpPr>
        <p:sp>
          <p:nvSpPr>
            <p:cNvPr id="15" name="矩形: 圆角 14"/>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圆角 15"/>
            <p:cNvSpPr/>
            <p:nvPr/>
          </p:nvSpPr>
          <p:spPr>
            <a:xfrm>
              <a:off x="-1849323" y="2359905"/>
              <a:ext cx="2190444" cy="1667698"/>
            </a:xfrm>
            <a:prstGeom prst="roundRect">
              <a:avLst>
                <a:gd name="adj" fmla="val 2186"/>
              </a:avLst>
            </a:prstGeom>
            <a:blipFill dpi="0" rotWithShape="1">
              <a:blip r:embed="rId2" cstate="screen"/>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8" name="标题 1"/>
          <p:cNvSpPr txBox="1"/>
          <p:nvPr/>
        </p:nvSpPr>
        <p:spPr>
          <a:xfrm>
            <a:off x="1057800" y="3549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冰  毒</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14:presetBounceEnd="46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46000">
                                          <p:cBhvr additive="base">
                                            <p:cTn id="16" dur="500" fill="hold"/>
                                            <p:tgtEl>
                                              <p:spTgt spid="14"/>
                                            </p:tgtEl>
                                            <p:attrNameLst>
                                              <p:attrName>ppt_x</p:attrName>
                                            </p:attrNameLst>
                                          </p:cBhvr>
                                          <p:tavLst>
                                            <p:tav tm="0">
                                              <p:val>
                                                <p:strVal val="#ppt_x"/>
                                              </p:val>
                                            </p:tav>
                                            <p:tav tm="100000">
                                              <p:val>
                                                <p:strVal val="#ppt_x"/>
                                              </p:val>
                                            </p:tav>
                                          </p:tavLst>
                                        </p:anim>
                                        <p:anim calcmode="lin" valueType="num" p14:bounceEnd="46000">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42" name="组合 41"/>
          <p:cNvGrpSpPr/>
          <p:nvPr/>
        </p:nvGrpSpPr>
        <p:grpSpPr>
          <a:xfrm>
            <a:off x="2539439" y="1223056"/>
            <a:ext cx="1092307" cy="1092307"/>
            <a:chOff x="4281714" y="1436914"/>
            <a:chExt cx="1190172" cy="1190172"/>
          </a:xfrm>
        </p:grpSpPr>
        <p:grpSp>
          <p:nvGrpSpPr>
            <p:cNvPr id="43" name="组合 42"/>
            <p:cNvGrpSpPr/>
            <p:nvPr/>
          </p:nvGrpSpPr>
          <p:grpSpPr>
            <a:xfrm>
              <a:off x="4281714" y="1436914"/>
              <a:ext cx="1190172" cy="1190172"/>
              <a:chOff x="4281714" y="1436914"/>
              <a:chExt cx="1190172" cy="1190172"/>
            </a:xfrm>
          </p:grpSpPr>
          <p:sp>
            <p:nvSpPr>
              <p:cNvPr id="45" name="矩形: 圆角 44"/>
              <p:cNvSpPr/>
              <p:nvPr/>
            </p:nvSpPr>
            <p:spPr>
              <a:xfrm>
                <a:off x="4281714"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cxnSp>
            <p:nvCxnSpPr>
              <p:cNvPr id="46" name="直接连接符 45"/>
              <p:cNvCxnSpPr>
                <a:stCxn id="45" idx="0"/>
                <a:endCxn id="45"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5" idx="1"/>
                <a:endCxn id="45"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标题 1"/>
            <p:cNvSpPr txBox="1"/>
            <p:nvPr/>
          </p:nvSpPr>
          <p:spPr>
            <a:xfrm>
              <a:off x="4344410" y="1436914"/>
              <a:ext cx="65534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rgbClr val="FF3300"/>
                  </a:solidFill>
                  <a:effectLst>
                    <a:glow rad="101600">
                      <a:prstClr val="white">
                        <a:alpha val="60000"/>
                      </a:prstClr>
                    </a:glow>
                  </a:effectLst>
                  <a:uLnTx/>
                  <a:uFillTx/>
                  <a:latin typeface="+mn-lt"/>
                  <a:ea typeface="+mn-ea"/>
                  <a:cs typeface="+mn-ea"/>
                  <a:sym typeface="+mn-lt"/>
                </a:rPr>
                <a:t>国</a:t>
              </a:r>
              <a:endParaRPr kumimoji="0" lang="zh-CN" altLang="en-US" sz="6000" b="1" i="0" u="none" strike="noStrike" kern="1200" cap="none" spc="0" normalizeH="0" baseline="0" noProof="0" dirty="0">
                <a:ln>
                  <a:noFill/>
                </a:ln>
                <a:solidFill>
                  <a:srgbClr val="FF3300"/>
                </a:solidFill>
                <a:effectLst>
                  <a:glow rad="101600">
                    <a:prstClr val="white">
                      <a:alpha val="60000"/>
                    </a:prstClr>
                  </a:glow>
                </a:effectLst>
                <a:uLnTx/>
                <a:uFillTx/>
                <a:latin typeface="+mn-lt"/>
                <a:ea typeface="+mn-ea"/>
                <a:cs typeface="+mn-ea"/>
                <a:sym typeface="+mn-lt"/>
              </a:endParaRPr>
            </a:p>
          </p:txBody>
        </p:sp>
      </p:grpSp>
      <p:grpSp>
        <p:nvGrpSpPr>
          <p:cNvPr id="48" name="组合 47"/>
          <p:cNvGrpSpPr/>
          <p:nvPr/>
        </p:nvGrpSpPr>
        <p:grpSpPr>
          <a:xfrm>
            <a:off x="3976353" y="1223056"/>
            <a:ext cx="1092307" cy="1092307"/>
            <a:chOff x="4281714" y="1436914"/>
            <a:chExt cx="1190172" cy="1190172"/>
          </a:xfrm>
        </p:grpSpPr>
        <p:grpSp>
          <p:nvGrpSpPr>
            <p:cNvPr id="49" name="组合 48"/>
            <p:cNvGrpSpPr/>
            <p:nvPr/>
          </p:nvGrpSpPr>
          <p:grpSpPr>
            <a:xfrm>
              <a:off x="4281714" y="1436914"/>
              <a:ext cx="1190172" cy="1190172"/>
              <a:chOff x="4281714" y="1436914"/>
              <a:chExt cx="1190172" cy="1190172"/>
            </a:xfrm>
          </p:grpSpPr>
          <p:sp>
            <p:nvSpPr>
              <p:cNvPr id="51" name="矩形: 圆角 50"/>
              <p:cNvSpPr/>
              <p:nvPr/>
            </p:nvSpPr>
            <p:spPr>
              <a:xfrm>
                <a:off x="4281714"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cxnSp>
            <p:nvCxnSpPr>
              <p:cNvPr id="52" name="直接连接符 51"/>
              <p:cNvCxnSpPr>
                <a:stCxn id="51" idx="0"/>
                <a:endCxn id="51"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1"/>
                <a:endCxn id="51"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0" name="标题 1"/>
            <p:cNvSpPr txBox="1"/>
            <p:nvPr/>
          </p:nvSpPr>
          <p:spPr>
            <a:xfrm>
              <a:off x="4344410" y="1436914"/>
              <a:ext cx="65534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rgbClr val="FF3300"/>
                  </a:solidFill>
                  <a:effectLst>
                    <a:glow rad="101600">
                      <a:prstClr val="white">
                        <a:alpha val="60000"/>
                      </a:prstClr>
                    </a:glow>
                  </a:effectLst>
                  <a:uLnTx/>
                  <a:uFillTx/>
                  <a:latin typeface="+mn-lt"/>
                  <a:ea typeface="+mn-ea"/>
                  <a:cs typeface="+mn-ea"/>
                  <a:sym typeface="+mn-lt"/>
                </a:rPr>
                <a:t>际</a:t>
              </a:r>
              <a:endParaRPr kumimoji="0" lang="zh-CN" altLang="en-US" sz="6000" b="1" i="0" u="none" strike="noStrike" kern="1200" cap="none" spc="0" normalizeH="0" baseline="0" noProof="0" dirty="0">
                <a:ln>
                  <a:noFill/>
                </a:ln>
                <a:solidFill>
                  <a:srgbClr val="FF3300"/>
                </a:solidFill>
                <a:effectLst>
                  <a:glow rad="101600">
                    <a:prstClr val="white">
                      <a:alpha val="60000"/>
                    </a:prstClr>
                  </a:glow>
                </a:effectLst>
                <a:uLnTx/>
                <a:uFillTx/>
                <a:latin typeface="+mn-lt"/>
                <a:ea typeface="+mn-ea"/>
                <a:cs typeface="+mn-ea"/>
                <a:sym typeface="+mn-lt"/>
              </a:endParaRPr>
            </a:p>
          </p:txBody>
        </p:sp>
      </p:grpSp>
      <p:grpSp>
        <p:nvGrpSpPr>
          <p:cNvPr id="54" name="组合 53"/>
          <p:cNvGrpSpPr/>
          <p:nvPr/>
        </p:nvGrpSpPr>
        <p:grpSpPr>
          <a:xfrm>
            <a:off x="5475530" y="1223056"/>
            <a:ext cx="1092307" cy="1092307"/>
            <a:chOff x="4281714" y="1436914"/>
            <a:chExt cx="1190172" cy="1190172"/>
          </a:xfrm>
        </p:grpSpPr>
        <p:grpSp>
          <p:nvGrpSpPr>
            <p:cNvPr id="55" name="组合 54"/>
            <p:cNvGrpSpPr/>
            <p:nvPr/>
          </p:nvGrpSpPr>
          <p:grpSpPr>
            <a:xfrm>
              <a:off x="4281714" y="1436914"/>
              <a:ext cx="1190172" cy="1190172"/>
              <a:chOff x="4281714" y="1436914"/>
              <a:chExt cx="1190172" cy="1190172"/>
            </a:xfrm>
          </p:grpSpPr>
          <p:sp>
            <p:nvSpPr>
              <p:cNvPr id="57" name="矩形: 圆角 56"/>
              <p:cNvSpPr/>
              <p:nvPr/>
            </p:nvSpPr>
            <p:spPr>
              <a:xfrm>
                <a:off x="4281714"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9636"/>
                  </a:solidFill>
                  <a:effectLst/>
                  <a:uLnTx/>
                  <a:uFillTx/>
                  <a:cs typeface="+mn-ea"/>
                  <a:sym typeface="+mn-lt"/>
                </a:endParaRPr>
              </a:p>
            </p:txBody>
          </p:sp>
          <p:cxnSp>
            <p:nvCxnSpPr>
              <p:cNvPr id="58" name="直接连接符 57"/>
              <p:cNvCxnSpPr>
                <a:stCxn id="57" idx="0"/>
                <a:endCxn id="57"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7" idx="1"/>
                <a:endCxn id="57"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6" name="标题 1"/>
            <p:cNvSpPr txBox="1"/>
            <p:nvPr/>
          </p:nvSpPr>
          <p:spPr>
            <a:xfrm>
              <a:off x="4344410" y="1436914"/>
              <a:ext cx="65534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rgbClr val="009636"/>
                  </a:solidFill>
                  <a:effectLst>
                    <a:glow rad="101600">
                      <a:prstClr val="white">
                        <a:alpha val="60000"/>
                      </a:prstClr>
                    </a:glow>
                  </a:effectLst>
                  <a:uLnTx/>
                  <a:uFillTx/>
                  <a:latin typeface="+mn-lt"/>
                  <a:ea typeface="+mn-ea"/>
                  <a:cs typeface="+mn-ea"/>
                  <a:sym typeface="+mn-lt"/>
                </a:rPr>
                <a:t>禁</a:t>
              </a:r>
              <a:endParaRPr kumimoji="0" lang="zh-CN" altLang="en-US" sz="6000" b="1" i="0" u="none" strike="noStrike" kern="1200" cap="none" spc="0" normalizeH="0" baseline="0" noProof="0" dirty="0">
                <a:ln>
                  <a:noFill/>
                </a:ln>
                <a:solidFill>
                  <a:srgbClr val="009636"/>
                </a:solidFill>
                <a:effectLst>
                  <a:glow rad="101600">
                    <a:prstClr val="white">
                      <a:alpha val="60000"/>
                    </a:prstClr>
                  </a:glow>
                </a:effectLst>
                <a:uLnTx/>
                <a:uFillTx/>
                <a:latin typeface="+mn-lt"/>
                <a:ea typeface="+mn-ea"/>
                <a:cs typeface="+mn-ea"/>
                <a:sym typeface="+mn-lt"/>
              </a:endParaRPr>
            </a:p>
          </p:txBody>
        </p:sp>
      </p:grpSp>
      <p:grpSp>
        <p:nvGrpSpPr>
          <p:cNvPr id="60" name="组合 59"/>
          <p:cNvGrpSpPr/>
          <p:nvPr/>
        </p:nvGrpSpPr>
        <p:grpSpPr>
          <a:xfrm>
            <a:off x="6912444" y="1223056"/>
            <a:ext cx="1092307" cy="1092307"/>
            <a:chOff x="4281714" y="1436914"/>
            <a:chExt cx="1190172" cy="1190172"/>
          </a:xfrm>
        </p:grpSpPr>
        <p:grpSp>
          <p:nvGrpSpPr>
            <p:cNvPr id="61" name="组合 60"/>
            <p:cNvGrpSpPr/>
            <p:nvPr/>
          </p:nvGrpSpPr>
          <p:grpSpPr>
            <a:xfrm>
              <a:off x="4281714" y="1436914"/>
              <a:ext cx="1190172" cy="1190172"/>
              <a:chOff x="4281714" y="1436914"/>
              <a:chExt cx="1190172" cy="1190172"/>
            </a:xfrm>
          </p:grpSpPr>
          <p:sp>
            <p:nvSpPr>
              <p:cNvPr id="63" name="矩形: 圆角 62"/>
              <p:cNvSpPr/>
              <p:nvPr/>
            </p:nvSpPr>
            <p:spPr>
              <a:xfrm>
                <a:off x="4281714"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9636"/>
                  </a:solidFill>
                  <a:effectLst/>
                  <a:uLnTx/>
                  <a:uFillTx/>
                  <a:cs typeface="+mn-ea"/>
                  <a:sym typeface="+mn-lt"/>
                </a:endParaRPr>
              </a:p>
            </p:txBody>
          </p:sp>
          <p:cxnSp>
            <p:nvCxnSpPr>
              <p:cNvPr id="64" name="直接连接符 63"/>
              <p:cNvCxnSpPr>
                <a:stCxn id="63" idx="0"/>
                <a:endCxn id="63"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3" idx="1"/>
                <a:endCxn id="63"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标题 1"/>
            <p:cNvSpPr txBox="1"/>
            <p:nvPr/>
          </p:nvSpPr>
          <p:spPr>
            <a:xfrm>
              <a:off x="4344410" y="1436914"/>
              <a:ext cx="65534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rgbClr val="009636"/>
                  </a:solidFill>
                  <a:effectLst>
                    <a:glow rad="101600">
                      <a:prstClr val="white">
                        <a:alpha val="60000"/>
                      </a:prstClr>
                    </a:glow>
                  </a:effectLst>
                  <a:uLnTx/>
                  <a:uFillTx/>
                  <a:latin typeface="+mn-lt"/>
                  <a:ea typeface="+mn-ea"/>
                  <a:cs typeface="+mn-ea"/>
                  <a:sym typeface="+mn-lt"/>
                </a:rPr>
                <a:t>毒</a:t>
              </a:r>
              <a:endParaRPr kumimoji="0" lang="zh-CN" altLang="en-US" sz="6000" b="1" i="0" u="none" strike="noStrike" kern="1200" cap="none" spc="0" normalizeH="0" baseline="0" noProof="0" dirty="0">
                <a:ln>
                  <a:noFill/>
                </a:ln>
                <a:solidFill>
                  <a:srgbClr val="009636"/>
                </a:solidFill>
                <a:effectLst>
                  <a:glow rad="101600">
                    <a:prstClr val="white">
                      <a:alpha val="60000"/>
                    </a:prstClr>
                  </a:glow>
                </a:effectLst>
                <a:uLnTx/>
                <a:uFillTx/>
                <a:latin typeface="+mn-lt"/>
                <a:ea typeface="+mn-ea"/>
                <a:cs typeface="+mn-ea"/>
                <a:sym typeface="+mn-lt"/>
              </a:endParaRPr>
            </a:p>
          </p:txBody>
        </p:sp>
      </p:grpSp>
      <p:grpSp>
        <p:nvGrpSpPr>
          <p:cNvPr id="66" name="组合 65"/>
          <p:cNvGrpSpPr/>
          <p:nvPr/>
        </p:nvGrpSpPr>
        <p:grpSpPr>
          <a:xfrm>
            <a:off x="8420500" y="1223056"/>
            <a:ext cx="1092307" cy="1092307"/>
            <a:chOff x="4281714" y="1436914"/>
            <a:chExt cx="1190172" cy="1190172"/>
          </a:xfrm>
        </p:grpSpPr>
        <p:grpSp>
          <p:nvGrpSpPr>
            <p:cNvPr id="67" name="组合 66"/>
            <p:cNvGrpSpPr/>
            <p:nvPr/>
          </p:nvGrpSpPr>
          <p:grpSpPr>
            <a:xfrm>
              <a:off x="4281714" y="1436914"/>
              <a:ext cx="1190172" cy="1190172"/>
              <a:chOff x="4281714" y="1436914"/>
              <a:chExt cx="1190172" cy="1190172"/>
            </a:xfrm>
          </p:grpSpPr>
          <p:sp>
            <p:nvSpPr>
              <p:cNvPr id="69" name="矩形: 圆角 68"/>
              <p:cNvSpPr/>
              <p:nvPr/>
            </p:nvSpPr>
            <p:spPr>
              <a:xfrm>
                <a:off x="4281714"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9636"/>
                  </a:solidFill>
                  <a:effectLst/>
                  <a:uLnTx/>
                  <a:uFillTx/>
                  <a:cs typeface="+mn-ea"/>
                  <a:sym typeface="+mn-lt"/>
                </a:endParaRPr>
              </a:p>
            </p:txBody>
          </p:sp>
          <p:cxnSp>
            <p:nvCxnSpPr>
              <p:cNvPr id="70" name="直接连接符 69"/>
              <p:cNvCxnSpPr>
                <a:stCxn id="69" idx="0"/>
                <a:endCxn id="69"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9" idx="1"/>
                <a:endCxn id="69"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标题 1"/>
            <p:cNvSpPr txBox="1"/>
            <p:nvPr/>
          </p:nvSpPr>
          <p:spPr>
            <a:xfrm>
              <a:off x="4344410" y="1436914"/>
              <a:ext cx="65534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6000" b="1" i="0" u="none" strike="noStrike" kern="1200" cap="none" spc="0" normalizeH="0" baseline="0" noProof="0" dirty="0">
                  <a:ln>
                    <a:noFill/>
                  </a:ln>
                  <a:solidFill>
                    <a:srgbClr val="009636"/>
                  </a:solidFill>
                  <a:effectLst>
                    <a:glow rad="101600">
                      <a:prstClr val="white">
                        <a:alpha val="60000"/>
                      </a:prstClr>
                    </a:glow>
                  </a:effectLst>
                  <a:uLnTx/>
                  <a:uFillTx/>
                  <a:latin typeface="+mn-lt"/>
                  <a:ea typeface="+mn-ea"/>
                  <a:cs typeface="+mn-ea"/>
                  <a:sym typeface="+mn-lt"/>
                </a:rPr>
                <a:t>日</a:t>
              </a:r>
              <a:endParaRPr kumimoji="0" lang="zh-CN" altLang="en-US" sz="6000" b="1" i="0" u="none" strike="noStrike" kern="1200" cap="none" spc="0" normalizeH="0" baseline="0" noProof="0" dirty="0">
                <a:ln>
                  <a:noFill/>
                </a:ln>
                <a:solidFill>
                  <a:srgbClr val="009636"/>
                </a:solidFill>
                <a:effectLst>
                  <a:glow rad="101600">
                    <a:prstClr val="white">
                      <a:alpha val="60000"/>
                    </a:prstClr>
                  </a:glow>
                </a:effectLst>
                <a:uLnTx/>
                <a:uFillTx/>
                <a:latin typeface="+mn-lt"/>
                <a:ea typeface="+mn-ea"/>
                <a:cs typeface="+mn-ea"/>
                <a:sym typeface="+mn-lt"/>
              </a:endParaRPr>
            </a:p>
          </p:txBody>
        </p:sp>
      </p:grpSp>
      <p:sp>
        <p:nvSpPr>
          <p:cNvPr id="38" name="矩形: 圆角 37"/>
          <p:cNvSpPr/>
          <p:nvPr/>
        </p:nvSpPr>
        <p:spPr>
          <a:xfrm>
            <a:off x="1204693" y="2536253"/>
            <a:ext cx="9695533" cy="2734230"/>
          </a:xfrm>
          <a:prstGeom prst="roundRect">
            <a:avLst>
              <a:gd name="adj" fmla="val 2186"/>
            </a:avLst>
          </a:prstGeom>
          <a:no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1" name="文本占位符 1"/>
          <p:cNvSpPr txBox="1"/>
          <p:nvPr/>
        </p:nvSpPr>
        <p:spPr>
          <a:xfrm>
            <a:off x="1291590" y="2665730"/>
            <a:ext cx="9692640" cy="3035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F17475">
                    <a:lumMod val="50000"/>
                  </a:srgbClr>
                </a:solidFill>
                <a:effectLst/>
                <a:uLnTx/>
                <a:uFillTx/>
                <a:cs typeface="+mn-ea"/>
                <a:sym typeface="+mn-lt"/>
              </a:rPr>
              <a:t>国际禁毒日即国际反毒品日，是每年的</a:t>
            </a:r>
            <a:r>
              <a:rPr kumimoji="0" lang="en-US" altLang="zh-CN" sz="1800" b="0" i="0" u="none" strike="noStrike" kern="1200" cap="none" spc="0" normalizeH="0" baseline="0" noProof="0" dirty="0">
                <a:ln>
                  <a:noFill/>
                </a:ln>
                <a:solidFill>
                  <a:srgbClr val="F17475">
                    <a:lumMod val="50000"/>
                  </a:srgbClr>
                </a:solidFill>
                <a:effectLst/>
                <a:uLnTx/>
                <a:uFillTx/>
                <a:cs typeface="+mn-ea"/>
                <a:sym typeface="+mn-lt"/>
              </a:rPr>
              <a:t>6</a:t>
            </a:r>
            <a:r>
              <a:rPr kumimoji="0" lang="zh-CN" altLang="en-US" sz="1800" b="0" i="0" u="none" strike="noStrike" kern="1200" cap="none" spc="0" normalizeH="0" baseline="0" noProof="0" dirty="0">
                <a:ln>
                  <a:noFill/>
                </a:ln>
                <a:solidFill>
                  <a:srgbClr val="F17475">
                    <a:lumMod val="50000"/>
                  </a:srgbClr>
                </a:solidFill>
                <a:effectLst/>
                <a:uLnTx/>
                <a:uFillTx/>
                <a:cs typeface="+mn-ea"/>
                <a:sym typeface="+mn-lt"/>
              </a:rPr>
              <a:t>月</a:t>
            </a:r>
            <a:r>
              <a:rPr kumimoji="0" lang="en-US" altLang="zh-CN" sz="1800" b="0" i="0" u="none" strike="noStrike" kern="1200" cap="none" spc="0" normalizeH="0" baseline="0" noProof="0" dirty="0">
                <a:ln>
                  <a:noFill/>
                </a:ln>
                <a:solidFill>
                  <a:srgbClr val="F17475">
                    <a:lumMod val="50000"/>
                  </a:srgbClr>
                </a:solidFill>
                <a:effectLst/>
                <a:uLnTx/>
                <a:uFillTx/>
                <a:cs typeface="+mn-ea"/>
                <a:sym typeface="+mn-lt"/>
              </a:rPr>
              <a:t>26</a:t>
            </a:r>
            <a:r>
              <a:rPr kumimoji="0" lang="zh-CN" altLang="en-US" sz="1800" b="0" i="0" u="none" strike="noStrike" kern="1200" cap="none" spc="0" normalizeH="0" baseline="0" noProof="0" dirty="0">
                <a:ln>
                  <a:noFill/>
                </a:ln>
                <a:solidFill>
                  <a:srgbClr val="F17475">
                    <a:lumMod val="50000"/>
                  </a:srgbClr>
                </a:solidFill>
                <a:effectLst/>
                <a:uLnTx/>
                <a:uFillTx/>
                <a:cs typeface="+mn-ea"/>
                <a:sym typeface="+mn-lt"/>
              </a:rPr>
              <a:t>日。 </a:t>
            </a:r>
            <a:endParaRPr kumimoji="0" lang="en-US" altLang="zh-CN" sz="1800" b="0" i="0" u="none" strike="noStrike" kern="1200" cap="none" spc="0" normalizeH="0" baseline="0" noProof="0" dirty="0">
              <a:ln>
                <a:noFill/>
              </a:ln>
              <a:solidFill>
                <a:srgbClr val="F17475">
                  <a:lumMod val="50000"/>
                </a:srgbClr>
              </a:solidFill>
              <a:effectLst/>
              <a:uLnTx/>
              <a:uFillTx/>
              <a:cs typeface="+mn-ea"/>
              <a:sym typeface="+mn-lt"/>
            </a:endParaRPr>
          </a:p>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defRPr/>
            </a:pP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1987</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年</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6</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月</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12</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日至</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26</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日，联合国在维也纳召开由</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138</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个国家的</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3000</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多名代表参加的麻醉品滥用和非法贩运问题部长级会议，会议提出了“爱生命，不吸毒”的口号，并与会代表一致同意</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6</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月</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26</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日定为“国际禁毒日”，以引起世界各国对毒品问题的重视，同时号召全球人民共同来解决毒品问题。</a:t>
            </a:r>
            <a:endParaRPr kumimoji="0" lang="zh-CN" altLang="en-US" sz="1800" b="0" i="0" u="none" strike="noStrike" kern="1200" cap="none" spc="0" normalizeH="0" baseline="0" noProof="0" dirty="0">
              <a:ln>
                <a:noFill/>
              </a:ln>
              <a:solidFill>
                <a:srgbClr val="E7E6E6">
                  <a:lumMod val="25000"/>
                </a:srgbClr>
              </a:solidFill>
              <a:effectLst/>
              <a:uLnTx/>
              <a:uFillTx/>
              <a:cs typeface="+mn-ea"/>
              <a:sym typeface="+mn-lt"/>
            </a:endParaRPr>
          </a:p>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每年“</a:t>
            </a:r>
            <a:r>
              <a:rPr kumimoji="0" lang="en-US" altLang="zh-CN" sz="1800" b="0" i="0" u="none" strike="noStrike" kern="1200" cap="none" spc="0" normalizeH="0" baseline="0" noProof="0" dirty="0">
                <a:ln>
                  <a:noFill/>
                </a:ln>
                <a:solidFill>
                  <a:srgbClr val="E7E6E6">
                    <a:lumMod val="25000"/>
                  </a:srgbClr>
                </a:solidFill>
                <a:effectLst/>
                <a:uLnTx/>
                <a:uFillTx/>
                <a:cs typeface="+mn-ea"/>
                <a:sym typeface="+mn-lt"/>
              </a:rPr>
              <a:t>6.26”</a:t>
            </a:r>
            <a:r>
              <a:rPr kumimoji="0" lang="zh-CN" altLang="en-US" sz="1800" b="0" i="0" u="none" strike="noStrike" kern="1200" cap="none" spc="0" normalizeH="0" baseline="0" noProof="0" dirty="0">
                <a:ln>
                  <a:noFill/>
                </a:ln>
                <a:solidFill>
                  <a:srgbClr val="E7E6E6">
                    <a:lumMod val="25000"/>
                  </a:srgbClr>
                </a:solidFill>
                <a:effectLst/>
                <a:uLnTx/>
                <a:uFillTx/>
                <a:cs typeface="+mn-ea"/>
                <a:sym typeface="+mn-lt"/>
              </a:rPr>
              <a:t>国际禁毒日前后，各级政府都会通过报刊、广播、电视等新闻媒介及其他多种形式集中开展禁毒宣传活动。</a:t>
            </a:r>
            <a:endParaRPr kumimoji="0" lang="zh-CN" altLang="en-US" sz="1800" b="0" i="0" u="none" strike="noStrike" kern="1200" cap="none" spc="0" normalizeH="0" baseline="0" noProof="0" dirty="0">
              <a:ln>
                <a:noFill/>
              </a:ln>
              <a:solidFill>
                <a:srgbClr val="E7E6E6">
                  <a:lumMod val="25000"/>
                </a:srgbClr>
              </a:solidFill>
              <a:effectLst/>
              <a:uLnTx/>
              <a:uFillTx/>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nodeType="withEffect">
                                  <p:stCondLst>
                                    <p:cond delay="10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nodeType="withEffect">
                                  <p:stCondLst>
                                    <p:cond delay="20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30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ppt_w</p:attrName>
                                        </p:attrNameLst>
                                      </p:cBhvr>
                                      <p:tavLst>
                                        <p:tav tm="0">
                                          <p:val>
                                            <p:fltVal val="0"/>
                                          </p:val>
                                        </p:tav>
                                        <p:tav tm="100000">
                                          <p:val>
                                            <p:strVal val="#ppt_w"/>
                                          </p:val>
                                        </p:tav>
                                      </p:tavLst>
                                    </p:anim>
                                    <p:anim calcmode="lin" valueType="num">
                                      <p:cBhvr>
                                        <p:cTn id="28" dur="500" fill="hold"/>
                                        <p:tgtEl>
                                          <p:spTgt spid="66"/>
                                        </p:tgtEl>
                                        <p:attrNameLst>
                                          <p:attrName>ppt_h</p:attrName>
                                        </p:attrNameLst>
                                      </p:cBhvr>
                                      <p:tavLst>
                                        <p:tav tm="0">
                                          <p:val>
                                            <p:fltVal val="0"/>
                                          </p:val>
                                        </p:tav>
                                        <p:tav tm="100000">
                                          <p:val>
                                            <p:strVal val="#ppt_h"/>
                                          </p:val>
                                        </p:tav>
                                      </p:tavLst>
                                    </p:anim>
                                    <p:animEffect transition="in" filter="fade">
                                      <p:cBhvr>
                                        <p:cTn id="29" dur="500"/>
                                        <p:tgtEl>
                                          <p:spTgt spid="66"/>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p:nvPr/>
        </p:nvSpPr>
        <p:spPr>
          <a:xfrm>
            <a:off x="1211827" y="1440571"/>
            <a:ext cx="10699423" cy="1323439"/>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“麻古”是泰语的音译，实际是缅甸产的“冰毒片”，其主要成分是“甲基苯丙胺”和“咖啡因”。外观与摇头丸相似，通常为红色、黑色、绿色的片剂，属苯丙胺类兴奋剂，具有很强的成瘾性。</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1" name="TextBox 23"/>
          <p:cNvSpPr txBox="1"/>
          <p:nvPr/>
        </p:nvSpPr>
        <p:spPr>
          <a:xfrm>
            <a:off x="2708515" y="2827668"/>
            <a:ext cx="1312667" cy="430719"/>
          </a:xfrm>
          <a:prstGeom prst="rect">
            <a:avLst/>
          </a:prstGeom>
          <a:noFill/>
        </p:spPr>
        <p:txBody>
          <a:bodyPr wrap="none" rtlCol="0">
            <a:spAutoFit/>
          </a:body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案例写真</a:t>
            </a:r>
            <a:endPar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22" name="图片 21"/>
          <p:cNvPicPr>
            <a:picLocks noChangeAspect="1"/>
          </p:cNvPicPr>
          <p:nvPr/>
        </p:nvPicPr>
        <p:blipFill>
          <a:blip r:embed="rId1" cstate="screen"/>
          <a:srcRect/>
          <a:stretch>
            <a:fillRect/>
          </a:stretch>
        </p:blipFill>
        <p:spPr>
          <a:xfrm>
            <a:off x="641185" y="2429327"/>
            <a:ext cx="2247321" cy="2922114"/>
          </a:xfrm>
          <a:prstGeom prst="rect">
            <a:avLst/>
          </a:prstGeom>
        </p:spPr>
      </p:pic>
      <p:sp>
        <p:nvSpPr>
          <p:cNvPr id="23" name="TextBox 5"/>
          <p:cNvSpPr txBox="1"/>
          <p:nvPr/>
        </p:nvSpPr>
        <p:spPr>
          <a:xfrm>
            <a:off x="2780907" y="3599614"/>
            <a:ext cx="8769908" cy="2308324"/>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2000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年</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2</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月</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7</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日，福建厦门某一居室内发生了一场激烈的枪战。警方调查发现，开枪者是两名台湾人，他们不仅合伙秘密加工制造冰毒，而且本身就是冰毒吸食者。两人吸食冰毒后产生了强烈幻觉，神志不清，怀疑被人监视，两人竟互相开枪对射了</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40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余发子弹。</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4" name="标题 1"/>
          <p:cNvSpPr txBox="1"/>
          <p:nvPr/>
        </p:nvSpPr>
        <p:spPr>
          <a:xfrm>
            <a:off x="1076850" y="343035"/>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小贴士</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1"/>
                                        </p:tgtEl>
                                        <p:attrNameLst>
                                          <p:attrName>ppt_y</p:attrName>
                                        </p:attrNameLst>
                                      </p:cBhvr>
                                      <p:tavLst>
                                        <p:tav tm="0">
                                          <p:val>
                                            <p:strVal val="#ppt_y"/>
                                          </p:val>
                                        </p:tav>
                                        <p:tav tm="100000">
                                          <p:val>
                                            <p:strVal val="#ppt_y"/>
                                          </p:val>
                                        </p:tav>
                                      </p:tavLst>
                                    </p:anim>
                                    <p:anim calcmode="lin" valueType="num">
                                      <p:cBhvr>
                                        <p:cTn id="18"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794228" y="1467236"/>
            <a:ext cx="7136228" cy="3742703"/>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性状：以</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MDMA</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MDA</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等苯丙胺类兴奋剂为主要成分，由于滥用者服用后可出现长时间难以控制随音乐剧烈摆动头部的现象，故称为摇头丸。外观多呈片剂，形状多样，五颜六色。</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摇头丸具有兴奋和致幻双重作用，在药物的作用下，用药者的时间概念和认知出现混乱，表现出超乎寻常地活跃，整夜狂舞，不知疲劳。同时在幻觉作用下使人行为失控，常常引发集体淫乱、自残与攻击行为，并可诱发精神分裂症及急性心脑疾病。</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8210856" y="1467236"/>
            <a:ext cx="3186916" cy="2253373"/>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cstate="screen"/>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grpSp>
        <p:nvGrpSpPr>
          <p:cNvPr id="14" name="组合 13"/>
          <p:cNvGrpSpPr/>
          <p:nvPr/>
        </p:nvGrpSpPr>
        <p:grpSpPr>
          <a:xfrm>
            <a:off x="8210856" y="3905636"/>
            <a:ext cx="3186916" cy="2253373"/>
            <a:chOff x="-1958232" y="2267057"/>
            <a:chExt cx="2412463" cy="1827386"/>
          </a:xfrm>
        </p:grpSpPr>
        <p:sp>
          <p:nvSpPr>
            <p:cNvPr id="15" name="矩形: 圆角 14"/>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圆角 15"/>
            <p:cNvSpPr/>
            <p:nvPr/>
          </p:nvSpPr>
          <p:spPr>
            <a:xfrm>
              <a:off x="-1849323" y="2359905"/>
              <a:ext cx="2190444" cy="1667698"/>
            </a:xfrm>
            <a:prstGeom prst="roundRect">
              <a:avLst>
                <a:gd name="adj" fmla="val 2186"/>
              </a:avLst>
            </a:prstGeom>
            <a:blipFill dpi="0" rotWithShape="1">
              <a:blip r:embed="rId2"/>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pic>
        <p:nvPicPr>
          <p:cNvPr id="17" name="图片 16"/>
          <p:cNvPicPr>
            <a:picLocks noChangeAspect="1"/>
          </p:cNvPicPr>
          <p:nvPr/>
        </p:nvPicPr>
        <p:blipFill rotWithShape="1">
          <a:blip r:embed="rId3" cstate="screen"/>
          <a:srcRect/>
          <a:stretch>
            <a:fillRect/>
          </a:stretch>
        </p:blipFill>
        <p:spPr>
          <a:xfrm>
            <a:off x="4264962" y="4457025"/>
            <a:ext cx="1831038" cy="2115390"/>
          </a:xfrm>
          <a:prstGeom prst="rect">
            <a:avLst/>
          </a:prstGeom>
        </p:spPr>
      </p:pic>
      <p:sp>
        <p:nvSpPr>
          <p:cNvPr id="19" name="标题 1"/>
          <p:cNvSpPr txBox="1"/>
          <p:nvPr/>
        </p:nvSpPr>
        <p:spPr>
          <a:xfrm>
            <a:off x="1057800" y="3549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摇头丸</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5"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14:presetBounceEnd="46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46000">
                                          <p:cBhvr additive="base">
                                            <p:cTn id="16" dur="500" fill="hold"/>
                                            <p:tgtEl>
                                              <p:spTgt spid="14"/>
                                            </p:tgtEl>
                                            <p:attrNameLst>
                                              <p:attrName>ppt_x</p:attrName>
                                            </p:attrNameLst>
                                          </p:cBhvr>
                                          <p:tavLst>
                                            <p:tav tm="0">
                                              <p:val>
                                                <p:strVal val="#ppt_x"/>
                                              </p:val>
                                            </p:tav>
                                            <p:tav tm="100000">
                                              <p:val>
                                                <p:strVal val="#ppt_x"/>
                                              </p:val>
                                            </p:tav>
                                          </p:tavLst>
                                        </p:anim>
                                        <p:anim calcmode="lin" valueType="num" p14:bounceEnd="46000">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181625" y="1291441"/>
            <a:ext cx="10048433" cy="2062103"/>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最初在我国被称之为摇头丸的是指以</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MDMA</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MDA</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等苯丙胺类兴奋剂为主要成分的丸剂，目前常被滥用的摇头丸成分更为混杂，除</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MDMA</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MDA</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等成分外，还常含有冰毒、氯胺酮、麻黄素、咖啡因、解热镇痛药等毒品和药物，从而增强摇头丸的致幻、兴奋以及对人体的毒性作用。</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2" name="TextBox 23"/>
          <p:cNvSpPr txBox="1"/>
          <p:nvPr/>
        </p:nvSpPr>
        <p:spPr>
          <a:xfrm>
            <a:off x="3220744" y="2774788"/>
            <a:ext cx="1312667" cy="430719"/>
          </a:xfrm>
          <a:prstGeom prst="rect">
            <a:avLst/>
          </a:prstGeom>
          <a:noFill/>
        </p:spPr>
        <p:txBody>
          <a:bodyPr wrap="none" rtlCol="0">
            <a:spAutoFit/>
          </a:body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案例写真</a:t>
            </a:r>
            <a:endPar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23" name="图片 22"/>
          <p:cNvPicPr>
            <a:picLocks noChangeAspect="1"/>
          </p:cNvPicPr>
          <p:nvPr/>
        </p:nvPicPr>
        <p:blipFill>
          <a:blip r:embed="rId1" cstate="screen"/>
          <a:srcRect/>
          <a:stretch>
            <a:fillRect/>
          </a:stretch>
        </p:blipFill>
        <p:spPr>
          <a:xfrm>
            <a:off x="961942" y="2488606"/>
            <a:ext cx="2367172" cy="3077953"/>
          </a:xfrm>
          <a:prstGeom prst="rect">
            <a:avLst/>
          </a:prstGeom>
        </p:spPr>
      </p:pic>
      <p:sp>
        <p:nvSpPr>
          <p:cNvPr id="24" name="TextBox 25"/>
          <p:cNvSpPr txBox="1"/>
          <p:nvPr/>
        </p:nvSpPr>
        <p:spPr>
          <a:xfrm>
            <a:off x="3220743" y="3353544"/>
            <a:ext cx="7789631" cy="2585323"/>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一位吃过摇头丸的小姐说，药劲半个小时就会上来，先是感到浑身发热，坐着坐着就想晃动身体，你越想忍住就越想摇，不摇就会浑身冒汗，上下牙打架，莫名的兴奋会从骨子里钻出来。一女生在酒吧服下摇头丸后，摇头不止，直到呼吸困难、全身抽搐、倒地人事不省，被送进医院抢救才挽回生命。</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4" name="标题 1"/>
          <p:cNvSpPr txBox="1"/>
          <p:nvPr/>
        </p:nvSpPr>
        <p:spPr>
          <a:xfrm>
            <a:off x="1037519" y="342852"/>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小贴士</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2"/>
                                        </p:tgtEl>
                                        <p:attrNameLst>
                                          <p:attrName>ppt_y</p:attrName>
                                        </p:attrNameLst>
                                      </p:cBhvr>
                                      <p:tavLst>
                                        <p:tav tm="0">
                                          <p:val>
                                            <p:strVal val="#ppt_y"/>
                                          </p:val>
                                        </p:tav>
                                        <p:tav tm="100000">
                                          <p:val>
                                            <p:strVal val="#ppt_y"/>
                                          </p:val>
                                        </p:tav>
                                      </p:tavLst>
                                    </p:anim>
                                    <p:anim calcmode="lin" valueType="num">
                                      <p:cBhvr>
                                        <p:cTn id="18"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783176" y="1087773"/>
            <a:ext cx="7278259" cy="4518786"/>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通用名称：氯胺酮</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性状：静脉全麻药，有时也可用作兽用麻醉药。一般人只要足量接触二、三次即可上瘾，是一种很危险的精神药品。</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K</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粉外观上是白色结晶性粉末，无臭，易溶于水，可随意勾兑进饮料、红酒中服下。</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吸食反应：服药开始时身体瘫软，一旦接触到节奏狂放的音乐，便会条件反射般强烈扭动、手舞足蹈，“狂劲”一般会持续数小时甚至更长，直至药性渐散身体虚脱为止。</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氯胺酮具有很强的依赖性，服用后会产生意识与感觉的分离状态，导致神经中毒反应、幻觉和精神分裂症状，表现为头昏、精神错乱、过度兴奋、幻觉、幻视、幻听、运动功能障碍、抑郁以及出现怪异和危险行为。同时对记忆和思维能力都造成严重的损害。</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8210856" y="1467236"/>
            <a:ext cx="3186916" cy="2253373"/>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grpSp>
        <p:nvGrpSpPr>
          <p:cNvPr id="14" name="组合 13"/>
          <p:cNvGrpSpPr/>
          <p:nvPr/>
        </p:nvGrpSpPr>
        <p:grpSpPr>
          <a:xfrm>
            <a:off x="8210856" y="3905636"/>
            <a:ext cx="3186916" cy="2253373"/>
            <a:chOff x="-1958232" y="2267057"/>
            <a:chExt cx="2412463" cy="1827386"/>
          </a:xfrm>
        </p:grpSpPr>
        <p:sp>
          <p:nvSpPr>
            <p:cNvPr id="15" name="矩形: 圆角 14"/>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圆角 15"/>
            <p:cNvSpPr/>
            <p:nvPr/>
          </p:nvSpPr>
          <p:spPr>
            <a:xfrm>
              <a:off x="-1849323" y="2359905"/>
              <a:ext cx="2190444" cy="1667698"/>
            </a:xfrm>
            <a:prstGeom prst="roundRect">
              <a:avLst>
                <a:gd name="adj" fmla="val 2186"/>
              </a:avLst>
            </a:prstGeom>
            <a:blipFill dpi="0" rotWithShape="1">
              <a:blip r:embed="rId2"/>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8" name="标题 1"/>
          <p:cNvSpPr txBox="1"/>
          <p:nvPr/>
        </p:nvSpPr>
        <p:spPr>
          <a:xfrm>
            <a:off x="1067325" y="326391"/>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IE"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K</a:t>
            </a: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粉</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14:presetBounceEnd="46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46000">
                                          <p:cBhvr additive="base">
                                            <p:cTn id="16" dur="500" fill="hold"/>
                                            <p:tgtEl>
                                              <p:spTgt spid="14"/>
                                            </p:tgtEl>
                                            <p:attrNameLst>
                                              <p:attrName>ppt_x</p:attrName>
                                            </p:attrNameLst>
                                          </p:cBhvr>
                                          <p:tavLst>
                                            <p:tav tm="0">
                                              <p:val>
                                                <p:strVal val="#ppt_x"/>
                                              </p:val>
                                            </p:tav>
                                            <p:tav tm="100000">
                                              <p:val>
                                                <p:strVal val="#ppt_x"/>
                                              </p:val>
                                            </p:tav>
                                          </p:tavLst>
                                        </p:anim>
                                        <p:anim calcmode="lin" valueType="num" p14:bounceEnd="46000">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9"/>
          <p:cNvSpPr txBox="1"/>
          <p:nvPr/>
        </p:nvSpPr>
        <p:spPr>
          <a:xfrm>
            <a:off x="1181624" y="1202903"/>
            <a:ext cx="10403917" cy="161571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一些不法分子经常在迪吧、舞厅等娱乐场所将</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K</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粉和冰毒 、摇头丸混合一起兜售给吸毒者使用</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具有兴奋和致幻的双重作用。由此导致毒品之间相互作用产生的毒性较两种毒品单独使用要严重得多（即</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1+1&gt;2</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），很容易导致过量中毒甚至发生致命危险。目前也有发现把</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K</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粉溶于水中骗取年轻女性服用后实施性侵犯，因此也被叫做“强奸药”。</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4" name="TextBox 22"/>
          <p:cNvSpPr txBox="1"/>
          <p:nvPr/>
        </p:nvSpPr>
        <p:spPr>
          <a:xfrm>
            <a:off x="3336437" y="3066997"/>
            <a:ext cx="1312667" cy="430719"/>
          </a:xfrm>
          <a:prstGeom prst="rect">
            <a:avLst/>
          </a:prstGeom>
          <a:noFill/>
        </p:spPr>
        <p:txBody>
          <a:bodyPr wrap="none" rtlCol="0">
            <a:spAutoFit/>
          </a:body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案例写真</a:t>
            </a:r>
            <a:endPar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25" name="图片 24"/>
          <p:cNvPicPr>
            <a:picLocks noChangeAspect="1"/>
          </p:cNvPicPr>
          <p:nvPr/>
        </p:nvPicPr>
        <p:blipFill>
          <a:blip r:embed="rId1" cstate="screen"/>
          <a:srcRect/>
          <a:stretch>
            <a:fillRect/>
          </a:stretch>
        </p:blipFill>
        <p:spPr>
          <a:xfrm>
            <a:off x="965718" y="2818615"/>
            <a:ext cx="2370719" cy="3082564"/>
          </a:xfrm>
          <a:prstGeom prst="rect">
            <a:avLst/>
          </a:prstGeom>
        </p:spPr>
      </p:pic>
      <p:sp>
        <p:nvSpPr>
          <p:cNvPr id="26" name="TextBox 24"/>
          <p:cNvSpPr txBox="1"/>
          <p:nvPr/>
        </p:nvSpPr>
        <p:spPr>
          <a:xfrm>
            <a:off x="3336437" y="3746098"/>
            <a:ext cx="8004008" cy="1754326"/>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有一位</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18</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岁的女病人两年前开始吸食氯胺酮，当医护人员为她作智力测验时，发现她的智力已下降至</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86</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，与医学上对弱智所定义的</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70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相距不远。而正常人的平均智力应该在</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100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以上。</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4" name="标题 1"/>
          <p:cNvSpPr txBox="1"/>
          <p:nvPr/>
        </p:nvSpPr>
        <p:spPr>
          <a:xfrm>
            <a:off x="965718" y="344862"/>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小贴士</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ppt_w</p:attrName>
                                        </p:attrNameLst>
                                      </p:cBhvr>
                                      <p:tavLst>
                                        <p:tav tm="0">
                                          <p:val>
                                            <p:fltVal val="0"/>
                                          </p:val>
                                        </p:tav>
                                        <p:tav tm="100000">
                                          <p:val>
                                            <p:strVal val="#ppt_w"/>
                                          </p:val>
                                        </p:tav>
                                      </p:tavLst>
                                    </p:anim>
                                    <p:anim calcmode="lin" valueType="num">
                                      <p:cBhvr>
                                        <p:cTn id="8" dur="300" fill="hold"/>
                                        <p:tgtEl>
                                          <p:spTgt spid="21"/>
                                        </p:tgtEl>
                                        <p:attrNameLst>
                                          <p:attrName>ppt_h</p:attrName>
                                        </p:attrNameLst>
                                      </p:cBhvr>
                                      <p:tavLst>
                                        <p:tav tm="0">
                                          <p:val>
                                            <p:fltVal val="0"/>
                                          </p:val>
                                        </p:tav>
                                        <p:tav tm="100000">
                                          <p:val>
                                            <p:strVal val="#ppt_h"/>
                                          </p:val>
                                        </p:tav>
                                      </p:tavLst>
                                    </p:anim>
                                    <p:anim calcmode="lin" valueType="num">
                                      <p:cBhvr>
                                        <p:cTn id="9" dur="300" fill="hold"/>
                                        <p:tgtEl>
                                          <p:spTgt spid="21"/>
                                        </p:tgtEl>
                                        <p:attrNameLst>
                                          <p:attrName>style.rotation</p:attrName>
                                        </p:attrNameLst>
                                      </p:cBhvr>
                                      <p:tavLst>
                                        <p:tav tm="0">
                                          <p:val>
                                            <p:fltVal val="90"/>
                                          </p:val>
                                        </p:tav>
                                        <p:tav tm="100000">
                                          <p:val>
                                            <p:fltVal val="0"/>
                                          </p:val>
                                        </p:tav>
                                      </p:tavLst>
                                    </p:anim>
                                    <p:animEffect transition="in" filter="fade">
                                      <p:cBhvr>
                                        <p:cTn id="10" dur="300"/>
                                        <p:tgtEl>
                                          <p:spTgt spid="2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4"/>
                                        </p:tgtEl>
                                        <p:attrNameLst>
                                          <p:attrName>ppt_y</p:attrName>
                                        </p:attrNameLst>
                                      </p:cBhvr>
                                      <p:tavLst>
                                        <p:tav tm="0">
                                          <p:val>
                                            <p:strVal val="#ppt_y"/>
                                          </p:val>
                                        </p:tav>
                                        <p:tav tm="100000">
                                          <p:val>
                                            <p:strVal val="#ppt_y"/>
                                          </p:val>
                                        </p:tav>
                                      </p:tavLst>
                                    </p:anim>
                                    <p:anim calcmode="lin" valueType="num">
                                      <p:cBhvr>
                                        <p:cTn id="21"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4"/>
                                        </p:tgtEl>
                                      </p:cBhvr>
                                    </p:animEffect>
                                  </p:childTnLst>
                                </p:cTn>
                              </p:par>
                            </p:childTnLst>
                          </p:cTn>
                        </p:par>
                        <p:par>
                          <p:cTn id="24" fill="hold">
                            <p:stCondLst>
                              <p:cond delay="800"/>
                            </p:stCondLst>
                            <p:childTnLst>
                              <p:par>
                                <p:cTn id="25" presetID="31"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300" fill="hold"/>
                                        <p:tgtEl>
                                          <p:spTgt spid="26"/>
                                        </p:tgtEl>
                                        <p:attrNameLst>
                                          <p:attrName>ppt_w</p:attrName>
                                        </p:attrNameLst>
                                      </p:cBhvr>
                                      <p:tavLst>
                                        <p:tav tm="0">
                                          <p:val>
                                            <p:fltVal val="0"/>
                                          </p:val>
                                        </p:tav>
                                        <p:tav tm="100000">
                                          <p:val>
                                            <p:strVal val="#ppt_w"/>
                                          </p:val>
                                        </p:tav>
                                      </p:tavLst>
                                    </p:anim>
                                    <p:anim calcmode="lin" valueType="num">
                                      <p:cBhvr>
                                        <p:cTn id="28" dur="300" fill="hold"/>
                                        <p:tgtEl>
                                          <p:spTgt spid="26"/>
                                        </p:tgtEl>
                                        <p:attrNameLst>
                                          <p:attrName>ppt_h</p:attrName>
                                        </p:attrNameLst>
                                      </p:cBhvr>
                                      <p:tavLst>
                                        <p:tav tm="0">
                                          <p:val>
                                            <p:fltVal val="0"/>
                                          </p:val>
                                        </p:tav>
                                        <p:tav tm="100000">
                                          <p:val>
                                            <p:strVal val="#ppt_h"/>
                                          </p:val>
                                        </p:tav>
                                      </p:tavLst>
                                    </p:anim>
                                    <p:anim calcmode="lin" valueType="num">
                                      <p:cBhvr>
                                        <p:cTn id="29" dur="300" fill="hold"/>
                                        <p:tgtEl>
                                          <p:spTgt spid="26"/>
                                        </p:tgtEl>
                                        <p:attrNameLst>
                                          <p:attrName>style.rotation</p:attrName>
                                        </p:attrNameLst>
                                      </p:cBhvr>
                                      <p:tavLst>
                                        <p:tav tm="0">
                                          <p:val>
                                            <p:fltVal val="90"/>
                                          </p:val>
                                        </p:tav>
                                        <p:tav tm="100000">
                                          <p:val>
                                            <p:fltVal val="0"/>
                                          </p:val>
                                        </p:tav>
                                      </p:tavLst>
                                    </p:anim>
                                    <p:animEffect transition="in" filter="fade">
                                      <p:cBhvr>
                                        <p:cTn id="30"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041812" y="1092894"/>
            <a:ext cx="6539694" cy="2554545"/>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来源：化学合成或从茶叶、咖啡果中提炼出来的一种生物碱。</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性状：适度地使用有祛除疲劳、兴奋神经的作用。</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滥用方式：吸食、注射。</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大剂量长期使用会对人体造成损害，引起惊厥、导致心律失常，并可加重或诱发消化性肠道溃疡，甚至导致吸食者下一代智能低下、肢体畸形，同时具有成瘾性，一旦停用会出现精神萎顿，浑身困乏疲软等各种戒断症状。咖啡因被列入国家管制的精神药品范围。</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581506" y="1139120"/>
            <a:ext cx="382349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cstate="screen"/>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8" name="TextBox 7"/>
          <p:cNvSpPr txBox="1"/>
          <p:nvPr/>
        </p:nvSpPr>
        <p:spPr>
          <a:xfrm>
            <a:off x="1041812" y="4495976"/>
            <a:ext cx="10374957" cy="776687"/>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我们平时喝的咖啡、茶叶中均含有一定数量的咖啡因，一般每天摄入咖啡因总量在</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50-200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毫克以内，不会出现不良反应。</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6" name="标题 1"/>
          <p:cNvSpPr txBox="1"/>
          <p:nvPr/>
        </p:nvSpPr>
        <p:spPr>
          <a:xfrm>
            <a:off x="1041812" y="373872"/>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咖啡因</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300" fill="hold"/>
                                            <p:tgtEl>
                                              <p:spTgt spid="18"/>
                                            </p:tgtEl>
                                            <p:attrNameLst>
                                              <p:attrName>ppt_w</p:attrName>
                                            </p:attrNameLst>
                                          </p:cBhvr>
                                          <p:tavLst>
                                            <p:tav tm="0">
                                              <p:val>
                                                <p:fltVal val="0"/>
                                              </p:val>
                                            </p:tav>
                                            <p:tav tm="100000">
                                              <p:val>
                                                <p:strVal val="#ppt_w"/>
                                              </p:val>
                                            </p:tav>
                                          </p:tavLst>
                                        </p:anim>
                                        <p:anim calcmode="lin" valueType="num">
                                          <p:cBhvr>
                                            <p:cTn id="17" dur="300" fill="hold"/>
                                            <p:tgtEl>
                                              <p:spTgt spid="18"/>
                                            </p:tgtEl>
                                            <p:attrNameLst>
                                              <p:attrName>ppt_h</p:attrName>
                                            </p:attrNameLst>
                                          </p:cBhvr>
                                          <p:tavLst>
                                            <p:tav tm="0">
                                              <p:val>
                                                <p:fltVal val="0"/>
                                              </p:val>
                                            </p:tav>
                                            <p:tav tm="100000">
                                              <p:val>
                                                <p:strVal val="#ppt_h"/>
                                              </p:val>
                                            </p:tav>
                                          </p:tavLst>
                                        </p:anim>
                                        <p:anim calcmode="lin" valueType="num">
                                          <p:cBhvr>
                                            <p:cTn id="18" dur="300" fill="hold"/>
                                            <p:tgtEl>
                                              <p:spTgt spid="18"/>
                                            </p:tgtEl>
                                            <p:attrNameLst>
                                              <p:attrName>style.rotation</p:attrName>
                                            </p:attrNameLst>
                                          </p:cBhvr>
                                          <p:tavLst>
                                            <p:tav tm="0">
                                              <p:val>
                                                <p:fltVal val="90"/>
                                              </p:val>
                                            </p:tav>
                                            <p:tav tm="100000">
                                              <p:val>
                                                <p:fltVal val="0"/>
                                              </p:val>
                                            </p:tav>
                                          </p:tavLst>
                                        </p:anim>
                                        <p:animEffect transition="in" filter="fade">
                                          <p:cBhvr>
                                            <p:cTn id="19"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300" fill="hold"/>
                                            <p:tgtEl>
                                              <p:spTgt spid="18"/>
                                            </p:tgtEl>
                                            <p:attrNameLst>
                                              <p:attrName>ppt_w</p:attrName>
                                            </p:attrNameLst>
                                          </p:cBhvr>
                                          <p:tavLst>
                                            <p:tav tm="0">
                                              <p:val>
                                                <p:fltVal val="0"/>
                                              </p:val>
                                            </p:tav>
                                            <p:tav tm="100000">
                                              <p:val>
                                                <p:strVal val="#ppt_w"/>
                                              </p:val>
                                            </p:tav>
                                          </p:tavLst>
                                        </p:anim>
                                        <p:anim calcmode="lin" valueType="num">
                                          <p:cBhvr>
                                            <p:cTn id="17" dur="300" fill="hold"/>
                                            <p:tgtEl>
                                              <p:spTgt spid="18"/>
                                            </p:tgtEl>
                                            <p:attrNameLst>
                                              <p:attrName>ppt_h</p:attrName>
                                            </p:attrNameLst>
                                          </p:cBhvr>
                                          <p:tavLst>
                                            <p:tav tm="0">
                                              <p:val>
                                                <p:fltVal val="0"/>
                                              </p:val>
                                            </p:tav>
                                            <p:tav tm="100000">
                                              <p:val>
                                                <p:strVal val="#ppt_h"/>
                                              </p:val>
                                            </p:tav>
                                          </p:tavLst>
                                        </p:anim>
                                        <p:anim calcmode="lin" valueType="num">
                                          <p:cBhvr>
                                            <p:cTn id="18" dur="300" fill="hold"/>
                                            <p:tgtEl>
                                              <p:spTgt spid="18"/>
                                            </p:tgtEl>
                                            <p:attrNameLst>
                                              <p:attrName>style.rotation</p:attrName>
                                            </p:attrNameLst>
                                          </p:cBhvr>
                                          <p:tavLst>
                                            <p:tav tm="0">
                                              <p:val>
                                                <p:fltVal val="90"/>
                                              </p:val>
                                            </p:tav>
                                            <p:tav tm="100000">
                                              <p:val>
                                                <p:fltVal val="0"/>
                                              </p:val>
                                            </p:tav>
                                          </p:tavLst>
                                        </p:anim>
                                        <p:animEffect transition="in" filter="fade">
                                          <p:cBhvr>
                                            <p:cTn id="19"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221079" y="1969857"/>
            <a:ext cx="5679115" cy="181588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通用名称：苯甲酸钠咖啡因</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性状：由苯甲酸钠和咖啡因以近似一比一的比例配制而成。外观常为针剂。</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吸食危害：长期使用安纳咖除了会产生药物耐受性需要不断加大用药剂量外，也有与咖啡因相似的药物依赖性和毒副作用。</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6968921" y="1995781"/>
            <a:ext cx="4597767" cy="3188961"/>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105425" y="326391"/>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安纳咖</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172100" y="1994970"/>
            <a:ext cx="5679115" cy="2391809"/>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性状：属苯二氮卓类镇静催眠药，俗称“十字架”。</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吸食反应：镇静、催眠作用较强，诱导睡眠迅速，可持续睡眠</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5-7</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小时。氟硝安定通常与酒精合并滥用，滥用后可使受害者在药物作用下无能力反抗而被强奸和抢劫，并对所发生的事情失忆。氟硝安定与酒精和其它镇静催眠药合用后可导致中毒死亡。</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252060" y="2023545"/>
            <a:ext cx="414353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019700" y="3549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氟硝安定</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076320" y="2002638"/>
            <a:ext cx="5679115" cy="2308324"/>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性状：纯的</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LSD</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无色、无味，最初多制成胶囊包装。目前最为常见的是以吸水纸的形式出现，也有发现以丸剂（黑芝麻）形式销售。</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LSD</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是已知药力最强的致幻剂，极易为人体吸收。服用后会产生幻视、幻听和幻觉，出现惊惶失措、思想迷乱、疑神疑鬼、焦虑不安、行为失控和完全无助的精神错乱的症状。同时会导致失去方向感、辨别距离和时间的能力，因而导致身体严重受伤和死亡。</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128320" y="2077261"/>
            <a:ext cx="414353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057800" y="3930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麦角乙二胺</a:t>
            </a:r>
            <a:r>
              <a:rPr kumimoji="0" lang="en-US"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a:t>
            </a:r>
            <a:r>
              <a:rPr kumimoji="0" lang="en-IE"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LSD)</a:t>
            </a:r>
            <a:endParaRPr kumimoji="0" lang="en-IE"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1151039" y="1505626"/>
            <a:ext cx="10509918" cy="1753641"/>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吸食完</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LSD</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的青年本来在高楼上，却错误地判断自己在平地上，于是本想“走”到街上，却从高楼跳了下来；迎面而来的汽车离自己已经很近了，吸食者却错误地判断车离他还很远，于是迎着车走过去</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1" name="TextBox 21"/>
          <p:cNvSpPr txBox="1"/>
          <p:nvPr/>
        </p:nvSpPr>
        <p:spPr>
          <a:xfrm>
            <a:off x="3472297" y="2968193"/>
            <a:ext cx="1312667" cy="430719"/>
          </a:xfrm>
          <a:prstGeom prst="rect">
            <a:avLst/>
          </a:prstGeom>
          <a:noFill/>
        </p:spPr>
        <p:txBody>
          <a:bodyPr wrap="none" rtlCol="0">
            <a:spAutoFit/>
          </a:body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案例写真</a:t>
            </a:r>
            <a:endPar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22" name="图片 21"/>
          <p:cNvPicPr>
            <a:picLocks noChangeAspect="1"/>
          </p:cNvPicPr>
          <p:nvPr/>
        </p:nvPicPr>
        <p:blipFill>
          <a:blip r:embed="rId1" cstate="screen"/>
          <a:srcRect/>
          <a:stretch>
            <a:fillRect/>
          </a:stretch>
        </p:blipFill>
        <p:spPr>
          <a:xfrm>
            <a:off x="1062648" y="2571841"/>
            <a:ext cx="2321258" cy="3018253"/>
          </a:xfrm>
          <a:prstGeom prst="rect">
            <a:avLst/>
          </a:prstGeom>
        </p:spPr>
      </p:pic>
      <p:sp>
        <p:nvSpPr>
          <p:cNvPr id="23" name="TextBox 23"/>
          <p:cNvSpPr txBox="1"/>
          <p:nvPr/>
        </p:nvSpPr>
        <p:spPr>
          <a:xfrm>
            <a:off x="3472297" y="3598733"/>
            <a:ext cx="7858722" cy="1753641"/>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在台湾及香港也有以黑色砂粒状小颗粒</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状似六神丸</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方式呈现，叫作一粒砂、黑芝麻、蟑螂屎等名称。 由于食用这种黑色、小如细沙的“黑芝麻”毒品以后，听到节奏强烈的音乐就会不由自主地手舞足蹈，药效长达</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12</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个小时，故又称作“摇脚丸”。</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4" name="标题 1"/>
          <p:cNvSpPr txBox="1"/>
          <p:nvPr/>
        </p:nvSpPr>
        <p:spPr>
          <a:xfrm>
            <a:off x="1181625" y="4311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小贴士</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1"/>
                                        </p:tgtEl>
                                        <p:attrNameLst>
                                          <p:attrName>ppt_y</p:attrName>
                                        </p:attrNameLst>
                                      </p:cBhvr>
                                      <p:tavLst>
                                        <p:tav tm="0">
                                          <p:val>
                                            <p:strVal val="#ppt_y"/>
                                          </p:val>
                                        </p:tav>
                                        <p:tav tm="100000">
                                          <p:val>
                                            <p:strVal val="#ppt_y"/>
                                          </p:val>
                                        </p:tav>
                                      </p:tavLst>
                                    </p:anim>
                                    <p:anim calcmode="lin" valueType="num">
                                      <p:cBhvr>
                                        <p:cTn id="18"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2" name="图片 71"/>
          <p:cNvPicPr>
            <a:picLocks noChangeAspect="1"/>
          </p:cNvPicPr>
          <p:nvPr/>
        </p:nvPicPr>
        <p:blipFill>
          <a:blip r:embed="rId2" cstate="screen"/>
          <a:stretch>
            <a:fillRect/>
          </a:stretch>
        </p:blipFill>
        <p:spPr>
          <a:xfrm>
            <a:off x="10216073" y="4201909"/>
            <a:ext cx="2068449" cy="2734231"/>
          </a:xfrm>
          <a:prstGeom prst="rect">
            <a:avLst/>
          </a:prstGeom>
        </p:spPr>
      </p:pic>
      <p:sp>
        <p:nvSpPr>
          <p:cNvPr id="105" name="矩形 104"/>
          <p:cNvSpPr/>
          <p:nvPr/>
        </p:nvSpPr>
        <p:spPr>
          <a:xfrm>
            <a:off x="1097709" y="1325456"/>
            <a:ext cx="4935622" cy="1206099"/>
          </a:xfrm>
          <a:prstGeom prst="rect">
            <a:avLst/>
          </a:prstGeom>
        </p:spPr>
        <p:txBody>
          <a:bodyPr wrap="square">
            <a:spAutoFit/>
          </a:bodyPr>
          <a:lstStyle/>
          <a:p>
            <a:pPr marL="0" marR="0" lvl="0" indent="0" algn="just" defTabSz="911860" rtl="0" eaLnBrk="1" fontAlgn="auto" latinLnBrk="0" hangingPunct="1">
              <a:lnSpc>
                <a:spcPct val="120000"/>
              </a:lnSpc>
              <a:spcBef>
                <a:spcPts val="0"/>
              </a:spcBef>
              <a:spcAft>
                <a:spcPts val="0"/>
              </a:spcAft>
              <a:buClrTx/>
              <a:buSzTx/>
              <a:buFontTx/>
              <a:buNone/>
              <a:defRPr/>
            </a:pPr>
            <a:r>
              <a:rPr kumimoji="0" lang="zh-CN" altLang="en-US" sz="6600" b="1" i="0" u="none" strike="noStrike" kern="1200" cap="none" spc="0" normalizeH="0" baseline="0" noProof="0" dirty="0">
                <a:ln>
                  <a:noFill/>
                </a:ln>
                <a:solidFill>
                  <a:srgbClr val="009636"/>
                </a:solidFill>
                <a:effectLst/>
                <a:uLnTx/>
                <a:uFillTx/>
                <a:cs typeface="+mn-ea"/>
                <a:sym typeface="+mn-lt"/>
              </a:rPr>
              <a:t>目录</a:t>
            </a:r>
            <a:endParaRPr kumimoji="0" lang="zh-CN" altLang="en-US" sz="6600" b="1" i="0" u="none" strike="noStrike" kern="1200" cap="none" spc="0" normalizeH="0" baseline="0" noProof="0" dirty="0">
              <a:ln>
                <a:noFill/>
              </a:ln>
              <a:solidFill>
                <a:srgbClr val="009636"/>
              </a:solidFill>
              <a:effectLst/>
              <a:uLnTx/>
              <a:uFillTx/>
              <a:cs typeface="+mn-ea"/>
              <a:sym typeface="+mn-lt"/>
            </a:endParaRPr>
          </a:p>
        </p:txBody>
      </p:sp>
      <p:sp>
        <p:nvSpPr>
          <p:cNvPr id="106" name="矩形 105"/>
          <p:cNvSpPr/>
          <p:nvPr/>
        </p:nvSpPr>
        <p:spPr>
          <a:xfrm>
            <a:off x="2992663" y="2001145"/>
            <a:ext cx="4935622" cy="427746"/>
          </a:xfrm>
          <a:prstGeom prst="rect">
            <a:avLst/>
          </a:prstGeom>
        </p:spPr>
        <p:txBody>
          <a:bodyPr wrap="square">
            <a:spAutoFit/>
          </a:bodyPr>
          <a:lstStyle/>
          <a:p>
            <a:pPr marL="0" marR="0" lvl="0" indent="0" algn="just" defTabSz="91186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9636"/>
                </a:solidFill>
                <a:effectLst/>
                <a:uLnTx/>
                <a:uFillTx/>
                <a:cs typeface="+mn-ea"/>
                <a:sym typeface="+mn-lt"/>
              </a:rPr>
              <a:t>Contents</a:t>
            </a:r>
            <a:endParaRPr kumimoji="0" lang="zh-CN" altLang="en-US" sz="2000" b="0" i="0" u="none" strike="noStrike" kern="1200" cap="none" spc="0" normalizeH="0" baseline="0" noProof="0" dirty="0">
              <a:ln>
                <a:noFill/>
              </a:ln>
              <a:solidFill>
                <a:srgbClr val="009636"/>
              </a:solidFill>
              <a:effectLst/>
              <a:uLnTx/>
              <a:uFillTx/>
              <a:cs typeface="+mn-ea"/>
              <a:sym typeface="+mn-lt"/>
            </a:endParaRPr>
          </a:p>
        </p:txBody>
      </p:sp>
      <p:grpSp>
        <p:nvGrpSpPr>
          <p:cNvPr id="2" name="组合 1"/>
          <p:cNvGrpSpPr/>
          <p:nvPr>
            <p:custDataLst>
              <p:tags r:id="rId3"/>
            </p:custDataLst>
          </p:nvPr>
        </p:nvGrpSpPr>
        <p:grpSpPr>
          <a:xfrm>
            <a:off x="5036485" y="1697061"/>
            <a:ext cx="5308565" cy="615274"/>
            <a:chOff x="5160310" y="1386465"/>
            <a:chExt cx="5308565" cy="615274"/>
          </a:xfrm>
        </p:grpSpPr>
        <p:grpSp>
          <p:nvGrpSpPr>
            <p:cNvPr id="107" name="组合 106"/>
            <p:cNvGrpSpPr/>
            <p:nvPr/>
          </p:nvGrpSpPr>
          <p:grpSpPr>
            <a:xfrm>
              <a:off x="5160310" y="1386465"/>
              <a:ext cx="5308565" cy="615274"/>
              <a:chOff x="1830683" y="3176236"/>
              <a:chExt cx="4420887" cy="449834"/>
            </a:xfrm>
          </p:grpSpPr>
          <p:sp>
            <p:nvSpPr>
              <p:cNvPr id="108" name="矩形: 圆角 107"/>
              <p:cNvSpPr/>
              <p:nvPr>
                <p:custDataLst>
                  <p:tags r:id="rId4"/>
                </p:custDataLst>
              </p:nvPr>
            </p:nvSpPr>
            <p:spPr>
              <a:xfrm>
                <a:off x="1854780" y="3233064"/>
                <a:ext cx="4396790" cy="393006"/>
              </a:xfrm>
              <a:prstGeom prst="roundRect">
                <a:avLst>
                  <a:gd name="adj" fmla="val 50000"/>
                </a:avLst>
              </a:prstGeom>
              <a:solidFill>
                <a:srgbClr val="009636"/>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09" name="矩形: 圆角 108"/>
              <p:cNvSpPr/>
              <p:nvPr>
                <p:custDataLst>
                  <p:tags r:id="rId5"/>
                </p:custDataLst>
              </p:nvPr>
            </p:nvSpPr>
            <p:spPr>
              <a:xfrm>
                <a:off x="1830683" y="3176236"/>
                <a:ext cx="4396790" cy="393006"/>
              </a:xfrm>
              <a:prstGeom prst="roundRect">
                <a:avLst>
                  <a:gd name="adj" fmla="val 50000"/>
                </a:avLst>
              </a:pr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80" name="TextBox 20"/>
            <p:cNvSpPr txBox="1"/>
            <p:nvPr>
              <p:custDataLst>
                <p:tags r:id="rId6"/>
              </p:custDataLst>
            </p:nvPr>
          </p:nvSpPr>
          <p:spPr>
            <a:xfrm>
              <a:off x="5321399" y="1401928"/>
              <a:ext cx="4001763" cy="523220"/>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150" normalizeH="0" baseline="0" noProof="0" dirty="0">
                  <a:ln>
                    <a:noFill/>
                  </a:ln>
                  <a:solidFill>
                    <a:srgbClr val="009636"/>
                  </a:solidFill>
                  <a:effectLst/>
                  <a:uLnTx/>
                  <a:uFillTx/>
                  <a:cs typeface="+mn-ea"/>
                  <a:sym typeface="+mn-lt"/>
                </a:rPr>
                <a:t>一、什么是毒品</a:t>
              </a:r>
              <a:endParaRPr kumimoji="0" lang="zh-CN" altLang="en-US" sz="2800" b="1" i="0" u="none" strike="noStrike" kern="1200" cap="none" spc="-150" normalizeH="0" baseline="0" noProof="0" dirty="0">
                <a:ln>
                  <a:noFill/>
                </a:ln>
                <a:solidFill>
                  <a:srgbClr val="009636"/>
                </a:solidFill>
                <a:effectLst/>
                <a:uLnTx/>
                <a:uFillTx/>
                <a:cs typeface="+mn-ea"/>
                <a:sym typeface="+mn-lt"/>
              </a:endParaRPr>
            </a:p>
          </p:txBody>
        </p:sp>
      </p:grpSp>
      <p:grpSp>
        <p:nvGrpSpPr>
          <p:cNvPr id="110" name="组合 109"/>
          <p:cNvGrpSpPr/>
          <p:nvPr>
            <p:custDataLst>
              <p:tags r:id="rId7"/>
            </p:custDataLst>
          </p:nvPr>
        </p:nvGrpSpPr>
        <p:grpSpPr>
          <a:xfrm>
            <a:off x="5036485" y="2545447"/>
            <a:ext cx="5308565" cy="615274"/>
            <a:chOff x="5160310" y="1386465"/>
            <a:chExt cx="5308565" cy="615274"/>
          </a:xfrm>
        </p:grpSpPr>
        <p:grpSp>
          <p:nvGrpSpPr>
            <p:cNvPr id="111" name="组合 110"/>
            <p:cNvGrpSpPr/>
            <p:nvPr/>
          </p:nvGrpSpPr>
          <p:grpSpPr>
            <a:xfrm>
              <a:off x="5160310" y="1386465"/>
              <a:ext cx="5308565" cy="615274"/>
              <a:chOff x="1830683" y="3176236"/>
              <a:chExt cx="4420887" cy="449834"/>
            </a:xfrm>
          </p:grpSpPr>
          <p:sp>
            <p:nvSpPr>
              <p:cNvPr id="113" name="矩形: 圆角 112"/>
              <p:cNvSpPr/>
              <p:nvPr>
                <p:custDataLst>
                  <p:tags r:id="rId8"/>
                </p:custDataLst>
              </p:nvPr>
            </p:nvSpPr>
            <p:spPr>
              <a:xfrm>
                <a:off x="1854780" y="3233064"/>
                <a:ext cx="4396790" cy="393006"/>
              </a:xfrm>
              <a:prstGeom prst="roundRect">
                <a:avLst>
                  <a:gd name="adj" fmla="val 50000"/>
                </a:avLst>
              </a:prstGeom>
              <a:solidFill>
                <a:srgbClr val="009636"/>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14" name="矩形: 圆角 113"/>
              <p:cNvSpPr/>
              <p:nvPr>
                <p:custDataLst>
                  <p:tags r:id="rId9"/>
                </p:custDataLst>
              </p:nvPr>
            </p:nvSpPr>
            <p:spPr>
              <a:xfrm>
                <a:off x="1830683" y="3176236"/>
                <a:ext cx="4396790" cy="393006"/>
              </a:xfrm>
              <a:prstGeom prst="roundRect">
                <a:avLst>
                  <a:gd name="adj" fmla="val 50000"/>
                </a:avLst>
              </a:pr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112" name="TextBox 20"/>
            <p:cNvSpPr txBox="1"/>
            <p:nvPr>
              <p:custDataLst>
                <p:tags r:id="rId10"/>
              </p:custDataLst>
            </p:nvPr>
          </p:nvSpPr>
          <p:spPr>
            <a:xfrm>
              <a:off x="5279387" y="1402716"/>
              <a:ext cx="4001763" cy="523220"/>
            </a:xfrm>
            <a:prstGeom prst="rect">
              <a:avLst/>
            </a:prstGeom>
            <a:noFill/>
            <a:effectLst/>
          </p:spPr>
          <p:txBody>
            <a:bodyPr wrap="square" rtlCol="0">
              <a:spAutoFit/>
            </a:bodyPr>
            <a:lstStyle/>
            <a:p>
              <a:pPr lvl="0" algn="dist">
                <a:defRPr/>
              </a:pPr>
              <a:r>
                <a:rPr lang="zh-CN" altLang="en-US" sz="2800" b="1" spc="-150" dirty="0">
                  <a:solidFill>
                    <a:srgbClr val="009636"/>
                  </a:solidFill>
                  <a:cs typeface="+mn-ea"/>
                  <a:sym typeface="+mn-lt"/>
                </a:rPr>
                <a:t>二、毒品带来的危害</a:t>
              </a:r>
              <a:endParaRPr lang="zh-CN" altLang="en-US" sz="2800" b="1" spc="-150" dirty="0">
                <a:solidFill>
                  <a:srgbClr val="009636"/>
                </a:solidFill>
                <a:cs typeface="+mn-ea"/>
                <a:sym typeface="+mn-lt"/>
              </a:endParaRPr>
            </a:p>
          </p:txBody>
        </p:sp>
      </p:grpSp>
      <p:grpSp>
        <p:nvGrpSpPr>
          <p:cNvPr id="115" name="组合 114"/>
          <p:cNvGrpSpPr/>
          <p:nvPr>
            <p:custDataLst>
              <p:tags r:id="rId11"/>
            </p:custDataLst>
          </p:nvPr>
        </p:nvGrpSpPr>
        <p:grpSpPr>
          <a:xfrm>
            <a:off x="5036485" y="3393833"/>
            <a:ext cx="5308565" cy="615274"/>
            <a:chOff x="5160310" y="1386465"/>
            <a:chExt cx="5308565" cy="615274"/>
          </a:xfrm>
        </p:grpSpPr>
        <p:grpSp>
          <p:nvGrpSpPr>
            <p:cNvPr id="116" name="组合 115"/>
            <p:cNvGrpSpPr/>
            <p:nvPr/>
          </p:nvGrpSpPr>
          <p:grpSpPr>
            <a:xfrm>
              <a:off x="5160310" y="1386465"/>
              <a:ext cx="5308565" cy="615274"/>
              <a:chOff x="1830683" y="3176236"/>
              <a:chExt cx="4420887" cy="449834"/>
            </a:xfrm>
          </p:grpSpPr>
          <p:sp>
            <p:nvSpPr>
              <p:cNvPr id="118" name="矩形: 圆角 117"/>
              <p:cNvSpPr/>
              <p:nvPr>
                <p:custDataLst>
                  <p:tags r:id="rId12"/>
                </p:custDataLst>
              </p:nvPr>
            </p:nvSpPr>
            <p:spPr>
              <a:xfrm>
                <a:off x="1854780" y="3233064"/>
                <a:ext cx="4396790" cy="393006"/>
              </a:xfrm>
              <a:prstGeom prst="roundRect">
                <a:avLst>
                  <a:gd name="adj" fmla="val 50000"/>
                </a:avLst>
              </a:prstGeom>
              <a:solidFill>
                <a:srgbClr val="009636"/>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19" name="矩形: 圆角 118"/>
              <p:cNvSpPr/>
              <p:nvPr>
                <p:custDataLst>
                  <p:tags r:id="rId13"/>
                </p:custDataLst>
              </p:nvPr>
            </p:nvSpPr>
            <p:spPr>
              <a:xfrm>
                <a:off x="1830683" y="3176236"/>
                <a:ext cx="4396790" cy="393006"/>
              </a:xfrm>
              <a:prstGeom prst="roundRect">
                <a:avLst>
                  <a:gd name="adj" fmla="val 50000"/>
                </a:avLst>
              </a:pr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117" name="TextBox 20"/>
            <p:cNvSpPr txBox="1"/>
            <p:nvPr>
              <p:custDataLst>
                <p:tags r:id="rId14"/>
              </p:custDataLst>
            </p:nvPr>
          </p:nvSpPr>
          <p:spPr>
            <a:xfrm>
              <a:off x="5279387" y="1393628"/>
              <a:ext cx="4001763" cy="523220"/>
            </a:xfrm>
            <a:prstGeom prst="rect">
              <a:avLst/>
            </a:prstGeom>
            <a:noFill/>
            <a:effectLst/>
          </p:spPr>
          <p:txBody>
            <a:bodyPr wrap="square" rtlCol="0">
              <a:spAutoFit/>
            </a:bodyPr>
            <a:lstStyle/>
            <a:p>
              <a:pPr lvl="0" algn="dist">
                <a:defRPr/>
              </a:pPr>
              <a:r>
                <a:rPr lang="zh-CN" altLang="en-US" sz="2800" b="1" spc="-150" dirty="0">
                  <a:solidFill>
                    <a:srgbClr val="009636"/>
                  </a:solidFill>
                  <a:cs typeface="+mn-ea"/>
                  <a:sym typeface="+mn-lt"/>
                </a:rPr>
                <a:t>三、认识新型毒品</a:t>
              </a:r>
              <a:endParaRPr lang="zh-CN" altLang="en-US" sz="2800" b="1" spc="-150" dirty="0">
                <a:solidFill>
                  <a:srgbClr val="009636"/>
                </a:solidFill>
                <a:cs typeface="+mn-ea"/>
                <a:sym typeface="+mn-lt"/>
              </a:endParaRPr>
            </a:p>
          </p:txBody>
        </p:sp>
      </p:grpSp>
      <p:grpSp>
        <p:nvGrpSpPr>
          <p:cNvPr id="120" name="组合 119"/>
          <p:cNvGrpSpPr/>
          <p:nvPr>
            <p:custDataLst>
              <p:tags r:id="rId15"/>
            </p:custDataLst>
          </p:nvPr>
        </p:nvGrpSpPr>
        <p:grpSpPr>
          <a:xfrm>
            <a:off x="5036485" y="4242220"/>
            <a:ext cx="5308565" cy="615274"/>
            <a:chOff x="5160310" y="1386465"/>
            <a:chExt cx="5308565" cy="615274"/>
          </a:xfrm>
        </p:grpSpPr>
        <p:grpSp>
          <p:nvGrpSpPr>
            <p:cNvPr id="121" name="组合 120"/>
            <p:cNvGrpSpPr/>
            <p:nvPr/>
          </p:nvGrpSpPr>
          <p:grpSpPr>
            <a:xfrm>
              <a:off x="5160310" y="1386465"/>
              <a:ext cx="5308565" cy="615274"/>
              <a:chOff x="1830683" y="3176236"/>
              <a:chExt cx="4420887" cy="449834"/>
            </a:xfrm>
          </p:grpSpPr>
          <p:sp>
            <p:nvSpPr>
              <p:cNvPr id="123" name="矩形: 圆角 122"/>
              <p:cNvSpPr/>
              <p:nvPr>
                <p:custDataLst>
                  <p:tags r:id="rId16"/>
                </p:custDataLst>
              </p:nvPr>
            </p:nvSpPr>
            <p:spPr>
              <a:xfrm>
                <a:off x="1854780" y="3233064"/>
                <a:ext cx="4396790" cy="393006"/>
              </a:xfrm>
              <a:prstGeom prst="roundRect">
                <a:avLst>
                  <a:gd name="adj" fmla="val 50000"/>
                </a:avLst>
              </a:prstGeom>
              <a:solidFill>
                <a:srgbClr val="009636"/>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4" name="矩形: 圆角 123"/>
              <p:cNvSpPr/>
              <p:nvPr>
                <p:custDataLst>
                  <p:tags r:id="rId17"/>
                </p:custDataLst>
              </p:nvPr>
            </p:nvSpPr>
            <p:spPr>
              <a:xfrm>
                <a:off x="1830683" y="3176236"/>
                <a:ext cx="4396790" cy="393006"/>
              </a:xfrm>
              <a:prstGeom prst="roundRect">
                <a:avLst>
                  <a:gd name="adj" fmla="val 50000"/>
                </a:avLst>
              </a:pr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122" name="TextBox 20"/>
            <p:cNvSpPr txBox="1"/>
            <p:nvPr>
              <p:custDataLst>
                <p:tags r:id="rId18"/>
              </p:custDataLst>
            </p:nvPr>
          </p:nvSpPr>
          <p:spPr>
            <a:xfrm>
              <a:off x="5279387" y="1393628"/>
              <a:ext cx="5070412" cy="523220"/>
            </a:xfrm>
            <a:prstGeom prst="rect">
              <a:avLst/>
            </a:prstGeom>
            <a:noFill/>
            <a:effectLst/>
          </p:spPr>
          <p:txBody>
            <a:bodyPr wrap="square" rtlCol="0">
              <a:spAutoFit/>
            </a:bodyPr>
            <a:lstStyle/>
            <a:p>
              <a:pPr lvl="0" algn="dist">
                <a:defRPr/>
              </a:pPr>
              <a:r>
                <a:rPr lang="zh-CN" altLang="en-US" sz="2800" b="1" spc="-150" dirty="0">
                  <a:solidFill>
                    <a:srgbClr val="009636"/>
                  </a:solidFill>
                  <a:cs typeface="+mn-ea"/>
                  <a:sym typeface="+mn-lt"/>
                </a:rPr>
                <a:t>四、参与禁毒斗争 构建和谐社会</a:t>
              </a:r>
              <a:endParaRPr lang="zh-CN" altLang="en-US" sz="2800" b="1" spc="-150" dirty="0">
                <a:solidFill>
                  <a:srgbClr val="009636"/>
                </a:solidFill>
                <a:cs typeface="+mn-ea"/>
                <a:sym typeface="+mn-lt"/>
              </a:endParaRPr>
            </a:p>
          </p:txBody>
        </p:sp>
      </p:grpSp>
      <p:pic>
        <p:nvPicPr>
          <p:cNvPr id="4" name="图片 3" descr="图片包含 躺, 猫, 棕色, 狗&#10;&#10;描述已自动生成"/>
          <p:cNvPicPr>
            <a:picLocks noChangeAspect="1"/>
          </p:cNvPicPr>
          <p:nvPr/>
        </p:nvPicPr>
        <p:blipFill>
          <a:blip r:embed="rId19">
            <a:clrChange>
              <a:clrFrom>
                <a:srgbClr val="F6F6F6"/>
              </a:clrFrom>
              <a:clrTo>
                <a:srgbClr val="F6F6F6">
                  <a:alpha val="0"/>
                </a:srgbClr>
              </a:clrTo>
            </a:clrChange>
          </a:blip>
          <a:stretch>
            <a:fillRect/>
          </a:stretch>
        </p:blipFill>
        <p:spPr>
          <a:xfrm>
            <a:off x="-21517" y="2476269"/>
            <a:ext cx="4080797" cy="3687357"/>
          </a:xfrm>
          <a:prstGeom prst="rect">
            <a:avLst/>
          </a:prstGeom>
        </p:spPr>
      </p:pic>
      <p:sp>
        <p:nvSpPr>
          <p:cNvPr id="3" name="文本框 2"/>
          <p:cNvSpPr txBox="1"/>
          <p:nvPr/>
        </p:nvSpPr>
        <p:spPr>
          <a:xfrm>
            <a:off x="6831330" y="948690"/>
            <a:ext cx="4073525" cy="400685"/>
          </a:xfrm>
          <a:prstGeom prst="rect">
            <a:avLst/>
          </a:prstGeom>
          <a:noFill/>
        </p:spPr>
        <p:txBody>
          <a:bodyPr wrap="square" rtlCol="0">
            <a:no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5"/>
                                        </p:tgtEl>
                                        <p:attrNameLst>
                                          <p:attrName>style.visibility</p:attrName>
                                        </p:attrNameLst>
                                      </p:cBhvr>
                                      <p:to>
                                        <p:strVal val="visible"/>
                                      </p:to>
                                    </p:set>
                                    <p:anim calcmode="lin" valueType="num">
                                      <p:cBhvr>
                                        <p:cTn id="11"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5"/>
                                        </p:tgtEl>
                                        <p:attrNameLst>
                                          <p:attrName>ppt_y</p:attrName>
                                        </p:attrNameLst>
                                      </p:cBhvr>
                                      <p:tavLst>
                                        <p:tav tm="0">
                                          <p:val>
                                            <p:strVal val="#ppt_y"/>
                                          </p:val>
                                        </p:tav>
                                        <p:tav tm="100000">
                                          <p:val>
                                            <p:strVal val="#ppt_y"/>
                                          </p:val>
                                        </p:tav>
                                      </p:tavLst>
                                    </p:anim>
                                    <p:anim calcmode="lin" valueType="num">
                                      <p:cBhvr>
                                        <p:cTn id="13"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5"/>
                                        </p:tgtEl>
                                      </p:cBhvr>
                                    </p:animEffect>
                                  </p:childTnLst>
                                </p:cTn>
                              </p:par>
                            </p:childTnLst>
                          </p:cTn>
                        </p:par>
                        <p:par>
                          <p:cTn id="16" fill="hold">
                            <p:stCondLst>
                              <p:cond delay="5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42" presetClass="entr" presetSubtype="0" fill="hold" grpId="0" nodeType="withEffect">
                                  <p:stCondLst>
                                    <p:cond delay="0"/>
                                  </p:stCondLst>
                                  <p:iterate type="lt">
                                    <p:tmPct val="10000"/>
                                  </p:iterate>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anim calcmode="lin" valueType="num">
                                      <p:cBhvr>
                                        <p:cTn id="23" dur="500" fill="hold"/>
                                        <p:tgtEl>
                                          <p:spTgt spid="106"/>
                                        </p:tgtEl>
                                        <p:attrNameLst>
                                          <p:attrName>ppt_x</p:attrName>
                                        </p:attrNameLst>
                                      </p:cBhvr>
                                      <p:tavLst>
                                        <p:tav tm="0">
                                          <p:val>
                                            <p:strVal val="#ppt_x"/>
                                          </p:val>
                                        </p:tav>
                                        <p:tav tm="100000">
                                          <p:val>
                                            <p:strVal val="#ppt_x"/>
                                          </p:val>
                                        </p:tav>
                                      </p:tavLst>
                                    </p:anim>
                                    <p:anim calcmode="lin" valueType="num">
                                      <p:cBhvr>
                                        <p:cTn id="24" dur="500" fill="hold"/>
                                        <p:tgtEl>
                                          <p:spTgt spid="106"/>
                                        </p:tgtEl>
                                        <p:attrNameLst>
                                          <p:attrName>ppt_y</p:attrName>
                                        </p:attrNameLst>
                                      </p:cBhvr>
                                      <p:tavLst>
                                        <p:tav tm="0">
                                          <p:val>
                                            <p:strVal val="#ppt_y+.1"/>
                                          </p:val>
                                        </p:tav>
                                        <p:tav tm="100000">
                                          <p:val>
                                            <p:strVal val="#ppt_y"/>
                                          </p:val>
                                        </p:tav>
                                      </p:tavLst>
                                    </p:anim>
                                  </p:childTnLst>
                                </p:cTn>
                              </p:par>
                            </p:childTnLst>
                          </p:cTn>
                        </p:par>
                        <p:par>
                          <p:cTn id="25" fill="hold">
                            <p:stCondLst>
                              <p:cond delay="1400"/>
                            </p:stCondLst>
                            <p:childTnLst>
                              <p:par>
                                <p:cTn id="26" presetID="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anim calcmode="lin" valueType="num">
                                      <p:cBhvr additive="base">
                                        <p:cTn id="32" dur="500" fill="hold"/>
                                        <p:tgtEl>
                                          <p:spTgt spid="110"/>
                                        </p:tgtEl>
                                        <p:attrNameLst>
                                          <p:attrName>ppt_x</p:attrName>
                                        </p:attrNameLst>
                                      </p:cBhvr>
                                      <p:tavLst>
                                        <p:tav tm="0">
                                          <p:val>
                                            <p:strVal val="1+#ppt_w/2"/>
                                          </p:val>
                                        </p:tav>
                                        <p:tav tm="100000">
                                          <p:val>
                                            <p:strVal val="#ppt_x"/>
                                          </p:val>
                                        </p:tav>
                                      </p:tavLst>
                                    </p:anim>
                                    <p:anim calcmode="lin" valueType="num">
                                      <p:cBhvr additive="base">
                                        <p:cTn id="33" dur="500" fill="hold"/>
                                        <p:tgtEl>
                                          <p:spTgt spid="110"/>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additive="base">
                                        <p:cTn id="36" dur="500" fill="hold"/>
                                        <p:tgtEl>
                                          <p:spTgt spid="115"/>
                                        </p:tgtEl>
                                        <p:attrNameLst>
                                          <p:attrName>ppt_x</p:attrName>
                                        </p:attrNameLst>
                                      </p:cBhvr>
                                      <p:tavLst>
                                        <p:tav tm="0">
                                          <p:val>
                                            <p:strVal val="1+#ppt_w/2"/>
                                          </p:val>
                                        </p:tav>
                                        <p:tav tm="100000">
                                          <p:val>
                                            <p:strVal val="#ppt_x"/>
                                          </p:val>
                                        </p:tav>
                                      </p:tavLst>
                                    </p:anim>
                                    <p:anim calcmode="lin" valueType="num">
                                      <p:cBhvr additive="base">
                                        <p:cTn id="37" dur="500" fill="hold"/>
                                        <p:tgtEl>
                                          <p:spTgt spid="11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additive="base">
                                        <p:cTn id="40" dur="500" fill="hold"/>
                                        <p:tgtEl>
                                          <p:spTgt spid="120"/>
                                        </p:tgtEl>
                                        <p:attrNameLst>
                                          <p:attrName>ppt_x</p:attrName>
                                        </p:attrNameLst>
                                      </p:cBhvr>
                                      <p:tavLst>
                                        <p:tav tm="0">
                                          <p:val>
                                            <p:strVal val="1+#ppt_w/2"/>
                                          </p:val>
                                        </p:tav>
                                        <p:tav tm="100000">
                                          <p:val>
                                            <p:strVal val="#ppt_x"/>
                                          </p:val>
                                        </p:tav>
                                      </p:tavLst>
                                    </p:anim>
                                    <p:anim calcmode="lin" valueType="num">
                                      <p:cBhvr additive="base">
                                        <p:cTn id="41"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812370" y="1486236"/>
            <a:ext cx="6409001" cy="436329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通用名称：甲喹酮，又称海米那，眠可欣。</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临床上适用于各种类型的失眠症，该药久用可成瘾，而且有些病人在服用一股治疗量后，能引起精神症状，该药已成为国内外滥用药物之一，二十世纪八十年代我国临床上已停止使用。合成的安眠酮一般呈褐色、黑色或黑粒状的粉剂，非法生产的产品中可以看到药片状、胶囊状、粉状。在西北地区，一些吸毒人员吸食一种叫作“忽悠悠”的毒品。这种“忽悠悠”药片的主要成分是安眠酮和麻黄素，分别是国家管制的一类精神药品和易制毒化学品。因服用这两种药片后会产生打磕睡、似酒醉、走起路来摇摇晃晃的状态，故叫“忽悠悠”。</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382745" y="2077261"/>
            <a:ext cx="414353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cstate="screen"/>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019700" y="3168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安眠酮</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176903" y="1311321"/>
            <a:ext cx="6928122" cy="181588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性状：又名海乐神、酣乐欣，淡蓝色片。是一种强烈的麻醉药品，口服后可以迅速使人昏迷晕倒，故俗称迷药、蒙汗药、迷魂药。无色无味，可以伴随酒精类共同服用，也可溶于水及各种饮料中。</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吸食反应：药效比普通安定强</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45-100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倍，服用</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5-10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分钟即可见效，用药</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2</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片致眠效果可以达到六小时以上，昏睡期间对外界无任何知觉。服用后还使人出现狂躁、好斗甚至人性改变等情况。</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954474" y="1289390"/>
            <a:ext cx="3334875" cy="2441408"/>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23" name="TextBox 17"/>
          <p:cNvSpPr txBox="1"/>
          <p:nvPr/>
        </p:nvSpPr>
        <p:spPr>
          <a:xfrm>
            <a:off x="1176903" y="3792933"/>
            <a:ext cx="10107724" cy="1077218"/>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由于这种药品的催眠、麻醉效果远远高于安定片等其它精神药品，长期服用极易导致药物依赖，因此不法分子常利用其实施抢劫、强奸等不法活动。</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无业人员张某等</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3</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人，对少女小青（化名）酒肉招待。小青喝下“可乐”立即昏迷。原来可乐瓶被张等人放入三唑仑。小青被麻翻后，张某等人将小青轮奸，并抢走手机等。</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4" name="标题 1"/>
          <p:cNvSpPr txBox="1"/>
          <p:nvPr/>
        </p:nvSpPr>
        <p:spPr>
          <a:xfrm>
            <a:off x="1038750" y="357017"/>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三唑仑</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181625" y="1413893"/>
            <a:ext cx="10654493" cy="2062103"/>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性状：又称“液体迷魂药”或“</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G”</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毒，在香港又叫做“</a:t>
            </a:r>
            <a:r>
              <a:rPr kumimoji="0" lang="en-US" altLang="zh-CN" sz="1800" b="0" i="0" u="none" strike="noStrike" kern="1200" cap="none" spc="0" normalizeH="0" baseline="0" noProof="0" dirty="0" err="1">
                <a:ln>
                  <a:noFill/>
                </a:ln>
                <a:solidFill>
                  <a:srgbClr val="E7E6E6">
                    <a:lumMod val="25000"/>
                  </a:srgbClr>
                </a:solidFill>
                <a:effectLst/>
                <a:uLnTx/>
                <a:uFillTx/>
                <a:latin typeface="Arial" panose="020B0604020202020204"/>
                <a:ea typeface="微软雅黑" panose="020B0503020204020204" pitchFamily="34" charset="-122"/>
                <a:sym typeface="+mn-lt"/>
              </a:rPr>
              <a:t>fing</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霸”、“迷奸水”，是种无色、无味、无臭的液体。</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使用后可导致意识丧失、心率缓慢、呼吸抑制、痉挛、体温下降、恶心、呕吐、昏迷或其他疾病发作。特别是当与苯丙胺类中枢神经兴奋剂合用时，危险性增加。与酒精等其他中枢神经抑制剂合用可出现恶心和呼吸困难，甚至死亡。</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吸食危害：吸食者服用后可出现性欲增强的特点并产生快速睡意，苏醒后会出现短暂性记忆缺失，即对昏迷期间发生的任何事件无记忆，常被犯罪分子利用实施强奸。</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1" name="TextBox 15"/>
          <p:cNvSpPr txBox="1"/>
          <p:nvPr/>
        </p:nvSpPr>
        <p:spPr>
          <a:xfrm>
            <a:off x="2441542" y="4421575"/>
            <a:ext cx="3782979" cy="430759"/>
          </a:xfrm>
          <a:prstGeom prst="rect">
            <a:avLst/>
          </a:prstGeom>
          <a:noFill/>
        </p:spPr>
        <p:txBody>
          <a:bodyPr wrap="square" rtlCol="0">
            <a:spAutoFit/>
          </a:body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案例写真</a:t>
            </a:r>
            <a:endParaRPr kumimoji="0" lang="zh-CN" altLang="en-US" sz="22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22" name="图片 21"/>
          <p:cNvPicPr>
            <a:picLocks noChangeAspect="1"/>
          </p:cNvPicPr>
          <p:nvPr/>
        </p:nvPicPr>
        <p:blipFill>
          <a:blip r:embed="rId1" cstate="screen"/>
          <a:srcRect/>
          <a:stretch>
            <a:fillRect/>
          </a:stretch>
        </p:blipFill>
        <p:spPr>
          <a:xfrm flipH="1">
            <a:off x="1030238" y="4293095"/>
            <a:ext cx="1641001" cy="2133739"/>
          </a:xfrm>
          <a:prstGeom prst="rect">
            <a:avLst/>
          </a:prstGeom>
        </p:spPr>
      </p:pic>
      <p:sp>
        <p:nvSpPr>
          <p:cNvPr id="23" name="TextBox 17"/>
          <p:cNvSpPr txBox="1"/>
          <p:nvPr/>
        </p:nvSpPr>
        <p:spPr>
          <a:xfrm>
            <a:off x="2441542" y="5045504"/>
            <a:ext cx="9144000" cy="830997"/>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香港一</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22</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岁女子在参加狂野派对时服下一种名为“</a:t>
            </a:r>
            <a:r>
              <a:rPr kumimoji="0" lang="en-US" altLang="zh-CN" sz="1800" b="0" i="0" u="none" strike="noStrike" kern="1200" cap="none" spc="0" normalizeH="0" baseline="0" noProof="0" dirty="0" err="1">
                <a:ln>
                  <a:noFill/>
                </a:ln>
                <a:solidFill>
                  <a:srgbClr val="E7E6E6">
                    <a:lumMod val="25000"/>
                  </a:srgbClr>
                </a:solidFill>
                <a:effectLst/>
                <a:uLnTx/>
                <a:uFillTx/>
                <a:latin typeface="Arial" panose="020B0604020202020204"/>
                <a:ea typeface="微软雅黑" panose="020B0503020204020204" pitchFamily="34" charset="-122"/>
                <a:sym typeface="+mn-lt"/>
              </a:rPr>
              <a:t>Fing</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霸”的药后，脑内一片空白，并有强烈的性兴奋，在卫生间昏迷过去。事后朋友们将她送进医院，医生为其检查身体时才吃惊地发现：她已遭多名男子轮奸，而在整个被侵害的过程中，她浑然不知！</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6" name="标题 1"/>
          <p:cNvSpPr txBox="1"/>
          <p:nvPr/>
        </p:nvSpPr>
        <p:spPr>
          <a:xfrm>
            <a:off x="1181625" y="4311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l-GR"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γ-</a:t>
            </a: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羟丁酸</a:t>
            </a:r>
            <a:r>
              <a:rPr kumimoji="0" lang="en-US"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a:t>
            </a:r>
            <a:r>
              <a:rPr kumimoji="0" lang="en-IE"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GHB)</a:t>
            </a:r>
            <a:endParaRPr kumimoji="0" lang="en-IE"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1"/>
                                        </p:tgtEl>
                                        <p:attrNameLst>
                                          <p:attrName>ppt_y</p:attrName>
                                        </p:attrNameLst>
                                      </p:cBhvr>
                                      <p:tavLst>
                                        <p:tav tm="0">
                                          <p:val>
                                            <p:strVal val="#ppt_y"/>
                                          </p:val>
                                        </p:tav>
                                        <p:tav tm="100000">
                                          <p:val>
                                            <p:strVal val="#ppt_y"/>
                                          </p:val>
                                        </p:tav>
                                      </p:tavLst>
                                    </p:anim>
                                    <p:anim calcmode="lin" valueType="num">
                                      <p:cBhvr>
                                        <p:cTn id="19"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1"/>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293033" y="2250288"/>
            <a:ext cx="5679115" cy="1569660"/>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性状：又名沙菲片。主要作用是镇痛，能暂时缓解吸毒者在毒瘾发作时的症状，通常被戒毒所用在对戒毒者短期与早期脱毒的替代治疗上。属于国家管制的二类精神药品。</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吸食反应：吸食后头晕、头痛、恶心、呕吐、嗜睡、晕厥、呼吸抑制，连续使用能使人产生依赖性。</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166420" y="2250288"/>
            <a:ext cx="414353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114950" y="33591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丁丙诺啡</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181625" y="2250288"/>
            <a:ext cx="5679115" cy="2308324"/>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来源：由生长在墨西哥北部与美国西南部的干旱地一种仙人掌的种籽、花球中提取。</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通用名称：三甲氧笨乙胺，是苯乙胺的衍生物。</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吸食反应：服用后出现幻觉，并引起恶心、呕吐。</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吸食危害：主要是导致精神恍惚，服用者可发展为迁延性精神病，还会出现攻击性及自杀、自残等行为。</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175847" y="2156020"/>
            <a:ext cx="414353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181624" y="37401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麦司卡林</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181625" y="1101730"/>
            <a:ext cx="10380173" cy="1323439"/>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吸食反应：通常含有可待因、麻黄碱等成分，服用后会出现昏昏欲睡、便秘、恶心、情绪不稳定、睡眠失调等症状，大量服用能抑制呼吸。</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吸食危害：长期服用可形成心理依赖，戒断症状类似海洛因毒品。吸食者往往最终转吸海洛因，才能满足毒瘾。过量滥用，可导致抽筋、神智失常、中毒性精神病、昏迷、心跳停止及呼吸停顿引致窒息死亡。</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4" name="组合 13"/>
          <p:cNvGrpSpPr/>
          <p:nvPr/>
        </p:nvGrpSpPr>
        <p:grpSpPr>
          <a:xfrm>
            <a:off x="1287003" y="3429000"/>
            <a:ext cx="4064529" cy="2052547"/>
            <a:chOff x="-1958232" y="2267057"/>
            <a:chExt cx="2412463" cy="1827386"/>
          </a:xfrm>
        </p:grpSpPr>
        <p:sp>
          <p:nvSpPr>
            <p:cNvPr id="15" name="矩形: 圆角 14"/>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6" name="矩形: 圆角 15"/>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26" name="TextBox 17"/>
          <p:cNvSpPr txBox="1"/>
          <p:nvPr/>
        </p:nvSpPr>
        <p:spPr>
          <a:xfrm>
            <a:off x="5728604" y="3429000"/>
            <a:ext cx="5833194" cy="1077218"/>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购买处方药一定要有医生开具的处方。但一些不良商家为了牟取私利，公然出售联邦止咳露、新泰洛其等止咳处方药，甚至还明目张胆地摆上了副食品商店的货架。许多孩子因为随便将该药当饮料服用，陷入其中而不能自拔。更有一些孩子从饮止咳水开始而沦入毒品陷阱。</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9" name="标题 1"/>
          <p:cNvSpPr txBox="1"/>
          <p:nvPr/>
        </p:nvSpPr>
        <p:spPr>
          <a:xfrm>
            <a:off x="1181625" y="3549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止咳水</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46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46000">
                                          <p:cBhvr additive="base">
                                            <p:cTn id="12" dur="500" fill="hold"/>
                                            <p:tgtEl>
                                              <p:spTgt spid="14"/>
                                            </p:tgtEl>
                                            <p:attrNameLst>
                                              <p:attrName>ppt_x</p:attrName>
                                            </p:attrNameLst>
                                          </p:cBhvr>
                                          <p:tavLst>
                                            <p:tav tm="0">
                                              <p:val>
                                                <p:strVal val="0-#ppt_w/2"/>
                                              </p:val>
                                            </p:tav>
                                            <p:tav tm="100000">
                                              <p:val>
                                                <p:strVal val="#ppt_x"/>
                                              </p:val>
                                            </p:tav>
                                          </p:tavLst>
                                        </p:anim>
                                        <p:anim calcmode="lin" valueType="num" p14:bounceEnd="46000">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975021" y="1504741"/>
            <a:ext cx="6090100" cy="2800767"/>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性状：多为粉红色片剂，其迷幻成分主要由一种含毒性的菌类植物“毒蝇伞”制成。“毒蝇伞”生长在北欧、西伯利亚及马来西亚一带，属于带有神经性毒素的鹅膏菌科，含有刺激交感神经、与迷幻药</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LSD</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有相似的毒性成分。</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吸食反应：药力持久，有吸食者称比摇头丸、</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K</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粉更强烈。吸食后即会出现健谈、性欲亢进等生理异常反应。</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吸食危害：过量吸食会出现呕吐、腹泻、大量流汗、血压下降、哮喘、急性肾衰竭、休克等症状或因败血症猝死。心脏有问题的人服用后可导致休克或突然死亡。</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11" name="组合 10"/>
          <p:cNvGrpSpPr/>
          <p:nvPr/>
        </p:nvGrpSpPr>
        <p:grpSpPr>
          <a:xfrm>
            <a:off x="7072336" y="2077260"/>
            <a:ext cx="4143532" cy="2703477"/>
            <a:chOff x="-1958232" y="2267057"/>
            <a:chExt cx="2412463" cy="1827386"/>
          </a:xfrm>
        </p:grpSpPr>
        <p:sp>
          <p:nvSpPr>
            <p:cNvPr id="12" name="矩形: 圆角 11"/>
            <p:cNvSpPr/>
            <p:nvPr/>
          </p:nvSpPr>
          <p:spPr>
            <a:xfrm>
              <a:off x="-1958232" y="2267057"/>
              <a:ext cx="2412463" cy="1827386"/>
            </a:xfrm>
            <a:prstGeom prst="roundRect">
              <a:avLst>
                <a:gd name="adj" fmla="val 2186"/>
              </a:avLst>
            </a:prstGeom>
            <a:solidFill>
              <a:sysClr val="window" lastClr="FFFFFF">
                <a:lumMod val="95000"/>
              </a:sysClr>
            </a:solidFill>
            <a:ln w="1270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3" name="矩形: 圆角 12"/>
            <p:cNvSpPr/>
            <p:nvPr/>
          </p:nvSpPr>
          <p:spPr>
            <a:xfrm>
              <a:off x="-1849323" y="2359905"/>
              <a:ext cx="2190444" cy="1667698"/>
            </a:xfrm>
            <a:prstGeom prst="roundRect">
              <a:avLst>
                <a:gd name="adj" fmla="val 2186"/>
              </a:avLst>
            </a:prstGeom>
            <a:blipFill dpi="0" rotWithShape="1">
              <a:blip r:embed="rId1"/>
              <a:srcRect/>
              <a:stretch>
                <a:fillRect/>
              </a:stretch>
            </a:blipFill>
            <a:ln w="12700" cap="flat" cmpd="sng" algn="ctr">
              <a:solidFill>
                <a:srgbClr val="E7E6E6">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 </a:t>
              </a:r>
              <a:endParaRPr kumimoji="0" lang="zh-CN" altLang="en-US" sz="1800" b="0" i="0" u="none" strike="noStrike" kern="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sp>
        <p:nvSpPr>
          <p:cNvPr id="15" name="标题 1"/>
          <p:cNvSpPr txBox="1"/>
          <p:nvPr/>
        </p:nvSpPr>
        <p:spPr>
          <a:xfrm>
            <a:off x="1180513" y="3549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迷幻蘑菇</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6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1072916" y="1500487"/>
            <a:ext cx="6266804" cy="2800767"/>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性状：又名安定。白色结晶性粉末。</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吸食反应：适用治疗焦虑症及各种神经官能症、失眠、治疗癫痫。长期大量服用可生产耐受性并成瘾。</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吸食危害：久服骤停可引起惊厥、震颤、痉挛、呕吐、出汗等戒断症状。用药过量有头痛、言语不清、震颤、心动徐缓、低血压、视力模糊及复视等。有嗜睡、疲乏、头昏及共济失调（走路不稳）。超剂量可导致急性中毒，表现为动作失调、肌无力、言语不清、精神混乱、昏迷、反射减弱和呼吸抑制直至死亡等，可也引起精神错乱、关节肿胀、血压下降等。</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pic>
        <p:nvPicPr>
          <p:cNvPr id="14" name="图片 13"/>
          <p:cNvPicPr>
            <a:picLocks noChangeAspect="1"/>
          </p:cNvPicPr>
          <p:nvPr/>
        </p:nvPicPr>
        <p:blipFill>
          <a:blip r:embed="rId1" cstate="screen"/>
          <a:stretch>
            <a:fillRect/>
          </a:stretch>
        </p:blipFill>
        <p:spPr>
          <a:xfrm>
            <a:off x="7339720" y="1500487"/>
            <a:ext cx="4257067" cy="4257067"/>
          </a:xfrm>
          <a:prstGeom prst="rect">
            <a:avLst/>
          </a:prstGeom>
        </p:spPr>
      </p:pic>
      <p:sp>
        <p:nvSpPr>
          <p:cNvPr id="12" name="标题 1"/>
          <p:cNvSpPr txBox="1"/>
          <p:nvPr/>
        </p:nvSpPr>
        <p:spPr>
          <a:xfrm>
            <a:off x="1072916" y="35496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地西泮</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style.rotation</p:attrName>
                                        </p:attrNameLst>
                                      </p:cBhvr>
                                      <p:tavLst>
                                        <p:tav tm="0">
                                          <p:val>
                                            <p:fltVal val="90"/>
                                          </p:val>
                                        </p:tav>
                                        <p:tav tm="100000">
                                          <p:val>
                                            <p:fltVal val="0"/>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pic>
        <p:nvPicPr>
          <p:cNvPr id="13" name="图片 12" descr="图片包含 游戏机, 灯, 动物, 画&#10;&#10;描述已自动生成"/>
          <p:cNvPicPr>
            <a:picLocks noChangeAspect="1"/>
          </p:cNvPicPr>
          <p:nvPr/>
        </p:nvPicPr>
        <p:blipFill rotWithShape="1">
          <a:blip r:embed="rId3" cstate="screen">
            <a:alphaModFix amt="60000"/>
          </a:blip>
          <a:srcRect/>
          <a:stretch>
            <a:fillRect/>
          </a:stretch>
        </p:blipFill>
        <p:spPr>
          <a:xfrm>
            <a:off x="351831" y="0"/>
            <a:ext cx="3239257" cy="986788"/>
          </a:xfrm>
          <a:prstGeom prst="rect">
            <a:avLst/>
          </a:prstGeom>
        </p:spPr>
      </p:pic>
      <p:pic>
        <p:nvPicPr>
          <p:cNvPr id="33" name="图片 32" descr="图片包含 标志, 绿色, 黑色, 游戏机&#10;&#10;描述已自动生成"/>
          <p:cNvPicPr>
            <a:picLocks noChangeAspect="1"/>
          </p:cNvPicPr>
          <p:nvPr/>
        </p:nvPicPr>
        <p:blipFill>
          <a:blip r:embed="rId4" cstate="screen"/>
          <a:stretch>
            <a:fillRect/>
          </a:stretch>
        </p:blipFill>
        <p:spPr>
          <a:xfrm>
            <a:off x="263948" y="184096"/>
            <a:ext cx="862033" cy="754956"/>
          </a:xfrm>
          <a:prstGeom prst="rect">
            <a:avLst/>
          </a:prstGeom>
        </p:spPr>
      </p:pic>
      <p:sp>
        <p:nvSpPr>
          <p:cNvPr id="32" name="33417"/>
          <p:cNvSpPr txBox="1"/>
          <p:nvPr/>
        </p:nvSpPr>
        <p:spPr>
          <a:xfrm>
            <a:off x="322660" y="2767280"/>
            <a:ext cx="11546681" cy="1680895"/>
          </a:xfrm>
          <a:prstGeom prst="rect">
            <a:avLst/>
          </a:prstGeom>
        </p:spPr>
        <p:txBody>
          <a:bodyPr>
            <a:noAutofit/>
          </a:bodyPr>
          <a:lstStyle>
            <a:defPPr>
              <a:defRPr lang="zh-CN"/>
            </a:defPPr>
            <a:lvl1pPr marR="0" lvl="0" indent="0" defTabSz="1219200" fontAlgn="auto">
              <a:lnSpc>
                <a:spcPct val="100000"/>
              </a:lnSpc>
              <a:spcBef>
                <a:spcPct val="0"/>
              </a:spcBef>
              <a:spcAft>
                <a:spcPts val="0"/>
              </a:spcAft>
              <a:buClrTx/>
              <a:buSzTx/>
              <a:buFontTx/>
              <a:buNone/>
              <a:defRPr kumimoji="0" sz="8800" b="0" i="0" u="none" strike="noStrike" cap="none" spc="-150" normalizeH="0" baseline="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禹卫书法行书简体" panose="02000603000000000000" pitchFamily="2" charset="-122"/>
                <a:ea typeface="禹卫书法行书简体" panose="02000603000000000000" pitchFamily="2" charset="-122"/>
                <a:cs typeface="+mn-ea"/>
              </a:defRPr>
            </a:lvl1pPr>
          </a:lstStyle>
          <a:p>
            <a:pPr algn="dist"/>
            <a:r>
              <a:rPr lang="zh-CN" altLang="en-US" sz="7200" dirty="0">
                <a:sym typeface="+mn-lt"/>
              </a:rPr>
              <a:t>参与禁毒斗争 构建和谐社会</a:t>
            </a:r>
            <a:endParaRPr lang="zh-CN" altLang="en-US" sz="7200" dirty="0">
              <a:sym typeface="+mn-lt"/>
            </a:endParaRPr>
          </a:p>
        </p:txBody>
      </p:sp>
      <p:sp>
        <p:nvSpPr>
          <p:cNvPr id="37" name="TextBox 10"/>
          <p:cNvSpPr txBox="1"/>
          <p:nvPr/>
        </p:nvSpPr>
        <p:spPr>
          <a:xfrm>
            <a:off x="3922455" y="1649734"/>
            <a:ext cx="4728090" cy="830997"/>
          </a:xfrm>
          <a:prstGeom prst="rect">
            <a:avLst/>
          </a:prstGeom>
          <a:noFill/>
        </p:spPr>
        <p:txBody>
          <a:bodyPr wrap="none" rtlCol="0">
            <a:spAutoFit/>
          </a:bodyPr>
          <a:lstStyle/>
          <a:p>
            <a:pPr lvl="0" algn="ctr" defTabSz="1217930">
              <a:defRPr/>
            </a:pPr>
            <a:r>
              <a:rPr kumimoji="0" lang="zh-CN" altLang="en-US" sz="4800" b="1" i="0" u="none" strike="noStrike" kern="1200" cap="none" spc="0" normalizeH="0" baseline="0" noProof="0" dirty="0">
                <a:ln>
                  <a:noFill/>
                </a:ln>
                <a:solidFill>
                  <a:srgbClr val="009636"/>
                </a:solidFill>
                <a:uLnTx/>
                <a:uFillTx/>
                <a:cs typeface="+mn-ea"/>
                <a:sym typeface="+mn-lt"/>
              </a:rPr>
              <a:t>第四部分 </a:t>
            </a:r>
            <a:r>
              <a:rPr kumimoji="0" lang="en-US" altLang="zh-CN" sz="2400" b="0" i="0" u="none" strike="noStrike" kern="1200" cap="none" spc="0" normalizeH="0" baseline="0" noProof="0" dirty="0">
                <a:ln>
                  <a:noFill/>
                </a:ln>
                <a:solidFill>
                  <a:srgbClr val="009636"/>
                </a:solidFill>
                <a:uLnTx/>
                <a:uFillTx/>
                <a:cs typeface="+mn-ea"/>
                <a:sym typeface="+mn-lt"/>
              </a:rPr>
              <a:t>PART </a:t>
            </a:r>
            <a:r>
              <a:rPr lang="en-US" altLang="zh-CN" sz="2400" dirty="0">
                <a:solidFill>
                  <a:srgbClr val="009636"/>
                </a:solidFill>
                <a:cs typeface="+mn-ea"/>
                <a:sym typeface="+mn-lt"/>
              </a:rPr>
              <a:t>FOUR</a:t>
            </a:r>
            <a:endParaRPr kumimoji="0" lang="zh-CN" altLang="en-US" sz="2400" b="0" i="0" u="none" strike="noStrike" kern="1200" cap="none" spc="0" normalizeH="0" baseline="0" noProof="0" dirty="0">
              <a:ln>
                <a:noFill/>
              </a:ln>
              <a:solidFill>
                <a:srgbClr val="009636"/>
              </a:solidFill>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6"/>
          <p:cNvSpPr txBox="1"/>
          <p:nvPr/>
        </p:nvSpPr>
        <p:spPr>
          <a:xfrm>
            <a:off x="5744041" y="1108483"/>
            <a:ext cx="3877985" cy="369332"/>
          </a:xfrm>
          <a:prstGeom prst="rect">
            <a:avLst/>
          </a:prstGeom>
          <a:noFill/>
        </p:spPr>
        <p:txBody>
          <a:bodyPr wrap="none" rtlCol="0">
            <a:spAutoFit/>
          </a:bodyPr>
          <a:lstStyle>
            <a:defPPr>
              <a:defRPr lang="zh-CN"/>
            </a:defPPr>
            <a:lvl1pPr>
              <a:defRPr sz="2000" b="1">
                <a:latin typeface="+mj-ea"/>
                <a:ea typeface="+mj-ea"/>
              </a:defRPr>
            </a:lvl1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我国对新型毒品违法犯罪的法律规定</a:t>
            </a:r>
            <a:endPar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20" name="图片 19"/>
          <p:cNvPicPr>
            <a:picLocks noChangeAspect="1"/>
          </p:cNvPicPr>
          <p:nvPr/>
        </p:nvPicPr>
        <p:blipFill>
          <a:blip r:embed="rId1" cstate="screen"/>
          <a:srcRect/>
          <a:stretch>
            <a:fillRect/>
          </a:stretch>
        </p:blipFill>
        <p:spPr>
          <a:xfrm>
            <a:off x="9003703" y="1293149"/>
            <a:ext cx="3084897" cy="4011185"/>
          </a:xfrm>
          <a:prstGeom prst="rect">
            <a:avLst/>
          </a:prstGeom>
        </p:spPr>
      </p:pic>
      <p:sp>
        <p:nvSpPr>
          <p:cNvPr id="21" name="TextBox 18"/>
          <p:cNvSpPr txBox="1"/>
          <p:nvPr/>
        </p:nvSpPr>
        <p:spPr>
          <a:xfrm>
            <a:off x="5744041" y="1508437"/>
            <a:ext cx="4442593" cy="286232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●走私、贩卖、运输、制造毒品罪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●走私制毒物品罪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●非法买卖制毒物品罪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●引诱、教唆、欺骗他人吸毒罪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●强迫他人吸毒罪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●容留他人吸毒罪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●非法提供麻醉药品、精神药品罪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●包庇毒品犯罪分子罪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●窝藏、转移、隐瞒毒品、毒赃罪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0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●非法持有毒品罪</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2" name="TextBox 5"/>
          <p:cNvSpPr txBox="1"/>
          <p:nvPr/>
        </p:nvSpPr>
        <p:spPr>
          <a:xfrm>
            <a:off x="823922" y="1508437"/>
            <a:ext cx="4559077" cy="2800767"/>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很多年轻人认为像摇头丸之类的新型毒品不是毒品，吃了以后没有太大的危害；况且认为吸毒花的自己的钱，损害的是自己的身体，所以不认为这是一种违法行为。</a:t>
            </a:r>
            <a:endPar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冰毒、摇头丸等新型毒品符合刑法中规定的“国家规定管制的其他能够使人形成瘾癖的麻醉药品和精神药品”，属于毒品的范畴。法律明确把吸毒也视为一种违法行为。告诫广大青少年朋友千万不要吸食新型毒品，不要去碰法律这根高压线！</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3" name="TextBox 6"/>
          <p:cNvSpPr txBox="1"/>
          <p:nvPr/>
        </p:nvSpPr>
        <p:spPr>
          <a:xfrm>
            <a:off x="823924" y="1108483"/>
            <a:ext cx="2723823" cy="369332"/>
          </a:xfrm>
          <a:prstGeom prst="rect">
            <a:avLst/>
          </a:prstGeom>
          <a:noFill/>
        </p:spPr>
        <p:txBody>
          <a:bodyPr wrap="none" rtlCol="0">
            <a:spAutoFit/>
          </a:bodyPr>
          <a:lstStyle>
            <a:defPPr>
              <a:defRPr lang="zh-CN"/>
            </a:defPPr>
            <a:lvl1pPr>
              <a:defRPr sz="2400" b="1">
                <a:latin typeface="+mj-ea"/>
                <a:ea typeface="+mj-ea"/>
              </a:defRPr>
            </a:lvl1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吸食新型毒品是违法行为</a:t>
            </a:r>
            <a:endPar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6" name="标题 1"/>
          <p:cNvSpPr txBox="1"/>
          <p:nvPr/>
        </p:nvSpPr>
        <p:spPr>
          <a:xfrm>
            <a:off x="1048275" y="351126"/>
            <a:ext cx="6397526"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我国对新型毒品违法犯罪的法律规定</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33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33000">
                                          <p:cBhvr additive="base">
                                            <p:cTn id="7" dur="300" fill="hold"/>
                                            <p:tgtEl>
                                              <p:spTgt spid="23"/>
                                            </p:tgtEl>
                                            <p:attrNameLst>
                                              <p:attrName>ppt_x</p:attrName>
                                            </p:attrNameLst>
                                          </p:cBhvr>
                                          <p:tavLst>
                                            <p:tav tm="0">
                                              <p:val>
                                                <p:strVal val="#ppt_x"/>
                                              </p:val>
                                            </p:tav>
                                            <p:tav tm="100000">
                                              <p:val>
                                                <p:strVal val="#ppt_x"/>
                                              </p:val>
                                            </p:tav>
                                          </p:tavLst>
                                        </p:anim>
                                        <p:anim calcmode="lin" valueType="num" p14:bounceEnd="33000">
                                          <p:cBhvr additive="base">
                                            <p:cTn id="8" dur="3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2" dur="300" fill="hold"/>
                                            <p:tgtEl>
                                              <p:spTgt spid="19"/>
                                            </p:tgtEl>
                                            <p:attrNameLst>
                                              <p:attrName>ppt_y</p:attrName>
                                            </p:attrNameLst>
                                          </p:cBhvr>
                                          <p:tavLst>
                                            <p:tav tm="0">
                                              <p:val>
                                                <p:strVal val="#ppt_y"/>
                                              </p:val>
                                            </p:tav>
                                            <p:tav tm="100000">
                                              <p:val>
                                                <p:strVal val="#ppt_y"/>
                                              </p:val>
                                            </p:tav>
                                          </p:tavLst>
                                        </p:anim>
                                        <p:anim calcmode="lin" valueType="num">
                                          <p:cBhvr>
                                            <p:cTn id="23"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4"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300" tmFilter="0,0; .5, 1; 1, 1"/>
                                            <p:tgtEl>
                                              <p:spTgt spid="19"/>
                                            </p:tgtEl>
                                          </p:cBhvr>
                                        </p:animEffect>
                                      </p:childTnLst>
                                    </p:cTn>
                                  </p:par>
                                </p:childTnLst>
                              </p:cTn>
                            </p:par>
                            <p:par>
                              <p:cTn id="26" fill="hold">
                                <p:stCondLst>
                                  <p:cond delay="1549"/>
                                </p:stCondLst>
                                <p:childTnLst>
                                  <p:par>
                                    <p:cTn id="27" presetID="22"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00" fill="hold"/>
                                            <p:tgtEl>
                                              <p:spTgt spid="23"/>
                                            </p:tgtEl>
                                            <p:attrNameLst>
                                              <p:attrName>ppt_x</p:attrName>
                                            </p:attrNameLst>
                                          </p:cBhvr>
                                          <p:tavLst>
                                            <p:tav tm="0">
                                              <p:val>
                                                <p:strVal val="#ppt_x"/>
                                              </p:val>
                                            </p:tav>
                                            <p:tav tm="100000">
                                              <p:val>
                                                <p:strVal val="#ppt_x"/>
                                              </p:val>
                                            </p:tav>
                                          </p:tavLst>
                                        </p:anim>
                                        <p:anim calcmode="lin" valueType="num">
                                          <p:cBhvr additive="base">
                                            <p:cTn id="8" dur="3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2" dur="300" fill="hold"/>
                                            <p:tgtEl>
                                              <p:spTgt spid="19"/>
                                            </p:tgtEl>
                                            <p:attrNameLst>
                                              <p:attrName>ppt_y</p:attrName>
                                            </p:attrNameLst>
                                          </p:cBhvr>
                                          <p:tavLst>
                                            <p:tav tm="0">
                                              <p:val>
                                                <p:strVal val="#ppt_y"/>
                                              </p:val>
                                            </p:tav>
                                            <p:tav tm="100000">
                                              <p:val>
                                                <p:strVal val="#ppt_y"/>
                                              </p:val>
                                            </p:tav>
                                          </p:tavLst>
                                        </p:anim>
                                        <p:anim calcmode="lin" valueType="num">
                                          <p:cBhvr>
                                            <p:cTn id="23"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4"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300" tmFilter="0,0; .5, 1; 1, 1"/>
                                            <p:tgtEl>
                                              <p:spTgt spid="19"/>
                                            </p:tgtEl>
                                          </p:cBhvr>
                                        </p:animEffect>
                                      </p:childTnLst>
                                    </p:cTn>
                                  </p:par>
                                </p:childTnLst>
                              </p:cTn>
                            </p:par>
                            <p:par>
                              <p:cTn id="26" fill="hold">
                                <p:stCondLst>
                                  <p:cond delay="1549"/>
                                </p:stCondLst>
                                <p:childTnLst>
                                  <p:par>
                                    <p:cTn id="27" presetID="22"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pic>
        <p:nvPicPr>
          <p:cNvPr id="33" name="图片 32" descr="图片包含 标志, 绿色, 黑色, 游戏机&#10;&#10;描述已自动生成"/>
          <p:cNvPicPr>
            <a:picLocks noChangeAspect="1"/>
          </p:cNvPicPr>
          <p:nvPr/>
        </p:nvPicPr>
        <p:blipFill>
          <a:blip r:embed="rId3" cstate="screen"/>
          <a:stretch>
            <a:fillRect/>
          </a:stretch>
        </p:blipFill>
        <p:spPr>
          <a:xfrm>
            <a:off x="263948" y="184096"/>
            <a:ext cx="862033" cy="754956"/>
          </a:xfrm>
          <a:prstGeom prst="rect">
            <a:avLst/>
          </a:prstGeom>
        </p:spPr>
      </p:pic>
      <p:sp>
        <p:nvSpPr>
          <p:cNvPr id="32" name="33417"/>
          <p:cNvSpPr txBox="1"/>
          <p:nvPr/>
        </p:nvSpPr>
        <p:spPr>
          <a:xfrm>
            <a:off x="1169194" y="2767280"/>
            <a:ext cx="9853612" cy="1680895"/>
          </a:xfrm>
          <a:prstGeom prst="rect">
            <a:avLst/>
          </a:prstGeom>
        </p:spPr>
        <p:txBody>
          <a:bodyPr>
            <a:noAutofit/>
          </a:bodyPr>
          <a:lstStyle>
            <a:defPPr>
              <a:defRPr lang="zh-CN"/>
            </a:defPPr>
            <a:lvl1pPr marR="0" lvl="0" indent="0" defTabSz="1219200" fontAlgn="auto">
              <a:lnSpc>
                <a:spcPct val="100000"/>
              </a:lnSpc>
              <a:spcBef>
                <a:spcPct val="0"/>
              </a:spcBef>
              <a:spcAft>
                <a:spcPts val="0"/>
              </a:spcAft>
              <a:buClrTx/>
              <a:buSzTx/>
              <a:buFontTx/>
              <a:buNone/>
              <a:defRPr kumimoji="0" sz="8800" b="0" i="0" u="none" strike="noStrike" cap="none" spc="-150" normalizeH="0" baseline="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禹卫书法行书简体" panose="02000603000000000000" pitchFamily="2" charset="-122"/>
                <a:ea typeface="禹卫书法行书简体" panose="02000603000000000000" pitchFamily="2" charset="-122"/>
                <a:cs typeface="+mn-ea"/>
              </a:defRPr>
            </a:lvl1pPr>
          </a:lstStyle>
          <a:p>
            <a:pPr algn="dist"/>
            <a:r>
              <a:rPr lang="zh-CN" altLang="en-US" dirty="0">
                <a:sym typeface="+mn-lt"/>
              </a:rPr>
              <a:t>什么是毒品？</a:t>
            </a:r>
            <a:endParaRPr lang="zh-CN" altLang="en-US" dirty="0">
              <a:sym typeface="+mn-lt"/>
            </a:endParaRPr>
          </a:p>
        </p:txBody>
      </p:sp>
      <p:sp>
        <p:nvSpPr>
          <p:cNvPr id="37" name="TextBox 10"/>
          <p:cNvSpPr txBox="1"/>
          <p:nvPr/>
        </p:nvSpPr>
        <p:spPr>
          <a:xfrm>
            <a:off x="4117797" y="1649734"/>
            <a:ext cx="4337406" cy="830997"/>
          </a:xfrm>
          <a:prstGeom prst="rect">
            <a:avLst/>
          </a:prstGeom>
          <a:noFill/>
        </p:spPr>
        <p:txBody>
          <a:bodyPr wrap="none" rtlCol="0">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9636"/>
                </a:solidFill>
                <a:uLnTx/>
                <a:uFillTx/>
                <a:cs typeface="+mn-ea"/>
                <a:sym typeface="+mn-lt"/>
              </a:rPr>
              <a:t>第一部分 </a:t>
            </a:r>
            <a:r>
              <a:rPr kumimoji="0" lang="en-US" altLang="zh-CN" sz="2400" b="0" i="0" u="none" strike="noStrike" kern="1200" cap="none" spc="0" normalizeH="0" baseline="0" noProof="0" dirty="0">
                <a:ln>
                  <a:noFill/>
                </a:ln>
                <a:solidFill>
                  <a:srgbClr val="009636"/>
                </a:solidFill>
                <a:uLnTx/>
                <a:uFillTx/>
                <a:cs typeface="+mn-ea"/>
                <a:sym typeface="+mn-lt"/>
              </a:rPr>
              <a:t>PART ONE</a:t>
            </a:r>
            <a:endParaRPr kumimoji="0" lang="zh-CN" altLang="en-US" sz="2400" b="0" i="0" u="none" strike="noStrike" kern="1200" cap="none" spc="0" normalizeH="0" baseline="0" noProof="0" dirty="0">
              <a:ln>
                <a:noFill/>
              </a:ln>
              <a:solidFill>
                <a:srgbClr val="009636"/>
              </a:solidFill>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1105425" y="1026012"/>
            <a:ext cx="10839784" cy="2800767"/>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根据</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治安管理处罚法</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规定，教唆、引诱、欺骗他人吸食、注射毒品的，处十日以上十五日以下拘留，并处五百元以上二千元以下罚款。</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旅馆业、饮食服务业、文化娱乐业、出租汽车业等单位的人员，在公安机关查处吸毒活动时，为违法犯罪行为人通风报信的，处十日以上十五日以下拘留。</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有下列行为之一的，处十日以上十五日以下拘留，可以并处二千元以下罚款；情节较轻的，处五日以下拘留或者五百元以下罚款：</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（一）非法持有甲基苯丙胺不满十克或者其他少量毒品的；</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（二）向他人提供毒品的；</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（三）吸食、注射毒品的；</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（四）胁迫、欺骗医务人员开具麻醉药品、精神药品。</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grpSp>
        <p:nvGrpSpPr>
          <p:cNvPr id="5" name="组合 4"/>
          <p:cNvGrpSpPr/>
          <p:nvPr/>
        </p:nvGrpSpPr>
        <p:grpSpPr>
          <a:xfrm>
            <a:off x="8568828" y="4201507"/>
            <a:ext cx="1819830" cy="1643244"/>
            <a:chOff x="2757172" y="2547938"/>
            <a:chExt cx="1766887" cy="1595438"/>
          </a:xfrm>
        </p:grpSpPr>
        <p:sp>
          <p:nvSpPr>
            <p:cNvPr id="6" name="Freeform 6"/>
            <p:cNvSpPr>
              <a:spLocks noEditPoints="1"/>
            </p:cNvSpPr>
            <p:nvPr/>
          </p:nvSpPr>
          <p:spPr bwMode="auto">
            <a:xfrm>
              <a:off x="2757172" y="2547938"/>
              <a:ext cx="1766887" cy="1595438"/>
            </a:xfrm>
            <a:custGeom>
              <a:avLst/>
              <a:gdLst>
                <a:gd name="T0" fmla="*/ 1066 w 10013"/>
                <a:gd name="T1" fmla="*/ 651 h 9043"/>
                <a:gd name="T2" fmla="*/ 4688 w 10013"/>
                <a:gd name="T3" fmla="*/ 0 h 9043"/>
                <a:gd name="T4" fmla="*/ 5050 w 10013"/>
                <a:gd name="T5" fmla="*/ 3 h 9043"/>
                <a:gd name="T6" fmla="*/ 5336 w 10013"/>
                <a:gd name="T7" fmla="*/ 12 h 9043"/>
                <a:gd name="T8" fmla="*/ 5549 w 10013"/>
                <a:gd name="T9" fmla="*/ 26 h 9043"/>
                <a:gd name="T10" fmla="*/ 5648 w 10013"/>
                <a:gd name="T11" fmla="*/ 40 h 9043"/>
                <a:gd name="T12" fmla="*/ 5701 w 10013"/>
                <a:gd name="T13" fmla="*/ 52 h 9043"/>
                <a:gd name="T14" fmla="*/ 5736 w 10013"/>
                <a:gd name="T15" fmla="*/ 65 h 9043"/>
                <a:gd name="T16" fmla="*/ 5751 w 10013"/>
                <a:gd name="T17" fmla="*/ 80 h 9043"/>
                <a:gd name="T18" fmla="*/ 5749 w 10013"/>
                <a:gd name="T19" fmla="*/ 129 h 9043"/>
                <a:gd name="T20" fmla="*/ 5736 w 10013"/>
                <a:gd name="T21" fmla="*/ 195 h 9043"/>
                <a:gd name="T22" fmla="*/ 5710 w 10013"/>
                <a:gd name="T23" fmla="*/ 260 h 9043"/>
                <a:gd name="T24" fmla="*/ 5710 w 10013"/>
                <a:gd name="T25" fmla="*/ 337 h 9043"/>
                <a:gd name="T26" fmla="*/ 5710 w 10013"/>
                <a:gd name="T27" fmla="*/ 439 h 9043"/>
                <a:gd name="T28" fmla="*/ 5710 w 10013"/>
                <a:gd name="T29" fmla="*/ 651 h 9043"/>
                <a:gd name="T30" fmla="*/ 5710 w 10013"/>
                <a:gd name="T31" fmla="*/ 1695 h 9043"/>
                <a:gd name="T32" fmla="*/ 8478 w 10013"/>
                <a:gd name="T33" fmla="*/ 2912 h 9043"/>
                <a:gd name="T34" fmla="*/ 9715 w 10013"/>
                <a:gd name="T35" fmla="*/ 3259 h 9043"/>
                <a:gd name="T36" fmla="*/ 298 w 10013"/>
                <a:gd name="T37" fmla="*/ 3259 h 9043"/>
                <a:gd name="T38" fmla="*/ 1620 w 10013"/>
                <a:gd name="T39" fmla="*/ 2912 h 9043"/>
                <a:gd name="T40" fmla="*/ 4346 w 10013"/>
                <a:gd name="T41" fmla="*/ 1695 h 9043"/>
                <a:gd name="T42" fmla="*/ 1962 w 10013"/>
                <a:gd name="T43" fmla="*/ 6216 h 9043"/>
                <a:gd name="T44" fmla="*/ 1979 w 10013"/>
                <a:gd name="T45" fmla="*/ 5920 h 9043"/>
                <a:gd name="T46" fmla="*/ 1999 w 10013"/>
                <a:gd name="T47" fmla="*/ 5617 h 9043"/>
                <a:gd name="T48" fmla="*/ 2023 w 10013"/>
                <a:gd name="T49" fmla="*/ 5309 h 9043"/>
                <a:gd name="T50" fmla="*/ 2050 w 10013"/>
                <a:gd name="T51" fmla="*/ 4993 h 9043"/>
                <a:gd name="T52" fmla="*/ 2078 w 10013"/>
                <a:gd name="T53" fmla="*/ 4671 h 9043"/>
                <a:gd name="T54" fmla="*/ 8309 w 10013"/>
                <a:gd name="T55" fmla="*/ 6216 h 9043"/>
                <a:gd name="T56" fmla="*/ 8266 w 10013"/>
                <a:gd name="T57" fmla="*/ 7216 h 9043"/>
                <a:gd name="T58" fmla="*/ 6689 w 10013"/>
                <a:gd name="T59" fmla="*/ 9043 h 9043"/>
                <a:gd name="T60" fmla="*/ 1591 w 10013"/>
                <a:gd name="T61" fmla="*/ 8958 h 9043"/>
                <a:gd name="T62" fmla="*/ 1621 w 10013"/>
                <a:gd name="T63" fmla="*/ 8752 h 9043"/>
                <a:gd name="T64" fmla="*/ 1663 w 10013"/>
                <a:gd name="T65" fmla="*/ 8456 h 9043"/>
                <a:gd name="T66" fmla="*/ 1717 w 10013"/>
                <a:gd name="T67" fmla="*/ 8068 h 9043"/>
                <a:gd name="T68" fmla="*/ 1782 w 10013"/>
                <a:gd name="T69" fmla="*/ 7587 h 9043"/>
                <a:gd name="T70" fmla="*/ 0 w 10013"/>
                <a:gd name="T71" fmla="*/ 7216 h 9043"/>
                <a:gd name="T72" fmla="*/ 5710 w 10013"/>
                <a:gd name="T73" fmla="*/ 6215 h 9043"/>
                <a:gd name="T74" fmla="*/ 6987 w 10013"/>
                <a:gd name="T75" fmla="*/ 5478 h 9043"/>
                <a:gd name="T76" fmla="*/ 4433 w 10013"/>
                <a:gd name="T77" fmla="*/ 5479 h 9043"/>
                <a:gd name="T78" fmla="*/ 3154 w 10013"/>
                <a:gd name="T79" fmla="*/ 6216 h 9043"/>
                <a:gd name="T80" fmla="*/ 4772 w 10013"/>
                <a:gd name="T81" fmla="*/ 8086 h 9043"/>
                <a:gd name="T82" fmla="*/ 5716 w 10013"/>
                <a:gd name="T83" fmla="*/ 8080 h 9043"/>
                <a:gd name="T84" fmla="*/ 6946 w 10013"/>
                <a:gd name="T85" fmla="*/ 7216 h 9043"/>
                <a:gd name="T86" fmla="*/ 5627 w 10013"/>
                <a:gd name="T87" fmla="*/ 7218 h 9043"/>
                <a:gd name="T88" fmla="*/ 3069 w 10013"/>
                <a:gd name="T89" fmla="*/ 7216 h 9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13" h="9043">
                  <a:moveTo>
                    <a:pt x="4346" y="1695"/>
                  </a:moveTo>
                  <a:lnTo>
                    <a:pt x="1066" y="1695"/>
                  </a:lnTo>
                  <a:lnTo>
                    <a:pt x="1066" y="651"/>
                  </a:lnTo>
                  <a:lnTo>
                    <a:pt x="4346" y="651"/>
                  </a:lnTo>
                  <a:lnTo>
                    <a:pt x="4346" y="0"/>
                  </a:lnTo>
                  <a:lnTo>
                    <a:pt x="4688" y="0"/>
                  </a:lnTo>
                  <a:lnTo>
                    <a:pt x="4817" y="1"/>
                  </a:lnTo>
                  <a:lnTo>
                    <a:pt x="4937" y="2"/>
                  </a:lnTo>
                  <a:lnTo>
                    <a:pt x="5050" y="3"/>
                  </a:lnTo>
                  <a:lnTo>
                    <a:pt x="5154" y="5"/>
                  </a:lnTo>
                  <a:lnTo>
                    <a:pt x="5250" y="8"/>
                  </a:lnTo>
                  <a:lnTo>
                    <a:pt x="5336" y="12"/>
                  </a:lnTo>
                  <a:lnTo>
                    <a:pt x="5415" y="16"/>
                  </a:lnTo>
                  <a:lnTo>
                    <a:pt x="5486" y="21"/>
                  </a:lnTo>
                  <a:lnTo>
                    <a:pt x="5549" y="26"/>
                  </a:lnTo>
                  <a:lnTo>
                    <a:pt x="5602" y="32"/>
                  </a:lnTo>
                  <a:lnTo>
                    <a:pt x="5626" y="37"/>
                  </a:lnTo>
                  <a:lnTo>
                    <a:pt x="5648" y="40"/>
                  </a:lnTo>
                  <a:lnTo>
                    <a:pt x="5668" y="44"/>
                  </a:lnTo>
                  <a:lnTo>
                    <a:pt x="5685" y="48"/>
                  </a:lnTo>
                  <a:lnTo>
                    <a:pt x="5701" y="52"/>
                  </a:lnTo>
                  <a:lnTo>
                    <a:pt x="5714" y="56"/>
                  </a:lnTo>
                  <a:lnTo>
                    <a:pt x="5725" y="60"/>
                  </a:lnTo>
                  <a:lnTo>
                    <a:pt x="5736" y="65"/>
                  </a:lnTo>
                  <a:lnTo>
                    <a:pt x="5743" y="69"/>
                  </a:lnTo>
                  <a:lnTo>
                    <a:pt x="5748" y="75"/>
                  </a:lnTo>
                  <a:lnTo>
                    <a:pt x="5751" y="80"/>
                  </a:lnTo>
                  <a:lnTo>
                    <a:pt x="5752" y="85"/>
                  </a:lnTo>
                  <a:lnTo>
                    <a:pt x="5751" y="107"/>
                  </a:lnTo>
                  <a:lnTo>
                    <a:pt x="5749" y="129"/>
                  </a:lnTo>
                  <a:lnTo>
                    <a:pt x="5746" y="152"/>
                  </a:lnTo>
                  <a:lnTo>
                    <a:pt x="5742" y="173"/>
                  </a:lnTo>
                  <a:lnTo>
                    <a:pt x="5736" y="195"/>
                  </a:lnTo>
                  <a:lnTo>
                    <a:pt x="5728" y="216"/>
                  </a:lnTo>
                  <a:lnTo>
                    <a:pt x="5720" y="238"/>
                  </a:lnTo>
                  <a:lnTo>
                    <a:pt x="5710" y="260"/>
                  </a:lnTo>
                  <a:lnTo>
                    <a:pt x="5710" y="282"/>
                  </a:lnTo>
                  <a:lnTo>
                    <a:pt x="5710" y="308"/>
                  </a:lnTo>
                  <a:lnTo>
                    <a:pt x="5710" y="337"/>
                  </a:lnTo>
                  <a:lnTo>
                    <a:pt x="5710" y="368"/>
                  </a:lnTo>
                  <a:lnTo>
                    <a:pt x="5710" y="402"/>
                  </a:lnTo>
                  <a:lnTo>
                    <a:pt x="5710" y="439"/>
                  </a:lnTo>
                  <a:lnTo>
                    <a:pt x="5710" y="478"/>
                  </a:lnTo>
                  <a:lnTo>
                    <a:pt x="5710" y="522"/>
                  </a:lnTo>
                  <a:lnTo>
                    <a:pt x="5710" y="651"/>
                  </a:lnTo>
                  <a:lnTo>
                    <a:pt x="8991" y="651"/>
                  </a:lnTo>
                  <a:lnTo>
                    <a:pt x="8991" y="1695"/>
                  </a:lnTo>
                  <a:lnTo>
                    <a:pt x="5710" y="1695"/>
                  </a:lnTo>
                  <a:lnTo>
                    <a:pt x="5710" y="2043"/>
                  </a:lnTo>
                  <a:lnTo>
                    <a:pt x="8478" y="2043"/>
                  </a:lnTo>
                  <a:lnTo>
                    <a:pt x="8478" y="2912"/>
                  </a:lnTo>
                  <a:lnTo>
                    <a:pt x="5710" y="2912"/>
                  </a:lnTo>
                  <a:lnTo>
                    <a:pt x="5710" y="3259"/>
                  </a:lnTo>
                  <a:lnTo>
                    <a:pt x="9715" y="3259"/>
                  </a:lnTo>
                  <a:lnTo>
                    <a:pt x="9715" y="4216"/>
                  </a:lnTo>
                  <a:lnTo>
                    <a:pt x="298" y="4216"/>
                  </a:lnTo>
                  <a:lnTo>
                    <a:pt x="298" y="3259"/>
                  </a:lnTo>
                  <a:lnTo>
                    <a:pt x="4346" y="3259"/>
                  </a:lnTo>
                  <a:lnTo>
                    <a:pt x="4346" y="2912"/>
                  </a:lnTo>
                  <a:lnTo>
                    <a:pt x="1620" y="2912"/>
                  </a:lnTo>
                  <a:lnTo>
                    <a:pt x="1620" y="2043"/>
                  </a:lnTo>
                  <a:lnTo>
                    <a:pt x="4346" y="2043"/>
                  </a:lnTo>
                  <a:lnTo>
                    <a:pt x="4346" y="1695"/>
                  </a:lnTo>
                  <a:close/>
                  <a:moveTo>
                    <a:pt x="0" y="7216"/>
                  </a:moveTo>
                  <a:lnTo>
                    <a:pt x="0" y="6216"/>
                  </a:lnTo>
                  <a:lnTo>
                    <a:pt x="1962" y="6216"/>
                  </a:lnTo>
                  <a:lnTo>
                    <a:pt x="1967" y="6118"/>
                  </a:lnTo>
                  <a:lnTo>
                    <a:pt x="1972" y="6020"/>
                  </a:lnTo>
                  <a:lnTo>
                    <a:pt x="1979" y="5920"/>
                  </a:lnTo>
                  <a:lnTo>
                    <a:pt x="1986" y="5819"/>
                  </a:lnTo>
                  <a:lnTo>
                    <a:pt x="1992" y="5719"/>
                  </a:lnTo>
                  <a:lnTo>
                    <a:pt x="1999" y="5617"/>
                  </a:lnTo>
                  <a:lnTo>
                    <a:pt x="2006" y="5515"/>
                  </a:lnTo>
                  <a:lnTo>
                    <a:pt x="2015" y="5412"/>
                  </a:lnTo>
                  <a:lnTo>
                    <a:pt x="2023" y="5309"/>
                  </a:lnTo>
                  <a:lnTo>
                    <a:pt x="2031" y="5204"/>
                  </a:lnTo>
                  <a:lnTo>
                    <a:pt x="2040" y="5099"/>
                  </a:lnTo>
                  <a:lnTo>
                    <a:pt x="2050" y="4993"/>
                  </a:lnTo>
                  <a:lnTo>
                    <a:pt x="2059" y="4887"/>
                  </a:lnTo>
                  <a:lnTo>
                    <a:pt x="2069" y="4779"/>
                  </a:lnTo>
                  <a:lnTo>
                    <a:pt x="2078" y="4671"/>
                  </a:lnTo>
                  <a:lnTo>
                    <a:pt x="2090" y="4563"/>
                  </a:lnTo>
                  <a:lnTo>
                    <a:pt x="8395" y="4563"/>
                  </a:lnTo>
                  <a:lnTo>
                    <a:pt x="8309" y="6216"/>
                  </a:lnTo>
                  <a:lnTo>
                    <a:pt x="10013" y="6216"/>
                  </a:lnTo>
                  <a:lnTo>
                    <a:pt x="10013" y="7216"/>
                  </a:lnTo>
                  <a:lnTo>
                    <a:pt x="8266" y="7216"/>
                  </a:lnTo>
                  <a:lnTo>
                    <a:pt x="8223" y="8042"/>
                  </a:lnTo>
                  <a:lnTo>
                    <a:pt x="8138" y="9043"/>
                  </a:lnTo>
                  <a:lnTo>
                    <a:pt x="6689" y="9043"/>
                  </a:lnTo>
                  <a:lnTo>
                    <a:pt x="1579" y="9043"/>
                  </a:lnTo>
                  <a:lnTo>
                    <a:pt x="1584" y="9006"/>
                  </a:lnTo>
                  <a:lnTo>
                    <a:pt x="1591" y="8958"/>
                  </a:lnTo>
                  <a:lnTo>
                    <a:pt x="1599" y="8899"/>
                  </a:lnTo>
                  <a:lnTo>
                    <a:pt x="1610" y="8831"/>
                  </a:lnTo>
                  <a:lnTo>
                    <a:pt x="1621" y="8752"/>
                  </a:lnTo>
                  <a:lnTo>
                    <a:pt x="1633" y="8664"/>
                  </a:lnTo>
                  <a:lnTo>
                    <a:pt x="1648" y="8565"/>
                  </a:lnTo>
                  <a:lnTo>
                    <a:pt x="1663" y="8456"/>
                  </a:lnTo>
                  <a:lnTo>
                    <a:pt x="1680" y="8337"/>
                  </a:lnTo>
                  <a:lnTo>
                    <a:pt x="1697" y="8208"/>
                  </a:lnTo>
                  <a:lnTo>
                    <a:pt x="1717" y="8068"/>
                  </a:lnTo>
                  <a:lnTo>
                    <a:pt x="1737" y="7918"/>
                  </a:lnTo>
                  <a:lnTo>
                    <a:pt x="1759" y="7758"/>
                  </a:lnTo>
                  <a:lnTo>
                    <a:pt x="1782" y="7587"/>
                  </a:lnTo>
                  <a:lnTo>
                    <a:pt x="1807" y="7407"/>
                  </a:lnTo>
                  <a:lnTo>
                    <a:pt x="1833" y="7216"/>
                  </a:lnTo>
                  <a:lnTo>
                    <a:pt x="0" y="7216"/>
                  </a:lnTo>
                  <a:close/>
                  <a:moveTo>
                    <a:pt x="4772" y="6216"/>
                  </a:moveTo>
                  <a:lnTo>
                    <a:pt x="4772" y="6215"/>
                  </a:lnTo>
                  <a:lnTo>
                    <a:pt x="5710" y="6215"/>
                  </a:lnTo>
                  <a:lnTo>
                    <a:pt x="5710" y="6216"/>
                  </a:lnTo>
                  <a:lnTo>
                    <a:pt x="6946" y="6216"/>
                  </a:lnTo>
                  <a:lnTo>
                    <a:pt x="6987" y="5478"/>
                  </a:lnTo>
                  <a:lnTo>
                    <a:pt x="5710" y="5478"/>
                  </a:lnTo>
                  <a:lnTo>
                    <a:pt x="5710" y="5479"/>
                  </a:lnTo>
                  <a:lnTo>
                    <a:pt x="4433" y="5479"/>
                  </a:lnTo>
                  <a:lnTo>
                    <a:pt x="4433" y="5478"/>
                  </a:lnTo>
                  <a:lnTo>
                    <a:pt x="3239" y="5478"/>
                  </a:lnTo>
                  <a:lnTo>
                    <a:pt x="3154" y="6216"/>
                  </a:lnTo>
                  <a:lnTo>
                    <a:pt x="4772" y="6216"/>
                  </a:lnTo>
                  <a:close/>
                  <a:moveTo>
                    <a:pt x="2941" y="8086"/>
                  </a:moveTo>
                  <a:lnTo>
                    <a:pt x="4772" y="8086"/>
                  </a:lnTo>
                  <a:lnTo>
                    <a:pt x="4767" y="8083"/>
                  </a:lnTo>
                  <a:lnTo>
                    <a:pt x="4761" y="8080"/>
                  </a:lnTo>
                  <a:lnTo>
                    <a:pt x="5716" y="8080"/>
                  </a:lnTo>
                  <a:lnTo>
                    <a:pt x="5710" y="8086"/>
                  </a:lnTo>
                  <a:lnTo>
                    <a:pt x="6902" y="8086"/>
                  </a:lnTo>
                  <a:lnTo>
                    <a:pt x="6946" y="7216"/>
                  </a:lnTo>
                  <a:lnTo>
                    <a:pt x="5625" y="7216"/>
                  </a:lnTo>
                  <a:lnTo>
                    <a:pt x="5626" y="7217"/>
                  </a:lnTo>
                  <a:lnTo>
                    <a:pt x="5627" y="7218"/>
                  </a:lnTo>
                  <a:lnTo>
                    <a:pt x="4431" y="7218"/>
                  </a:lnTo>
                  <a:lnTo>
                    <a:pt x="4433" y="7216"/>
                  </a:lnTo>
                  <a:lnTo>
                    <a:pt x="3069" y="7216"/>
                  </a:lnTo>
                  <a:lnTo>
                    <a:pt x="2941" y="8086"/>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grpSp>
          <p:nvGrpSpPr>
            <p:cNvPr id="7" name="组合 6"/>
            <p:cNvGrpSpPr/>
            <p:nvPr/>
          </p:nvGrpSpPr>
          <p:grpSpPr>
            <a:xfrm>
              <a:off x="3515997" y="3511550"/>
              <a:ext cx="312737" cy="504826"/>
              <a:chOff x="3515997" y="3511550"/>
              <a:chExt cx="312737" cy="504826"/>
            </a:xfrm>
          </p:grpSpPr>
          <p:sp>
            <p:nvSpPr>
              <p:cNvPr id="8" name="Freeform 7"/>
              <p:cNvSpPr>
                <a:spLocks noEditPoints="1"/>
              </p:cNvSpPr>
              <p:nvPr/>
            </p:nvSpPr>
            <p:spPr bwMode="auto">
              <a:xfrm>
                <a:off x="3515997" y="3511550"/>
                <a:ext cx="312737" cy="504825"/>
              </a:xfrm>
              <a:custGeom>
                <a:avLst/>
                <a:gdLst>
                  <a:gd name="T0" fmla="*/ 940 w 1768"/>
                  <a:gd name="T1" fmla="*/ 1650 h 2869"/>
                  <a:gd name="T2" fmla="*/ 733 w 1768"/>
                  <a:gd name="T3" fmla="*/ 1608 h 2869"/>
                  <a:gd name="T4" fmla="*/ 807 w 1768"/>
                  <a:gd name="T5" fmla="*/ 1799 h 2869"/>
                  <a:gd name="T6" fmla="*/ 1706 w 1768"/>
                  <a:gd name="T7" fmla="*/ 1238 h 2869"/>
                  <a:gd name="T8" fmla="*/ 1687 w 1768"/>
                  <a:gd name="T9" fmla="*/ 547 h 2869"/>
                  <a:gd name="T10" fmla="*/ 930 w 1768"/>
                  <a:gd name="T11" fmla="*/ 4 h 2869"/>
                  <a:gd name="T12" fmla="*/ 4 w 1768"/>
                  <a:gd name="T13" fmla="*/ 871 h 2869"/>
                  <a:gd name="T14" fmla="*/ 62 w 1768"/>
                  <a:gd name="T15" fmla="*/ 1570 h 2869"/>
                  <a:gd name="T16" fmla="*/ 274 w 1768"/>
                  <a:gd name="T17" fmla="*/ 1811 h 2869"/>
                  <a:gd name="T18" fmla="*/ 518 w 1768"/>
                  <a:gd name="T19" fmla="*/ 2051 h 2869"/>
                  <a:gd name="T20" fmla="*/ 582 w 1768"/>
                  <a:gd name="T21" fmla="*/ 2100 h 2869"/>
                  <a:gd name="T22" fmla="*/ 700 w 1768"/>
                  <a:gd name="T23" fmla="*/ 2280 h 2869"/>
                  <a:gd name="T24" fmla="*/ 816 w 1768"/>
                  <a:gd name="T25" fmla="*/ 2294 h 2869"/>
                  <a:gd name="T26" fmla="*/ 883 w 1768"/>
                  <a:gd name="T27" fmla="*/ 2248 h 2869"/>
                  <a:gd name="T28" fmla="*/ 976 w 1768"/>
                  <a:gd name="T29" fmla="*/ 2167 h 2869"/>
                  <a:gd name="T30" fmla="*/ 1197 w 1768"/>
                  <a:gd name="T31" fmla="*/ 2098 h 2869"/>
                  <a:gd name="T32" fmla="*/ 1195 w 1768"/>
                  <a:gd name="T33" fmla="*/ 1821 h 2869"/>
                  <a:gd name="T34" fmla="*/ 1466 w 1768"/>
                  <a:gd name="T35" fmla="*/ 1732 h 2869"/>
                  <a:gd name="T36" fmla="*/ 1702 w 1768"/>
                  <a:gd name="T37" fmla="*/ 1602 h 2869"/>
                  <a:gd name="T38" fmla="*/ 1024 w 1768"/>
                  <a:gd name="T39" fmla="*/ 1760 h 2869"/>
                  <a:gd name="T40" fmla="*/ 863 w 1768"/>
                  <a:gd name="T41" fmla="*/ 1460 h 2869"/>
                  <a:gd name="T42" fmla="*/ 693 w 1768"/>
                  <a:gd name="T43" fmla="*/ 1810 h 2869"/>
                  <a:gd name="T44" fmla="*/ 252 w 1768"/>
                  <a:gd name="T45" fmla="*/ 981 h 2869"/>
                  <a:gd name="T46" fmla="*/ 71 w 1768"/>
                  <a:gd name="T47" fmla="*/ 989 h 2869"/>
                  <a:gd name="T48" fmla="*/ 607 w 1768"/>
                  <a:gd name="T49" fmla="*/ 1085 h 2869"/>
                  <a:gd name="T50" fmla="*/ 212 w 1768"/>
                  <a:gd name="T51" fmla="*/ 1271 h 2869"/>
                  <a:gd name="T52" fmla="*/ 441 w 1768"/>
                  <a:gd name="T53" fmla="*/ 1554 h 2869"/>
                  <a:gd name="T54" fmla="*/ 1430 w 1768"/>
                  <a:gd name="T55" fmla="*/ 1248 h 2869"/>
                  <a:gd name="T56" fmla="*/ 1069 w 1768"/>
                  <a:gd name="T57" fmla="*/ 1058 h 2869"/>
                  <a:gd name="T58" fmla="*/ 966 w 1768"/>
                  <a:gd name="T59" fmla="*/ 1428 h 2869"/>
                  <a:gd name="T60" fmla="*/ 1354 w 1768"/>
                  <a:gd name="T61" fmla="*/ 1482 h 2869"/>
                  <a:gd name="T62" fmla="*/ 1618 w 1768"/>
                  <a:gd name="T63" fmla="*/ 1080 h 2869"/>
                  <a:gd name="T64" fmla="*/ 1577 w 1768"/>
                  <a:gd name="T65" fmla="*/ 898 h 2869"/>
                  <a:gd name="T66" fmla="*/ 1458 w 1768"/>
                  <a:gd name="T67" fmla="*/ 1989 h 2869"/>
                  <a:gd name="T68" fmla="*/ 1504 w 1768"/>
                  <a:gd name="T69" fmla="*/ 1994 h 2869"/>
                  <a:gd name="T70" fmla="*/ 1510 w 1768"/>
                  <a:gd name="T71" fmla="*/ 2361 h 2869"/>
                  <a:gd name="T72" fmla="*/ 1188 w 1768"/>
                  <a:gd name="T73" fmla="*/ 2764 h 2869"/>
                  <a:gd name="T74" fmla="*/ 830 w 1768"/>
                  <a:gd name="T75" fmla="*/ 2839 h 2869"/>
                  <a:gd name="T76" fmla="*/ 282 w 1768"/>
                  <a:gd name="T77" fmla="*/ 2415 h 2869"/>
                  <a:gd name="T78" fmla="*/ 266 w 1768"/>
                  <a:gd name="T79" fmla="*/ 1918 h 2869"/>
                  <a:gd name="T80" fmla="*/ 390 w 1768"/>
                  <a:gd name="T81" fmla="*/ 2227 h 2869"/>
                  <a:gd name="T82" fmla="*/ 550 w 1768"/>
                  <a:gd name="T83" fmla="*/ 2487 h 2869"/>
                  <a:gd name="T84" fmla="*/ 807 w 1768"/>
                  <a:gd name="T85" fmla="*/ 2601 h 2869"/>
                  <a:gd name="T86" fmla="*/ 976 w 1768"/>
                  <a:gd name="T87" fmla="*/ 2639 h 2869"/>
                  <a:gd name="T88" fmla="*/ 1172 w 1768"/>
                  <a:gd name="T89" fmla="*/ 2548 h 2869"/>
                  <a:gd name="T90" fmla="*/ 1332 w 1768"/>
                  <a:gd name="T91" fmla="*/ 2397 h 2869"/>
                  <a:gd name="T92" fmla="*/ 1387 w 1768"/>
                  <a:gd name="T93" fmla="*/ 2108 h 2869"/>
                  <a:gd name="T94" fmla="*/ 1290 w 1768"/>
                  <a:gd name="T95" fmla="*/ 2268 h 2869"/>
                  <a:gd name="T96" fmla="*/ 1237 w 1768"/>
                  <a:gd name="T97" fmla="*/ 2340 h 2869"/>
                  <a:gd name="T98" fmla="*/ 1218 w 1768"/>
                  <a:gd name="T99" fmla="*/ 2427 h 2869"/>
                  <a:gd name="T100" fmla="*/ 1180 w 1768"/>
                  <a:gd name="T101" fmla="*/ 2449 h 2869"/>
                  <a:gd name="T102" fmla="*/ 1078 w 1768"/>
                  <a:gd name="T103" fmla="*/ 2415 h 2869"/>
                  <a:gd name="T104" fmla="*/ 1031 w 1768"/>
                  <a:gd name="T105" fmla="*/ 2454 h 2869"/>
                  <a:gd name="T106" fmla="*/ 917 w 1768"/>
                  <a:gd name="T107" fmla="*/ 2574 h 2869"/>
                  <a:gd name="T108" fmla="*/ 898 w 1768"/>
                  <a:gd name="T109" fmla="*/ 2494 h 2869"/>
                  <a:gd name="T110" fmla="*/ 814 w 1768"/>
                  <a:gd name="T111" fmla="*/ 2488 h 2869"/>
                  <a:gd name="T112" fmla="*/ 733 w 1768"/>
                  <a:gd name="T113" fmla="*/ 2449 h 2869"/>
                  <a:gd name="T114" fmla="*/ 644 w 1768"/>
                  <a:gd name="T115" fmla="*/ 2414 h 2869"/>
                  <a:gd name="T116" fmla="*/ 566 w 1768"/>
                  <a:gd name="T117" fmla="*/ 2396 h 2869"/>
                  <a:gd name="T118" fmla="*/ 507 w 1768"/>
                  <a:gd name="T119" fmla="*/ 2328 h 2869"/>
                  <a:gd name="T120" fmla="*/ 1211 w 1768"/>
                  <a:gd name="T121" fmla="*/ 2176 h 2869"/>
                  <a:gd name="T122" fmla="*/ 1143 w 1768"/>
                  <a:gd name="T123" fmla="*/ 2215 h 2869"/>
                  <a:gd name="T124" fmla="*/ 1098 w 1768"/>
                  <a:gd name="T125" fmla="*/ 2238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2869">
                    <a:moveTo>
                      <a:pt x="861" y="1771"/>
                    </a:moveTo>
                    <a:lnTo>
                      <a:pt x="876" y="1771"/>
                    </a:lnTo>
                    <a:lnTo>
                      <a:pt x="891" y="1773"/>
                    </a:lnTo>
                    <a:lnTo>
                      <a:pt x="909" y="1776"/>
                    </a:lnTo>
                    <a:lnTo>
                      <a:pt x="927" y="1779"/>
                    </a:lnTo>
                    <a:lnTo>
                      <a:pt x="945" y="1783"/>
                    </a:lnTo>
                    <a:lnTo>
                      <a:pt x="964" y="1785"/>
                    </a:lnTo>
                    <a:lnTo>
                      <a:pt x="980" y="1787"/>
                    </a:lnTo>
                    <a:lnTo>
                      <a:pt x="996" y="1787"/>
                    </a:lnTo>
                    <a:lnTo>
                      <a:pt x="1003" y="1786"/>
                    </a:lnTo>
                    <a:lnTo>
                      <a:pt x="1008" y="1785"/>
                    </a:lnTo>
                    <a:lnTo>
                      <a:pt x="1013" y="1784"/>
                    </a:lnTo>
                    <a:lnTo>
                      <a:pt x="1018" y="1782"/>
                    </a:lnTo>
                    <a:lnTo>
                      <a:pt x="1021" y="1778"/>
                    </a:lnTo>
                    <a:lnTo>
                      <a:pt x="1024" y="1775"/>
                    </a:lnTo>
                    <a:lnTo>
                      <a:pt x="1025" y="1770"/>
                    </a:lnTo>
                    <a:lnTo>
                      <a:pt x="1025" y="1766"/>
                    </a:lnTo>
                    <a:lnTo>
                      <a:pt x="1024" y="1760"/>
                    </a:lnTo>
                    <a:lnTo>
                      <a:pt x="1020" y="1753"/>
                    </a:lnTo>
                    <a:lnTo>
                      <a:pt x="1016" y="1746"/>
                    </a:lnTo>
                    <a:lnTo>
                      <a:pt x="1011" y="1736"/>
                    </a:lnTo>
                    <a:lnTo>
                      <a:pt x="1003" y="1727"/>
                    </a:lnTo>
                    <a:lnTo>
                      <a:pt x="995" y="1716"/>
                    </a:lnTo>
                    <a:lnTo>
                      <a:pt x="983" y="1703"/>
                    </a:lnTo>
                    <a:lnTo>
                      <a:pt x="971" y="1690"/>
                    </a:lnTo>
                    <a:lnTo>
                      <a:pt x="959" y="1678"/>
                    </a:lnTo>
                    <a:lnTo>
                      <a:pt x="949" y="1664"/>
                    </a:lnTo>
                    <a:lnTo>
                      <a:pt x="940" y="1650"/>
                    </a:lnTo>
                    <a:lnTo>
                      <a:pt x="932" y="1637"/>
                    </a:lnTo>
                    <a:lnTo>
                      <a:pt x="926" y="1622"/>
                    </a:lnTo>
                    <a:lnTo>
                      <a:pt x="921" y="1608"/>
                    </a:lnTo>
                    <a:lnTo>
                      <a:pt x="916" y="1593"/>
                    </a:lnTo>
                    <a:lnTo>
                      <a:pt x="913" y="1580"/>
                    </a:lnTo>
                    <a:lnTo>
                      <a:pt x="906" y="1553"/>
                    </a:lnTo>
                    <a:lnTo>
                      <a:pt x="903" y="1528"/>
                    </a:lnTo>
                    <a:lnTo>
                      <a:pt x="900" y="1505"/>
                    </a:lnTo>
                    <a:lnTo>
                      <a:pt x="898" y="1486"/>
                    </a:lnTo>
                    <a:lnTo>
                      <a:pt x="896" y="1477"/>
                    </a:lnTo>
                    <a:lnTo>
                      <a:pt x="895" y="1471"/>
                    </a:lnTo>
                    <a:lnTo>
                      <a:pt x="892" y="1465"/>
                    </a:lnTo>
                    <a:lnTo>
                      <a:pt x="890" y="1460"/>
                    </a:lnTo>
                    <a:lnTo>
                      <a:pt x="886" y="1457"/>
                    </a:lnTo>
                    <a:lnTo>
                      <a:pt x="882" y="1456"/>
                    </a:lnTo>
                    <a:lnTo>
                      <a:pt x="877" y="1456"/>
                    </a:lnTo>
                    <a:lnTo>
                      <a:pt x="870" y="1457"/>
                    </a:lnTo>
                    <a:lnTo>
                      <a:pt x="863" y="1460"/>
                    </a:lnTo>
                    <a:lnTo>
                      <a:pt x="854" y="1466"/>
                    </a:lnTo>
                    <a:lnTo>
                      <a:pt x="845" y="1473"/>
                    </a:lnTo>
                    <a:lnTo>
                      <a:pt x="833" y="1482"/>
                    </a:lnTo>
                    <a:lnTo>
                      <a:pt x="806" y="1507"/>
                    </a:lnTo>
                    <a:lnTo>
                      <a:pt x="771" y="1542"/>
                    </a:lnTo>
                    <a:lnTo>
                      <a:pt x="764" y="1550"/>
                    </a:lnTo>
                    <a:lnTo>
                      <a:pt x="755" y="1563"/>
                    </a:lnTo>
                    <a:lnTo>
                      <a:pt x="747" y="1577"/>
                    </a:lnTo>
                    <a:lnTo>
                      <a:pt x="740" y="1592"/>
                    </a:lnTo>
                    <a:lnTo>
                      <a:pt x="733" y="1608"/>
                    </a:lnTo>
                    <a:lnTo>
                      <a:pt x="728" y="1622"/>
                    </a:lnTo>
                    <a:lnTo>
                      <a:pt x="723" y="1637"/>
                    </a:lnTo>
                    <a:lnTo>
                      <a:pt x="722" y="1647"/>
                    </a:lnTo>
                    <a:lnTo>
                      <a:pt x="721" y="1659"/>
                    </a:lnTo>
                    <a:lnTo>
                      <a:pt x="720" y="1671"/>
                    </a:lnTo>
                    <a:lnTo>
                      <a:pt x="718" y="1681"/>
                    </a:lnTo>
                    <a:lnTo>
                      <a:pt x="716" y="1690"/>
                    </a:lnTo>
                    <a:lnTo>
                      <a:pt x="710" y="1708"/>
                    </a:lnTo>
                    <a:lnTo>
                      <a:pt x="704" y="1724"/>
                    </a:lnTo>
                    <a:lnTo>
                      <a:pt x="697" y="1740"/>
                    </a:lnTo>
                    <a:lnTo>
                      <a:pt x="692" y="1759"/>
                    </a:lnTo>
                    <a:lnTo>
                      <a:pt x="689" y="1768"/>
                    </a:lnTo>
                    <a:lnTo>
                      <a:pt x="688" y="1778"/>
                    </a:lnTo>
                    <a:lnTo>
                      <a:pt x="686" y="1790"/>
                    </a:lnTo>
                    <a:lnTo>
                      <a:pt x="685" y="1802"/>
                    </a:lnTo>
                    <a:lnTo>
                      <a:pt x="686" y="1805"/>
                    </a:lnTo>
                    <a:lnTo>
                      <a:pt x="690" y="1807"/>
                    </a:lnTo>
                    <a:lnTo>
                      <a:pt x="693" y="1810"/>
                    </a:lnTo>
                    <a:lnTo>
                      <a:pt x="698" y="1811"/>
                    </a:lnTo>
                    <a:lnTo>
                      <a:pt x="711" y="1814"/>
                    </a:lnTo>
                    <a:lnTo>
                      <a:pt x="727" y="1815"/>
                    </a:lnTo>
                    <a:lnTo>
                      <a:pt x="757" y="1815"/>
                    </a:lnTo>
                    <a:lnTo>
                      <a:pt x="777" y="1814"/>
                    </a:lnTo>
                    <a:lnTo>
                      <a:pt x="781" y="1813"/>
                    </a:lnTo>
                    <a:lnTo>
                      <a:pt x="786" y="1812"/>
                    </a:lnTo>
                    <a:lnTo>
                      <a:pt x="791" y="1809"/>
                    </a:lnTo>
                    <a:lnTo>
                      <a:pt x="796" y="1806"/>
                    </a:lnTo>
                    <a:lnTo>
                      <a:pt x="807" y="1799"/>
                    </a:lnTo>
                    <a:lnTo>
                      <a:pt x="817" y="1791"/>
                    </a:lnTo>
                    <a:lnTo>
                      <a:pt x="828" y="1782"/>
                    </a:lnTo>
                    <a:lnTo>
                      <a:pt x="839" y="1775"/>
                    </a:lnTo>
                    <a:lnTo>
                      <a:pt x="845" y="1772"/>
                    </a:lnTo>
                    <a:lnTo>
                      <a:pt x="850" y="1771"/>
                    </a:lnTo>
                    <a:lnTo>
                      <a:pt x="856" y="1770"/>
                    </a:lnTo>
                    <a:lnTo>
                      <a:pt x="861" y="1771"/>
                    </a:lnTo>
                    <a:close/>
                    <a:moveTo>
                      <a:pt x="1705" y="1561"/>
                    </a:moveTo>
                    <a:lnTo>
                      <a:pt x="1695" y="1539"/>
                    </a:lnTo>
                    <a:lnTo>
                      <a:pt x="1686" y="1519"/>
                    </a:lnTo>
                    <a:lnTo>
                      <a:pt x="1679" y="1502"/>
                    </a:lnTo>
                    <a:lnTo>
                      <a:pt x="1673" y="1486"/>
                    </a:lnTo>
                    <a:lnTo>
                      <a:pt x="1668" y="1470"/>
                    </a:lnTo>
                    <a:lnTo>
                      <a:pt x="1664" y="1456"/>
                    </a:lnTo>
                    <a:lnTo>
                      <a:pt x="1661" y="1443"/>
                    </a:lnTo>
                    <a:lnTo>
                      <a:pt x="1659" y="1431"/>
                    </a:lnTo>
                    <a:lnTo>
                      <a:pt x="1658" y="1420"/>
                    </a:lnTo>
                    <a:lnTo>
                      <a:pt x="1657" y="1410"/>
                    </a:lnTo>
                    <a:lnTo>
                      <a:pt x="1658" y="1400"/>
                    </a:lnTo>
                    <a:lnTo>
                      <a:pt x="1659" y="1391"/>
                    </a:lnTo>
                    <a:lnTo>
                      <a:pt x="1663" y="1373"/>
                    </a:lnTo>
                    <a:lnTo>
                      <a:pt x="1668" y="1355"/>
                    </a:lnTo>
                    <a:lnTo>
                      <a:pt x="1675" y="1337"/>
                    </a:lnTo>
                    <a:lnTo>
                      <a:pt x="1683" y="1317"/>
                    </a:lnTo>
                    <a:lnTo>
                      <a:pt x="1692" y="1294"/>
                    </a:lnTo>
                    <a:lnTo>
                      <a:pt x="1700" y="1269"/>
                    </a:lnTo>
                    <a:lnTo>
                      <a:pt x="1703" y="1254"/>
                    </a:lnTo>
                    <a:lnTo>
                      <a:pt x="1706" y="1238"/>
                    </a:lnTo>
                    <a:lnTo>
                      <a:pt x="1709" y="1220"/>
                    </a:lnTo>
                    <a:lnTo>
                      <a:pt x="1712" y="1202"/>
                    </a:lnTo>
                    <a:lnTo>
                      <a:pt x="1714" y="1181"/>
                    </a:lnTo>
                    <a:lnTo>
                      <a:pt x="1716" y="1159"/>
                    </a:lnTo>
                    <a:lnTo>
                      <a:pt x="1717" y="1134"/>
                    </a:lnTo>
                    <a:lnTo>
                      <a:pt x="1717" y="1108"/>
                    </a:lnTo>
                    <a:lnTo>
                      <a:pt x="1718" y="1081"/>
                    </a:lnTo>
                    <a:lnTo>
                      <a:pt x="1722" y="1051"/>
                    </a:lnTo>
                    <a:lnTo>
                      <a:pt x="1726" y="1019"/>
                    </a:lnTo>
                    <a:lnTo>
                      <a:pt x="1733" y="984"/>
                    </a:lnTo>
                    <a:lnTo>
                      <a:pt x="1746" y="911"/>
                    </a:lnTo>
                    <a:lnTo>
                      <a:pt x="1759" y="836"/>
                    </a:lnTo>
                    <a:lnTo>
                      <a:pt x="1763" y="799"/>
                    </a:lnTo>
                    <a:lnTo>
                      <a:pt x="1767" y="763"/>
                    </a:lnTo>
                    <a:lnTo>
                      <a:pt x="1768" y="746"/>
                    </a:lnTo>
                    <a:lnTo>
                      <a:pt x="1768" y="728"/>
                    </a:lnTo>
                    <a:lnTo>
                      <a:pt x="1768" y="711"/>
                    </a:lnTo>
                    <a:lnTo>
                      <a:pt x="1765" y="694"/>
                    </a:lnTo>
                    <a:lnTo>
                      <a:pt x="1764" y="679"/>
                    </a:lnTo>
                    <a:lnTo>
                      <a:pt x="1761" y="663"/>
                    </a:lnTo>
                    <a:lnTo>
                      <a:pt x="1757" y="649"/>
                    </a:lnTo>
                    <a:lnTo>
                      <a:pt x="1753" y="635"/>
                    </a:lnTo>
                    <a:lnTo>
                      <a:pt x="1747" y="622"/>
                    </a:lnTo>
                    <a:lnTo>
                      <a:pt x="1741" y="610"/>
                    </a:lnTo>
                    <a:lnTo>
                      <a:pt x="1733" y="599"/>
                    </a:lnTo>
                    <a:lnTo>
                      <a:pt x="1723" y="588"/>
                    </a:lnTo>
                    <a:lnTo>
                      <a:pt x="1705" y="568"/>
                    </a:lnTo>
                    <a:lnTo>
                      <a:pt x="1687" y="547"/>
                    </a:lnTo>
                    <a:lnTo>
                      <a:pt x="1670" y="526"/>
                    </a:lnTo>
                    <a:lnTo>
                      <a:pt x="1653" y="504"/>
                    </a:lnTo>
                    <a:lnTo>
                      <a:pt x="1623" y="458"/>
                    </a:lnTo>
                    <a:lnTo>
                      <a:pt x="1592" y="410"/>
                    </a:lnTo>
                    <a:lnTo>
                      <a:pt x="1562" y="361"/>
                    </a:lnTo>
                    <a:lnTo>
                      <a:pt x="1531" y="312"/>
                    </a:lnTo>
                    <a:lnTo>
                      <a:pt x="1516" y="287"/>
                    </a:lnTo>
                    <a:lnTo>
                      <a:pt x="1499" y="264"/>
                    </a:lnTo>
                    <a:lnTo>
                      <a:pt x="1483" y="240"/>
                    </a:lnTo>
                    <a:lnTo>
                      <a:pt x="1466" y="217"/>
                    </a:lnTo>
                    <a:lnTo>
                      <a:pt x="1449" y="195"/>
                    </a:lnTo>
                    <a:lnTo>
                      <a:pt x="1430" y="173"/>
                    </a:lnTo>
                    <a:lnTo>
                      <a:pt x="1411" y="152"/>
                    </a:lnTo>
                    <a:lnTo>
                      <a:pt x="1391" y="132"/>
                    </a:lnTo>
                    <a:lnTo>
                      <a:pt x="1371" y="113"/>
                    </a:lnTo>
                    <a:lnTo>
                      <a:pt x="1348" y="95"/>
                    </a:lnTo>
                    <a:lnTo>
                      <a:pt x="1326" y="78"/>
                    </a:lnTo>
                    <a:lnTo>
                      <a:pt x="1301" y="62"/>
                    </a:lnTo>
                    <a:lnTo>
                      <a:pt x="1275" y="49"/>
                    </a:lnTo>
                    <a:lnTo>
                      <a:pt x="1248" y="37"/>
                    </a:lnTo>
                    <a:lnTo>
                      <a:pt x="1220" y="25"/>
                    </a:lnTo>
                    <a:lnTo>
                      <a:pt x="1189" y="16"/>
                    </a:lnTo>
                    <a:lnTo>
                      <a:pt x="1157" y="9"/>
                    </a:lnTo>
                    <a:lnTo>
                      <a:pt x="1123" y="4"/>
                    </a:lnTo>
                    <a:lnTo>
                      <a:pt x="1087" y="1"/>
                    </a:lnTo>
                    <a:lnTo>
                      <a:pt x="1050" y="0"/>
                    </a:lnTo>
                    <a:lnTo>
                      <a:pt x="989" y="1"/>
                    </a:lnTo>
                    <a:lnTo>
                      <a:pt x="930" y="4"/>
                    </a:lnTo>
                    <a:lnTo>
                      <a:pt x="872" y="9"/>
                    </a:lnTo>
                    <a:lnTo>
                      <a:pt x="817" y="15"/>
                    </a:lnTo>
                    <a:lnTo>
                      <a:pt x="763" y="24"/>
                    </a:lnTo>
                    <a:lnTo>
                      <a:pt x="709" y="34"/>
                    </a:lnTo>
                    <a:lnTo>
                      <a:pt x="659" y="48"/>
                    </a:lnTo>
                    <a:lnTo>
                      <a:pt x="609" y="62"/>
                    </a:lnTo>
                    <a:lnTo>
                      <a:pt x="562" y="79"/>
                    </a:lnTo>
                    <a:lnTo>
                      <a:pt x="516" y="97"/>
                    </a:lnTo>
                    <a:lnTo>
                      <a:pt x="472" y="118"/>
                    </a:lnTo>
                    <a:lnTo>
                      <a:pt x="430" y="140"/>
                    </a:lnTo>
                    <a:lnTo>
                      <a:pt x="390" y="164"/>
                    </a:lnTo>
                    <a:lnTo>
                      <a:pt x="350" y="191"/>
                    </a:lnTo>
                    <a:lnTo>
                      <a:pt x="313" y="218"/>
                    </a:lnTo>
                    <a:lnTo>
                      <a:pt x="280" y="249"/>
                    </a:lnTo>
                    <a:lnTo>
                      <a:pt x="247" y="281"/>
                    </a:lnTo>
                    <a:lnTo>
                      <a:pt x="215" y="315"/>
                    </a:lnTo>
                    <a:lnTo>
                      <a:pt x="186" y="351"/>
                    </a:lnTo>
                    <a:lnTo>
                      <a:pt x="159" y="388"/>
                    </a:lnTo>
                    <a:lnTo>
                      <a:pt x="135" y="428"/>
                    </a:lnTo>
                    <a:lnTo>
                      <a:pt x="111" y="470"/>
                    </a:lnTo>
                    <a:lnTo>
                      <a:pt x="90" y="513"/>
                    </a:lnTo>
                    <a:lnTo>
                      <a:pt x="72" y="559"/>
                    </a:lnTo>
                    <a:lnTo>
                      <a:pt x="56" y="606"/>
                    </a:lnTo>
                    <a:lnTo>
                      <a:pt x="41" y="655"/>
                    </a:lnTo>
                    <a:lnTo>
                      <a:pt x="29" y="707"/>
                    </a:lnTo>
                    <a:lnTo>
                      <a:pt x="19" y="759"/>
                    </a:lnTo>
                    <a:lnTo>
                      <a:pt x="10" y="814"/>
                    </a:lnTo>
                    <a:lnTo>
                      <a:pt x="4" y="871"/>
                    </a:lnTo>
                    <a:lnTo>
                      <a:pt x="1" y="930"/>
                    </a:lnTo>
                    <a:lnTo>
                      <a:pt x="0" y="990"/>
                    </a:lnTo>
                    <a:lnTo>
                      <a:pt x="0" y="1007"/>
                    </a:lnTo>
                    <a:lnTo>
                      <a:pt x="2" y="1024"/>
                    </a:lnTo>
                    <a:lnTo>
                      <a:pt x="4" y="1042"/>
                    </a:lnTo>
                    <a:lnTo>
                      <a:pt x="7" y="1060"/>
                    </a:lnTo>
                    <a:lnTo>
                      <a:pt x="15" y="1097"/>
                    </a:lnTo>
                    <a:lnTo>
                      <a:pt x="26" y="1136"/>
                    </a:lnTo>
                    <a:lnTo>
                      <a:pt x="50" y="1215"/>
                    </a:lnTo>
                    <a:lnTo>
                      <a:pt x="76" y="1294"/>
                    </a:lnTo>
                    <a:lnTo>
                      <a:pt x="87" y="1332"/>
                    </a:lnTo>
                    <a:lnTo>
                      <a:pt x="97" y="1369"/>
                    </a:lnTo>
                    <a:lnTo>
                      <a:pt x="101" y="1388"/>
                    </a:lnTo>
                    <a:lnTo>
                      <a:pt x="104" y="1405"/>
                    </a:lnTo>
                    <a:lnTo>
                      <a:pt x="106" y="1422"/>
                    </a:lnTo>
                    <a:lnTo>
                      <a:pt x="108" y="1438"/>
                    </a:lnTo>
                    <a:lnTo>
                      <a:pt x="108" y="1454"/>
                    </a:lnTo>
                    <a:lnTo>
                      <a:pt x="108" y="1469"/>
                    </a:lnTo>
                    <a:lnTo>
                      <a:pt x="106" y="1484"/>
                    </a:lnTo>
                    <a:lnTo>
                      <a:pt x="103" y="1497"/>
                    </a:lnTo>
                    <a:lnTo>
                      <a:pt x="100" y="1509"/>
                    </a:lnTo>
                    <a:lnTo>
                      <a:pt x="94" y="1522"/>
                    </a:lnTo>
                    <a:lnTo>
                      <a:pt x="87" y="1532"/>
                    </a:lnTo>
                    <a:lnTo>
                      <a:pt x="79" y="1542"/>
                    </a:lnTo>
                    <a:lnTo>
                      <a:pt x="73" y="1548"/>
                    </a:lnTo>
                    <a:lnTo>
                      <a:pt x="69" y="1555"/>
                    </a:lnTo>
                    <a:lnTo>
                      <a:pt x="65" y="1563"/>
                    </a:lnTo>
                    <a:lnTo>
                      <a:pt x="62" y="1570"/>
                    </a:lnTo>
                    <a:lnTo>
                      <a:pt x="61" y="1578"/>
                    </a:lnTo>
                    <a:lnTo>
                      <a:pt x="60" y="1586"/>
                    </a:lnTo>
                    <a:lnTo>
                      <a:pt x="59" y="1594"/>
                    </a:lnTo>
                    <a:lnTo>
                      <a:pt x="60" y="1603"/>
                    </a:lnTo>
                    <a:lnTo>
                      <a:pt x="61" y="1612"/>
                    </a:lnTo>
                    <a:lnTo>
                      <a:pt x="63" y="1620"/>
                    </a:lnTo>
                    <a:lnTo>
                      <a:pt x="65" y="1629"/>
                    </a:lnTo>
                    <a:lnTo>
                      <a:pt x="68" y="1639"/>
                    </a:lnTo>
                    <a:lnTo>
                      <a:pt x="75" y="1657"/>
                    </a:lnTo>
                    <a:lnTo>
                      <a:pt x="83" y="1675"/>
                    </a:lnTo>
                    <a:lnTo>
                      <a:pt x="93" y="1693"/>
                    </a:lnTo>
                    <a:lnTo>
                      <a:pt x="103" y="1710"/>
                    </a:lnTo>
                    <a:lnTo>
                      <a:pt x="113" y="1726"/>
                    </a:lnTo>
                    <a:lnTo>
                      <a:pt x="123" y="1742"/>
                    </a:lnTo>
                    <a:lnTo>
                      <a:pt x="141" y="1769"/>
                    </a:lnTo>
                    <a:lnTo>
                      <a:pt x="152" y="1790"/>
                    </a:lnTo>
                    <a:lnTo>
                      <a:pt x="157" y="1799"/>
                    </a:lnTo>
                    <a:lnTo>
                      <a:pt x="164" y="1806"/>
                    </a:lnTo>
                    <a:lnTo>
                      <a:pt x="172" y="1812"/>
                    </a:lnTo>
                    <a:lnTo>
                      <a:pt x="180" y="1816"/>
                    </a:lnTo>
                    <a:lnTo>
                      <a:pt x="190" y="1820"/>
                    </a:lnTo>
                    <a:lnTo>
                      <a:pt x="200" y="1822"/>
                    </a:lnTo>
                    <a:lnTo>
                      <a:pt x="211" y="1822"/>
                    </a:lnTo>
                    <a:lnTo>
                      <a:pt x="223" y="1821"/>
                    </a:lnTo>
                    <a:lnTo>
                      <a:pt x="234" y="1820"/>
                    </a:lnTo>
                    <a:lnTo>
                      <a:pt x="248" y="1818"/>
                    </a:lnTo>
                    <a:lnTo>
                      <a:pt x="261" y="1814"/>
                    </a:lnTo>
                    <a:lnTo>
                      <a:pt x="274" y="1811"/>
                    </a:lnTo>
                    <a:lnTo>
                      <a:pt x="303" y="1803"/>
                    </a:lnTo>
                    <a:lnTo>
                      <a:pt x="332" y="1796"/>
                    </a:lnTo>
                    <a:lnTo>
                      <a:pt x="362" y="1789"/>
                    </a:lnTo>
                    <a:lnTo>
                      <a:pt x="392" y="1784"/>
                    </a:lnTo>
                    <a:lnTo>
                      <a:pt x="406" y="1783"/>
                    </a:lnTo>
                    <a:lnTo>
                      <a:pt x="420" y="1782"/>
                    </a:lnTo>
                    <a:lnTo>
                      <a:pt x="435" y="1783"/>
                    </a:lnTo>
                    <a:lnTo>
                      <a:pt x="449" y="1785"/>
                    </a:lnTo>
                    <a:lnTo>
                      <a:pt x="462" y="1788"/>
                    </a:lnTo>
                    <a:lnTo>
                      <a:pt x="475" y="1792"/>
                    </a:lnTo>
                    <a:lnTo>
                      <a:pt x="487" y="1798"/>
                    </a:lnTo>
                    <a:lnTo>
                      <a:pt x="499" y="1806"/>
                    </a:lnTo>
                    <a:lnTo>
                      <a:pt x="511" y="1815"/>
                    </a:lnTo>
                    <a:lnTo>
                      <a:pt x="521" y="1828"/>
                    </a:lnTo>
                    <a:lnTo>
                      <a:pt x="531" y="1841"/>
                    </a:lnTo>
                    <a:lnTo>
                      <a:pt x="540" y="1858"/>
                    </a:lnTo>
                    <a:lnTo>
                      <a:pt x="546" y="1873"/>
                    </a:lnTo>
                    <a:lnTo>
                      <a:pt x="550" y="1887"/>
                    </a:lnTo>
                    <a:lnTo>
                      <a:pt x="551" y="1901"/>
                    </a:lnTo>
                    <a:lnTo>
                      <a:pt x="552" y="1915"/>
                    </a:lnTo>
                    <a:lnTo>
                      <a:pt x="551" y="1928"/>
                    </a:lnTo>
                    <a:lnTo>
                      <a:pt x="549" y="1942"/>
                    </a:lnTo>
                    <a:lnTo>
                      <a:pt x="546" y="1956"/>
                    </a:lnTo>
                    <a:lnTo>
                      <a:pt x="542" y="1970"/>
                    </a:lnTo>
                    <a:lnTo>
                      <a:pt x="533" y="1996"/>
                    </a:lnTo>
                    <a:lnTo>
                      <a:pt x="525" y="2023"/>
                    </a:lnTo>
                    <a:lnTo>
                      <a:pt x="521" y="2037"/>
                    </a:lnTo>
                    <a:lnTo>
                      <a:pt x="518" y="2051"/>
                    </a:lnTo>
                    <a:lnTo>
                      <a:pt x="517" y="2066"/>
                    </a:lnTo>
                    <a:lnTo>
                      <a:pt x="516" y="2081"/>
                    </a:lnTo>
                    <a:lnTo>
                      <a:pt x="516" y="2093"/>
                    </a:lnTo>
                    <a:lnTo>
                      <a:pt x="518" y="2105"/>
                    </a:lnTo>
                    <a:lnTo>
                      <a:pt x="521" y="2118"/>
                    </a:lnTo>
                    <a:lnTo>
                      <a:pt x="524" y="2130"/>
                    </a:lnTo>
                    <a:lnTo>
                      <a:pt x="528" y="2141"/>
                    </a:lnTo>
                    <a:lnTo>
                      <a:pt x="533" y="2152"/>
                    </a:lnTo>
                    <a:lnTo>
                      <a:pt x="537" y="2162"/>
                    </a:lnTo>
                    <a:lnTo>
                      <a:pt x="543" y="2170"/>
                    </a:lnTo>
                    <a:lnTo>
                      <a:pt x="548" y="2176"/>
                    </a:lnTo>
                    <a:lnTo>
                      <a:pt x="553" y="2180"/>
                    </a:lnTo>
                    <a:lnTo>
                      <a:pt x="555" y="2181"/>
                    </a:lnTo>
                    <a:lnTo>
                      <a:pt x="558" y="2181"/>
                    </a:lnTo>
                    <a:lnTo>
                      <a:pt x="560" y="2181"/>
                    </a:lnTo>
                    <a:lnTo>
                      <a:pt x="562" y="2180"/>
                    </a:lnTo>
                    <a:lnTo>
                      <a:pt x="563" y="2179"/>
                    </a:lnTo>
                    <a:lnTo>
                      <a:pt x="565" y="2176"/>
                    </a:lnTo>
                    <a:lnTo>
                      <a:pt x="567" y="2173"/>
                    </a:lnTo>
                    <a:lnTo>
                      <a:pt x="568" y="2169"/>
                    </a:lnTo>
                    <a:lnTo>
                      <a:pt x="569" y="2158"/>
                    </a:lnTo>
                    <a:lnTo>
                      <a:pt x="570" y="2142"/>
                    </a:lnTo>
                    <a:lnTo>
                      <a:pt x="570" y="2133"/>
                    </a:lnTo>
                    <a:lnTo>
                      <a:pt x="571" y="2124"/>
                    </a:lnTo>
                    <a:lnTo>
                      <a:pt x="573" y="2117"/>
                    </a:lnTo>
                    <a:lnTo>
                      <a:pt x="576" y="2110"/>
                    </a:lnTo>
                    <a:lnTo>
                      <a:pt x="579" y="2104"/>
                    </a:lnTo>
                    <a:lnTo>
                      <a:pt x="582" y="2100"/>
                    </a:lnTo>
                    <a:lnTo>
                      <a:pt x="585" y="2097"/>
                    </a:lnTo>
                    <a:lnTo>
                      <a:pt x="589" y="2094"/>
                    </a:lnTo>
                    <a:lnTo>
                      <a:pt x="594" y="2093"/>
                    </a:lnTo>
                    <a:lnTo>
                      <a:pt x="598" y="2092"/>
                    </a:lnTo>
                    <a:lnTo>
                      <a:pt x="603" y="2093"/>
                    </a:lnTo>
                    <a:lnTo>
                      <a:pt x="608" y="2094"/>
                    </a:lnTo>
                    <a:lnTo>
                      <a:pt x="615" y="2095"/>
                    </a:lnTo>
                    <a:lnTo>
                      <a:pt x="620" y="2098"/>
                    </a:lnTo>
                    <a:lnTo>
                      <a:pt x="626" y="2101"/>
                    </a:lnTo>
                    <a:lnTo>
                      <a:pt x="631" y="2105"/>
                    </a:lnTo>
                    <a:lnTo>
                      <a:pt x="642" y="2116"/>
                    </a:lnTo>
                    <a:lnTo>
                      <a:pt x="654" y="2128"/>
                    </a:lnTo>
                    <a:lnTo>
                      <a:pt x="664" y="2142"/>
                    </a:lnTo>
                    <a:lnTo>
                      <a:pt x="673" y="2159"/>
                    </a:lnTo>
                    <a:lnTo>
                      <a:pt x="677" y="2167"/>
                    </a:lnTo>
                    <a:lnTo>
                      <a:pt x="680" y="2176"/>
                    </a:lnTo>
                    <a:lnTo>
                      <a:pt x="683" y="2185"/>
                    </a:lnTo>
                    <a:lnTo>
                      <a:pt x="686" y="2195"/>
                    </a:lnTo>
                    <a:lnTo>
                      <a:pt x="689" y="2205"/>
                    </a:lnTo>
                    <a:lnTo>
                      <a:pt x="691" y="2215"/>
                    </a:lnTo>
                    <a:lnTo>
                      <a:pt x="692" y="2225"/>
                    </a:lnTo>
                    <a:lnTo>
                      <a:pt x="692" y="2236"/>
                    </a:lnTo>
                    <a:lnTo>
                      <a:pt x="692" y="2250"/>
                    </a:lnTo>
                    <a:lnTo>
                      <a:pt x="693" y="2261"/>
                    </a:lnTo>
                    <a:lnTo>
                      <a:pt x="694" y="2270"/>
                    </a:lnTo>
                    <a:lnTo>
                      <a:pt x="696" y="2276"/>
                    </a:lnTo>
                    <a:lnTo>
                      <a:pt x="698" y="2279"/>
                    </a:lnTo>
                    <a:lnTo>
                      <a:pt x="700" y="2280"/>
                    </a:lnTo>
                    <a:lnTo>
                      <a:pt x="702" y="2280"/>
                    </a:lnTo>
                    <a:lnTo>
                      <a:pt x="705" y="2277"/>
                    </a:lnTo>
                    <a:lnTo>
                      <a:pt x="711" y="2268"/>
                    </a:lnTo>
                    <a:lnTo>
                      <a:pt x="718" y="2253"/>
                    </a:lnTo>
                    <a:lnTo>
                      <a:pt x="727" y="2237"/>
                    </a:lnTo>
                    <a:lnTo>
                      <a:pt x="734" y="2219"/>
                    </a:lnTo>
                    <a:lnTo>
                      <a:pt x="742" y="2203"/>
                    </a:lnTo>
                    <a:lnTo>
                      <a:pt x="750" y="2190"/>
                    </a:lnTo>
                    <a:lnTo>
                      <a:pt x="753" y="2184"/>
                    </a:lnTo>
                    <a:lnTo>
                      <a:pt x="757" y="2181"/>
                    </a:lnTo>
                    <a:lnTo>
                      <a:pt x="760" y="2179"/>
                    </a:lnTo>
                    <a:lnTo>
                      <a:pt x="764" y="2179"/>
                    </a:lnTo>
                    <a:lnTo>
                      <a:pt x="767" y="2181"/>
                    </a:lnTo>
                    <a:lnTo>
                      <a:pt x="769" y="2185"/>
                    </a:lnTo>
                    <a:lnTo>
                      <a:pt x="771" y="2192"/>
                    </a:lnTo>
                    <a:lnTo>
                      <a:pt x="773" y="2202"/>
                    </a:lnTo>
                    <a:lnTo>
                      <a:pt x="775" y="2214"/>
                    </a:lnTo>
                    <a:lnTo>
                      <a:pt x="776" y="2231"/>
                    </a:lnTo>
                    <a:lnTo>
                      <a:pt x="777" y="2249"/>
                    </a:lnTo>
                    <a:lnTo>
                      <a:pt x="777" y="2273"/>
                    </a:lnTo>
                    <a:lnTo>
                      <a:pt x="778" y="2278"/>
                    </a:lnTo>
                    <a:lnTo>
                      <a:pt x="780" y="2283"/>
                    </a:lnTo>
                    <a:lnTo>
                      <a:pt x="784" y="2287"/>
                    </a:lnTo>
                    <a:lnTo>
                      <a:pt x="789" y="2290"/>
                    </a:lnTo>
                    <a:lnTo>
                      <a:pt x="795" y="2293"/>
                    </a:lnTo>
                    <a:lnTo>
                      <a:pt x="802" y="2294"/>
                    </a:lnTo>
                    <a:lnTo>
                      <a:pt x="809" y="2295"/>
                    </a:lnTo>
                    <a:lnTo>
                      <a:pt x="816" y="2294"/>
                    </a:lnTo>
                    <a:lnTo>
                      <a:pt x="823" y="2292"/>
                    </a:lnTo>
                    <a:lnTo>
                      <a:pt x="830" y="2289"/>
                    </a:lnTo>
                    <a:lnTo>
                      <a:pt x="838" y="2285"/>
                    </a:lnTo>
                    <a:lnTo>
                      <a:pt x="844" y="2280"/>
                    </a:lnTo>
                    <a:lnTo>
                      <a:pt x="848" y="2273"/>
                    </a:lnTo>
                    <a:lnTo>
                      <a:pt x="852" y="2264"/>
                    </a:lnTo>
                    <a:lnTo>
                      <a:pt x="855" y="2253"/>
                    </a:lnTo>
                    <a:lnTo>
                      <a:pt x="856" y="2242"/>
                    </a:lnTo>
                    <a:lnTo>
                      <a:pt x="856" y="2223"/>
                    </a:lnTo>
                    <a:lnTo>
                      <a:pt x="857" y="2208"/>
                    </a:lnTo>
                    <a:lnTo>
                      <a:pt x="858" y="2194"/>
                    </a:lnTo>
                    <a:lnTo>
                      <a:pt x="859" y="2181"/>
                    </a:lnTo>
                    <a:lnTo>
                      <a:pt x="861" y="2171"/>
                    </a:lnTo>
                    <a:lnTo>
                      <a:pt x="863" y="2164"/>
                    </a:lnTo>
                    <a:lnTo>
                      <a:pt x="865" y="2158"/>
                    </a:lnTo>
                    <a:lnTo>
                      <a:pt x="867" y="2155"/>
                    </a:lnTo>
                    <a:lnTo>
                      <a:pt x="868" y="2155"/>
                    </a:lnTo>
                    <a:lnTo>
                      <a:pt x="870" y="2155"/>
                    </a:lnTo>
                    <a:lnTo>
                      <a:pt x="871" y="2156"/>
                    </a:lnTo>
                    <a:lnTo>
                      <a:pt x="872" y="2157"/>
                    </a:lnTo>
                    <a:lnTo>
                      <a:pt x="875" y="2162"/>
                    </a:lnTo>
                    <a:lnTo>
                      <a:pt x="876" y="2170"/>
                    </a:lnTo>
                    <a:lnTo>
                      <a:pt x="878" y="2181"/>
                    </a:lnTo>
                    <a:lnTo>
                      <a:pt x="879" y="2196"/>
                    </a:lnTo>
                    <a:lnTo>
                      <a:pt x="880" y="2214"/>
                    </a:lnTo>
                    <a:lnTo>
                      <a:pt x="880" y="2236"/>
                    </a:lnTo>
                    <a:lnTo>
                      <a:pt x="881" y="2242"/>
                    </a:lnTo>
                    <a:lnTo>
                      <a:pt x="883" y="2248"/>
                    </a:lnTo>
                    <a:lnTo>
                      <a:pt x="887" y="2254"/>
                    </a:lnTo>
                    <a:lnTo>
                      <a:pt x="891" y="2261"/>
                    </a:lnTo>
                    <a:lnTo>
                      <a:pt x="897" y="2268"/>
                    </a:lnTo>
                    <a:lnTo>
                      <a:pt x="903" y="2274"/>
                    </a:lnTo>
                    <a:lnTo>
                      <a:pt x="909" y="2279"/>
                    </a:lnTo>
                    <a:lnTo>
                      <a:pt x="917" y="2283"/>
                    </a:lnTo>
                    <a:lnTo>
                      <a:pt x="923" y="2287"/>
                    </a:lnTo>
                    <a:lnTo>
                      <a:pt x="930" y="2289"/>
                    </a:lnTo>
                    <a:lnTo>
                      <a:pt x="936" y="2290"/>
                    </a:lnTo>
                    <a:lnTo>
                      <a:pt x="941" y="2289"/>
                    </a:lnTo>
                    <a:lnTo>
                      <a:pt x="943" y="2288"/>
                    </a:lnTo>
                    <a:lnTo>
                      <a:pt x="945" y="2287"/>
                    </a:lnTo>
                    <a:lnTo>
                      <a:pt x="948" y="2285"/>
                    </a:lnTo>
                    <a:lnTo>
                      <a:pt x="950" y="2282"/>
                    </a:lnTo>
                    <a:lnTo>
                      <a:pt x="952" y="2276"/>
                    </a:lnTo>
                    <a:lnTo>
                      <a:pt x="953" y="2267"/>
                    </a:lnTo>
                    <a:lnTo>
                      <a:pt x="954" y="2245"/>
                    </a:lnTo>
                    <a:lnTo>
                      <a:pt x="957" y="2219"/>
                    </a:lnTo>
                    <a:lnTo>
                      <a:pt x="961" y="2194"/>
                    </a:lnTo>
                    <a:lnTo>
                      <a:pt x="965" y="2172"/>
                    </a:lnTo>
                    <a:lnTo>
                      <a:pt x="967" y="2164"/>
                    </a:lnTo>
                    <a:lnTo>
                      <a:pt x="969" y="2158"/>
                    </a:lnTo>
                    <a:lnTo>
                      <a:pt x="970" y="2156"/>
                    </a:lnTo>
                    <a:lnTo>
                      <a:pt x="971" y="2155"/>
                    </a:lnTo>
                    <a:lnTo>
                      <a:pt x="972" y="2155"/>
                    </a:lnTo>
                    <a:lnTo>
                      <a:pt x="973" y="2155"/>
                    </a:lnTo>
                    <a:lnTo>
                      <a:pt x="974" y="2159"/>
                    </a:lnTo>
                    <a:lnTo>
                      <a:pt x="976" y="2167"/>
                    </a:lnTo>
                    <a:lnTo>
                      <a:pt x="976" y="2180"/>
                    </a:lnTo>
                    <a:lnTo>
                      <a:pt x="977" y="2199"/>
                    </a:lnTo>
                    <a:lnTo>
                      <a:pt x="977" y="2211"/>
                    </a:lnTo>
                    <a:lnTo>
                      <a:pt x="978" y="2221"/>
                    </a:lnTo>
                    <a:lnTo>
                      <a:pt x="980" y="2230"/>
                    </a:lnTo>
                    <a:lnTo>
                      <a:pt x="982" y="2236"/>
                    </a:lnTo>
                    <a:lnTo>
                      <a:pt x="985" y="2241"/>
                    </a:lnTo>
                    <a:lnTo>
                      <a:pt x="989" y="2245"/>
                    </a:lnTo>
                    <a:lnTo>
                      <a:pt x="992" y="2247"/>
                    </a:lnTo>
                    <a:lnTo>
                      <a:pt x="996" y="2247"/>
                    </a:lnTo>
                    <a:lnTo>
                      <a:pt x="1001" y="2247"/>
                    </a:lnTo>
                    <a:lnTo>
                      <a:pt x="1006" y="2245"/>
                    </a:lnTo>
                    <a:lnTo>
                      <a:pt x="1011" y="2242"/>
                    </a:lnTo>
                    <a:lnTo>
                      <a:pt x="1016" y="2238"/>
                    </a:lnTo>
                    <a:lnTo>
                      <a:pt x="1029" y="2228"/>
                    </a:lnTo>
                    <a:lnTo>
                      <a:pt x="1041" y="2214"/>
                    </a:lnTo>
                    <a:lnTo>
                      <a:pt x="1053" y="2200"/>
                    </a:lnTo>
                    <a:lnTo>
                      <a:pt x="1066" y="2183"/>
                    </a:lnTo>
                    <a:lnTo>
                      <a:pt x="1078" y="2167"/>
                    </a:lnTo>
                    <a:lnTo>
                      <a:pt x="1089" y="2150"/>
                    </a:lnTo>
                    <a:lnTo>
                      <a:pt x="1110" y="2123"/>
                    </a:lnTo>
                    <a:lnTo>
                      <a:pt x="1122" y="2105"/>
                    </a:lnTo>
                    <a:lnTo>
                      <a:pt x="1126" y="2103"/>
                    </a:lnTo>
                    <a:lnTo>
                      <a:pt x="1132" y="2102"/>
                    </a:lnTo>
                    <a:lnTo>
                      <a:pt x="1141" y="2101"/>
                    </a:lnTo>
                    <a:lnTo>
                      <a:pt x="1150" y="2100"/>
                    </a:lnTo>
                    <a:lnTo>
                      <a:pt x="1173" y="2099"/>
                    </a:lnTo>
                    <a:lnTo>
                      <a:pt x="1197" y="2098"/>
                    </a:lnTo>
                    <a:lnTo>
                      <a:pt x="1209" y="2096"/>
                    </a:lnTo>
                    <a:lnTo>
                      <a:pt x="1220" y="2094"/>
                    </a:lnTo>
                    <a:lnTo>
                      <a:pt x="1229" y="2092"/>
                    </a:lnTo>
                    <a:lnTo>
                      <a:pt x="1237" y="2088"/>
                    </a:lnTo>
                    <a:lnTo>
                      <a:pt x="1240" y="2086"/>
                    </a:lnTo>
                    <a:lnTo>
                      <a:pt x="1242" y="2084"/>
                    </a:lnTo>
                    <a:lnTo>
                      <a:pt x="1244" y="2081"/>
                    </a:lnTo>
                    <a:lnTo>
                      <a:pt x="1247" y="2078"/>
                    </a:lnTo>
                    <a:lnTo>
                      <a:pt x="1247" y="2074"/>
                    </a:lnTo>
                    <a:lnTo>
                      <a:pt x="1247" y="2070"/>
                    </a:lnTo>
                    <a:lnTo>
                      <a:pt x="1246" y="2066"/>
                    </a:lnTo>
                    <a:lnTo>
                      <a:pt x="1244" y="2062"/>
                    </a:lnTo>
                    <a:lnTo>
                      <a:pt x="1240" y="2053"/>
                    </a:lnTo>
                    <a:lnTo>
                      <a:pt x="1238" y="2041"/>
                    </a:lnTo>
                    <a:lnTo>
                      <a:pt x="1236" y="2027"/>
                    </a:lnTo>
                    <a:lnTo>
                      <a:pt x="1234" y="2011"/>
                    </a:lnTo>
                    <a:lnTo>
                      <a:pt x="1230" y="1977"/>
                    </a:lnTo>
                    <a:lnTo>
                      <a:pt x="1227" y="1939"/>
                    </a:lnTo>
                    <a:lnTo>
                      <a:pt x="1224" y="1920"/>
                    </a:lnTo>
                    <a:lnTo>
                      <a:pt x="1222" y="1902"/>
                    </a:lnTo>
                    <a:lnTo>
                      <a:pt x="1219" y="1884"/>
                    </a:lnTo>
                    <a:lnTo>
                      <a:pt x="1216" y="1868"/>
                    </a:lnTo>
                    <a:lnTo>
                      <a:pt x="1212" y="1852"/>
                    </a:lnTo>
                    <a:lnTo>
                      <a:pt x="1207" y="1840"/>
                    </a:lnTo>
                    <a:lnTo>
                      <a:pt x="1204" y="1834"/>
                    </a:lnTo>
                    <a:lnTo>
                      <a:pt x="1201" y="1829"/>
                    </a:lnTo>
                    <a:lnTo>
                      <a:pt x="1198" y="1825"/>
                    </a:lnTo>
                    <a:lnTo>
                      <a:pt x="1195" y="1821"/>
                    </a:lnTo>
                    <a:lnTo>
                      <a:pt x="1188" y="1811"/>
                    </a:lnTo>
                    <a:lnTo>
                      <a:pt x="1182" y="1803"/>
                    </a:lnTo>
                    <a:lnTo>
                      <a:pt x="1179" y="1794"/>
                    </a:lnTo>
                    <a:lnTo>
                      <a:pt x="1177" y="1787"/>
                    </a:lnTo>
                    <a:lnTo>
                      <a:pt x="1178" y="1778"/>
                    </a:lnTo>
                    <a:lnTo>
                      <a:pt x="1180" y="1771"/>
                    </a:lnTo>
                    <a:lnTo>
                      <a:pt x="1184" y="1764"/>
                    </a:lnTo>
                    <a:lnTo>
                      <a:pt x="1189" y="1758"/>
                    </a:lnTo>
                    <a:lnTo>
                      <a:pt x="1196" y="1752"/>
                    </a:lnTo>
                    <a:lnTo>
                      <a:pt x="1204" y="1747"/>
                    </a:lnTo>
                    <a:lnTo>
                      <a:pt x="1214" y="1740"/>
                    </a:lnTo>
                    <a:lnTo>
                      <a:pt x="1224" y="1735"/>
                    </a:lnTo>
                    <a:lnTo>
                      <a:pt x="1235" y="1731"/>
                    </a:lnTo>
                    <a:lnTo>
                      <a:pt x="1247" y="1727"/>
                    </a:lnTo>
                    <a:lnTo>
                      <a:pt x="1260" y="1723"/>
                    </a:lnTo>
                    <a:lnTo>
                      <a:pt x="1273" y="1720"/>
                    </a:lnTo>
                    <a:lnTo>
                      <a:pt x="1300" y="1715"/>
                    </a:lnTo>
                    <a:lnTo>
                      <a:pt x="1328" y="1711"/>
                    </a:lnTo>
                    <a:lnTo>
                      <a:pt x="1355" y="1708"/>
                    </a:lnTo>
                    <a:lnTo>
                      <a:pt x="1381" y="1708"/>
                    </a:lnTo>
                    <a:lnTo>
                      <a:pt x="1405" y="1709"/>
                    </a:lnTo>
                    <a:lnTo>
                      <a:pt x="1425" y="1711"/>
                    </a:lnTo>
                    <a:lnTo>
                      <a:pt x="1434" y="1713"/>
                    </a:lnTo>
                    <a:lnTo>
                      <a:pt x="1441" y="1715"/>
                    </a:lnTo>
                    <a:lnTo>
                      <a:pt x="1446" y="1718"/>
                    </a:lnTo>
                    <a:lnTo>
                      <a:pt x="1450" y="1721"/>
                    </a:lnTo>
                    <a:lnTo>
                      <a:pt x="1457" y="1727"/>
                    </a:lnTo>
                    <a:lnTo>
                      <a:pt x="1466" y="1732"/>
                    </a:lnTo>
                    <a:lnTo>
                      <a:pt x="1477" y="1737"/>
                    </a:lnTo>
                    <a:lnTo>
                      <a:pt x="1489" y="1741"/>
                    </a:lnTo>
                    <a:lnTo>
                      <a:pt x="1501" y="1745"/>
                    </a:lnTo>
                    <a:lnTo>
                      <a:pt x="1516" y="1747"/>
                    </a:lnTo>
                    <a:lnTo>
                      <a:pt x="1529" y="1749"/>
                    </a:lnTo>
                    <a:lnTo>
                      <a:pt x="1544" y="1750"/>
                    </a:lnTo>
                    <a:lnTo>
                      <a:pt x="1557" y="1749"/>
                    </a:lnTo>
                    <a:lnTo>
                      <a:pt x="1570" y="1747"/>
                    </a:lnTo>
                    <a:lnTo>
                      <a:pt x="1583" y="1744"/>
                    </a:lnTo>
                    <a:lnTo>
                      <a:pt x="1593" y="1738"/>
                    </a:lnTo>
                    <a:lnTo>
                      <a:pt x="1598" y="1736"/>
                    </a:lnTo>
                    <a:lnTo>
                      <a:pt x="1602" y="1732"/>
                    </a:lnTo>
                    <a:lnTo>
                      <a:pt x="1605" y="1729"/>
                    </a:lnTo>
                    <a:lnTo>
                      <a:pt x="1608" y="1724"/>
                    </a:lnTo>
                    <a:lnTo>
                      <a:pt x="1610" y="1720"/>
                    </a:lnTo>
                    <a:lnTo>
                      <a:pt x="1612" y="1715"/>
                    </a:lnTo>
                    <a:lnTo>
                      <a:pt x="1613" y="1709"/>
                    </a:lnTo>
                    <a:lnTo>
                      <a:pt x="1614" y="1702"/>
                    </a:lnTo>
                    <a:lnTo>
                      <a:pt x="1614" y="1699"/>
                    </a:lnTo>
                    <a:lnTo>
                      <a:pt x="1616" y="1695"/>
                    </a:lnTo>
                    <a:lnTo>
                      <a:pt x="1619" y="1692"/>
                    </a:lnTo>
                    <a:lnTo>
                      <a:pt x="1622" y="1688"/>
                    </a:lnTo>
                    <a:lnTo>
                      <a:pt x="1630" y="1680"/>
                    </a:lnTo>
                    <a:lnTo>
                      <a:pt x="1640" y="1673"/>
                    </a:lnTo>
                    <a:lnTo>
                      <a:pt x="1661" y="1658"/>
                    </a:lnTo>
                    <a:lnTo>
                      <a:pt x="1675" y="1647"/>
                    </a:lnTo>
                    <a:lnTo>
                      <a:pt x="1684" y="1633"/>
                    </a:lnTo>
                    <a:lnTo>
                      <a:pt x="1702" y="1602"/>
                    </a:lnTo>
                    <a:lnTo>
                      <a:pt x="1706" y="1593"/>
                    </a:lnTo>
                    <a:lnTo>
                      <a:pt x="1709" y="1585"/>
                    </a:lnTo>
                    <a:lnTo>
                      <a:pt x="1712" y="1578"/>
                    </a:lnTo>
                    <a:lnTo>
                      <a:pt x="1713" y="1571"/>
                    </a:lnTo>
                    <a:lnTo>
                      <a:pt x="1714" y="1566"/>
                    </a:lnTo>
                    <a:lnTo>
                      <a:pt x="1713" y="1563"/>
                    </a:lnTo>
                    <a:lnTo>
                      <a:pt x="1711" y="1561"/>
                    </a:lnTo>
                    <a:lnTo>
                      <a:pt x="1710" y="1561"/>
                    </a:lnTo>
                    <a:lnTo>
                      <a:pt x="1708" y="1560"/>
                    </a:lnTo>
                    <a:lnTo>
                      <a:pt x="1705" y="1561"/>
                    </a:lnTo>
                    <a:close/>
                    <a:moveTo>
                      <a:pt x="861" y="1771"/>
                    </a:moveTo>
                    <a:lnTo>
                      <a:pt x="876" y="1771"/>
                    </a:lnTo>
                    <a:lnTo>
                      <a:pt x="891" y="1773"/>
                    </a:lnTo>
                    <a:lnTo>
                      <a:pt x="909" y="1776"/>
                    </a:lnTo>
                    <a:lnTo>
                      <a:pt x="927" y="1779"/>
                    </a:lnTo>
                    <a:lnTo>
                      <a:pt x="945" y="1783"/>
                    </a:lnTo>
                    <a:lnTo>
                      <a:pt x="964" y="1785"/>
                    </a:lnTo>
                    <a:lnTo>
                      <a:pt x="980" y="1787"/>
                    </a:lnTo>
                    <a:lnTo>
                      <a:pt x="996" y="1787"/>
                    </a:lnTo>
                    <a:lnTo>
                      <a:pt x="1003" y="1786"/>
                    </a:lnTo>
                    <a:lnTo>
                      <a:pt x="1008" y="1785"/>
                    </a:lnTo>
                    <a:lnTo>
                      <a:pt x="1013" y="1784"/>
                    </a:lnTo>
                    <a:lnTo>
                      <a:pt x="1018" y="1782"/>
                    </a:lnTo>
                    <a:lnTo>
                      <a:pt x="1021" y="1778"/>
                    </a:lnTo>
                    <a:lnTo>
                      <a:pt x="1024" y="1775"/>
                    </a:lnTo>
                    <a:lnTo>
                      <a:pt x="1025" y="1770"/>
                    </a:lnTo>
                    <a:lnTo>
                      <a:pt x="1025" y="1766"/>
                    </a:lnTo>
                    <a:lnTo>
                      <a:pt x="1024" y="1760"/>
                    </a:lnTo>
                    <a:lnTo>
                      <a:pt x="1020" y="1753"/>
                    </a:lnTo>
                    <a:lnTo>
                      <a:pt x="1016" y="1746"/>
                    </a:lnTo>
                    <a:lnTo>
                      <a:pt x="1011" y="1736"/>
                    </a:lnTo>
                    <a:lnTo>
                      <a:pt x="1003" y="1727"/>
                    </a:lnTo>
                    <a:lnTo>
                      <a:pt x="995" y="1716"/>
                    </a:lnTo>
                    <a:lnTo>
                      <a:pt x="983" y="1703"/>
                    </a:lnTo>
                    <a:lnTo>
                      <a:pt x="971" y="1690"/>
                    </a:lnTo>
                    <a:lnTo>
                      <a:pt x="959" y="1678"/>
                    </a:lnTo>
                    <a:lnTo>
                      <a:pt x="949" y="1664"/>
                    </a:lnTo>
                    <a:lnTo>
                      <a:pt x="940" y="1650"/>
                    </a:lnTo>
                    <a:lnTo>
                      <a:pt x="932" y="1637"/>
                    </a:lnTo>
                    <a:lnTo>
                      <a:pt x="926" y="1622"/>
                    </a:lnTo>
                    <a:lnTo>
                      <a:pt x="921" y="1608"/>
                    </a:lnTo>
                    <a:lnTo>
                      <a:pt x="916" y="1593"/>
                    </a:lnTo>
                    <a:lnTo>
                      <a:pt x="913" y="1580"/>
                    </a:lnTo>
                    <a:lnTo>
                      <a:pt x="906" y="1553"/>
                    </a:lnTo>
                    <a:lnTo>
                      <a:pt x="903" y="1528"/>
                    </a:lnTo>
                    <a:lnTo>
                      <a:pt x="900" y="1505"/>
                    </a:lnTo>
                    <a:lnTo>
                      <a:pt x="898" y="1486"/>
                    </a:lnTo>
                    <a:lnTo>
                      <a:pt x="896" y="1477"/>
                    </a:lnTo>
                    <a:lnTo>
                      <a:pt x="895" y="1471"/>
                    </a:lnTo>
                    <a:lnTo>
                      <a:pt x="892" y="1465"/>
                    </a:lnTo>
                    <a:lnTo>
                      <a:pt x="890" y="1460"/>
                    </a:lnTo>
                    <a:lnTo>
                      <a:pt x="886" y="1457"/>
                    </a:lnTo>
                    <a:lnTo>
                      <a:pt x="882" y="1456"/>
                    </a:lnTo>
                    <a:lnTo>
                      <a:pt x="877" y="1456"/>
                    </a:lnTo>
                    <a:lnTo>
                      <a:pt x="870" y="1457"/>
                    </a:lnTo>
                    <a:lnTo>
                      <a:pt x="863" y="1460"/>
                    </a:lnTo>
                    <a:lnTo>
                      <a:pt x="854" y="1466"/>
                    </a:lnTo>
                    <a:lnTo>
                      <a:pt x="845" y="1473"/>
                    </a:lnTo>
                    <a:lnTo>
                      <a:pt x="833" y="1482"/>
                    </a:lnTo>
                    <a:lnTo>
                      <a:pt x="806" y="1507"/>
                    </a:lnTo>
                    <a:lnTo>
                      <a:pt x="771" y="1542"/>
                    </a:lnTo>
                    <a:lnTo>
                      <a:pt x="764" y="1550"/>
                    </a:lnTo>
                    <a:lnTo>
                      <a:pt x="755" y="1563"/>
                    </a:lnTo>
                    <a:lnTo>
                      <a:pt x="747" y="1577"/>
                    </a:lnTo>
                    <a:lnTo>
                      <a:pt x="740" y="1592"/>
                    </a:lnTo>
                    <a:lnTo>
                      <a:pt x="733" y="1608"/>
                    </a:lnTo>
                    <a:lnTo>
                      <a:pt x="728" y="1622"/>
                    </a:lnTo>
                    <a:lnTo>
                      <a:pt x="723" y="1637"/>
                    </a:lnTo>
                    <a:lnTo>
                      <a:pt x="722" y="1647"/>
                    </a:lnTo>
                    <a:lnTo>
                      <a:pt x="721" y="1659"/>
                    </a:lnTo>
                    <a:lnTo>
                      <a:pt x="720" y="1671"/>
                    </a:lnTo>
                    <a:lnTo>
                      <a:pt x="718" y="1681"/>
                    </a:lnTo>
                    <a:lnTo>
                      <a:pt x="716" y="1690"/>
                    </a:lnTo>
                    <a:lnTo>
                      <a:pt x="710" y="1708"/>
                    </a:lnTo>
                    <a:lnTo>
                      <a:pt x="704" y="1724"/>
                    </a:lnTo>
                    <a:lnTo>
                      <a:pt x="697" y="1740"/>
                    </a:lnTo>
                    <a:lnTo>
                      <a:pt x="692" y="1759"/>
                    </a:lnTo>
                    <a:lnTo>
                      <a:pt x="689" y="1768"/>
                    </a:lnTo>
                    <a:lnTo>
                      <a:pt x="688" y="1778"/>
                    </a:lnTo>
                    <a:lnTo>
                      <a:pt x="686" y="1790"/>
                    </a:lnTo>
                    <a:lnTo>
                      <a:pt x="685" y="1802"/>
                    </a:lnTo>
                    <a:lnTo>
                      <a:pt x="686" y="1805"/>
                    </a:lnTo>
                    <a:lnTo>
                      <a:pt x="690" y="1807"/>
                    </a:lnTo>
                    <a:lnTo>
                      <a:pt x="693" y="1810"/>
                    </a:lnTo>
                    <a:lnTo>
                      <a:pt x="698" y="1811"/>
                    </a:lnTo>
                    <a:lnTo>
                      <a:pt x="711" y="1814"/>
                    </a:lnTo>
                    <a:lnTo>
                      <a:pt x="727" y="1815"/>
                    </a:lnTo>
                    <a:lnTo>
                      <a:pt x="757" y="1815"/>
                    </a:lnTo>
                    <a:lnTo>
                      <a:pt x="777" y="1814"/>
                    </a:lnTo>
                    <a:lnTo>
                      <a:pt x="781" y="1813"/>
                    </a:lnTo>
                    <a:lnTo>
                      <a:pt x="786" y="1812"/>
                    </a:lnTo>
                    <a:lnTo>
                      <a:pt x="791" y="1809"/>
                    </a:lnTo>
                    <a:lnTo>
                      <a:pt x="796" y="1806"/>
                    </a:lnTo>
                    <a:lnTo>
                      <a:pt x="807" y="1799"/>
                    </a:lnTo>
                    <a:lnTo>
                      <a:pt x="817" y="1791"/>
                    </a:lnTo>
                    <a:lnTo>
                      <a:pt x="828" y="1782"/>
                    </a:lnTo>
                    <a:lnTo>
                      <a:pt x="839" y="1775"/>
                    </a:lnTo>
                    <a:lnTo>
                      <a:pt x="845" y="1772"/>
                    </a:lnTo>
                    <a:lnTo>
                      <a:pt x="850" y="1771"/>
                    </a:lnTo>
                    <a:lnTo>
                      <a:pt x="856" y="1770"/>
                    </a:lnTo>
                    <a:lnTo>
                      <a:pt x="861" y="1771"/>
                    </a:lnTo>
                    <a:close/>
                    <a:moveTo>
                      <a:pt x="140" y="1244"/>
                    </a:moveTo>
                    <a:lnTo>
                      <a:pt x="163" y="1199"/>
                    </a:lnTo>
                    <a:lnTo>
                      <a:pt x="193" y="1141"/>
                    </a:lnTo>
                    <a:lnTo>
                      <a:pt x="210" y="1110"/>
                    </a:lnTo>
                    <a:lnTo>
                      <a:pt x="224" y="1078"/>
                    </a:lnTo>
                    <a:lnTo>
                      <a:pt x="230" y="1061"/>
                    </a:lnTo>
                    <a:lnTo>
                      <a:pt x="236" y="1045"/>
                    </a:lnTo>
                    <a:lnTo>
                      <a:pt x="242" y="1028"/>
                    </a:lnTo>
                    <a:lnTo>
                      <a:pt x="246" y="1012"/>
                    </a:lnTo>
                    <a:lnTo>
                      <a:pt x="249" y="996"/>
                    </a:lnTo>
                    <a:lnTo>
                      <a:pt x="252" y="981"/>
                    </a:lnTo>
                    <a:lnTo>
                      <a:pt x="253" y="966"/>
                    </a:lnTo>
                    <a:lnTo>
                      <a:pt x="253" y="951"/>
                    </a:lnTo>
                    <a:lnTo>
                      <a:pt x="252" y="938"/>
                    </a:lnTo>
                    <a:lnTo>
                      <a:pt x="249" y="924"/>
                    </a:lnTo>
                    <a:lnTo>
                      <a:pt x="245" y="912"/>
                    </a:lnTo>
                    <a:lnTo>
                      <a:pt x="238" y="901"/>
                    </a:lnTo>
                    <a:lnTo>
                      <a:pt x="230" y="891"/>
                    </a:lnTo>
                    <a:lnTo>
                      <a:pt x="221" y="881"/>
                    </a:lnTo>
                    <a:lnTo>
                      <a:pt x="209" y="874"/>
                    </a:lnTo>
                    <a:lnTo>
                      <a:pt x="195" y="867"/>
                    </a:lnTo>
                    <a:lnTo>
                      <a:pt x="179" y="862"/>
                    </a:lnTo>
                    <a:lnTo>
                      <a:pt x="160" y="858"/>
                    </a:lnTo>
                    <a:lnTo>
                      <a:pt x="139" y="856"/>
                    </a:lnTo>
                    <a:lnTo>
                      <a:pt x="115" y="855"/>
                    </a:lnTo>
                    <a:lnTo>
                      <a:pt x="104" y="855"/>
                    </a:lnTo>
                    <a:lnTo>
                      <a:pt x="95" y="857"/>
                    </a:lnTo>
                    <a:lnTo>
                      <a:pt x="85" y="860"/>
                    </a:lnTo>
                    <a:lnTo>
                      <a:pt x="79" y="865"/>
                    </a:lnTo>
                    <a:lnTo>
                      <a:pt x="73" y="870"/>
                    </a:lnTo>
                    <a:lnTo>
                      <a:pt x="68" y="876"/>
                    </a:lnTo>
                    <a:lnTo>
                      <a:pt x="65" y="884"/>
                    </a:lnTo>
                    <a:lnTo>
                      <a:pt x="62" y="893"/>
                    </a:lnTo>
                    <a:lnTo>
                      <a:pt x="61" y="902"/>
                    </a:lnTo>
                    <a:lnTo>
                      <a:pt x="60" y="912"/>
                    </a:lnTo>
                    <a:lnTo>
                      <a:pt x="60" y="923"/>
                    </a:lnTo>
                    <a:lnTo>
                      <a:pt x="61" y="935"/>
                    </a:lnTo>
                    <a:lnTo>
                      <a:pt x="65" y="961"/>
                    </a:lnTo>
                    <a:lnTo>
                      <a:pt x="71" y="989"/>
                    </a:lnTo>
                    <a:lnTo>
                      <a:pt x="87" y="1050"/>
                    </a:lnTo>
                    <a:lnTo>
                      <a:pt x="108" y="1116"/>
                    </a:lnTo>
                    <a:lnTo>
                      <a:pt x="117" y="1148"/>
                    </a:lnTo>
                    <a:lnTo>
                      <a:pt x="126" y="1181"/>
                    </a:lnTo>
                    <a:lnTo>
                      <a:pt x="134" y="1213"/>
                    </a:lnTo>
                    <a:lnTo>
                      <a:pt x="140" y="1244"/>
                    </a:lnTo>
                    <a:close/>
                    <a:moveTo>
                      <a:pt x="758" y="1331"/>
                    </a:moveTo>
                    <a:lnTo>
                      <a:pt x="758" y="1311"/>
                    </a:lnTo>
                    <a:lnTo>
                      <a:pt x="757" y="1292"/>
                    </a:lnTo>
                    <a:lnTo>
                      <a:pt x="755" y="1275"/>
                    </a:lnTo>
                    <a:lnTo>
                      <a:pt x="753" y="1258"/>
                    </a:lnTo>
                    <a:lnTo>
                      <a:pt x="751" y="1244"/>
                    </a:lnTo>
                    <a:lnTo>
                      <a:pt x="748" y="1230"/>
                    </a:lnTo>
                    <a:lnTo>
                      <a:pt x="744" y="1217"/>
                    </a:lnTo>
                    <a:lnTo>
                      <a:pt x="740" y="1206"/>
                    </a:lnTo>
                    <a:lnTo>
                      <a:pt x="735" y="1195"/>
                    </a:lnTo>
                    <a:lnTo>
                      <a:pt x="731" y="1184"/>
                    </a:lnTo>
                    <a:lnTo>
                      <a:pt x="725" y="1175"/>
                    </a:lnTo>
                    <a:lnTo>
                      <a:pt x="718" y="1167"/>
                    </a:lnTo>
                    <a:lnTo>
                      <a:pt x="712" y="1160"/>
                    </a:lnTo>
                    <a:lnTo>
                      <a:pt x="706" y="1153"/>
                    </a:lnTo>
                    <a:lnTo>
                      <a:pt x="699" y="1145"/>
                    </a:lnTo>
                    <a:lnTo>
                      <a:pt x="692" y="1139"/>
                    </a:lnTo>
                    <a:lnTo>
                      <a:pt x="676" y="1128"/>
                    </a:lnTo>
                    <a:lnTo>
                      <a:pt x="660" y="1117"/>
                    </a:lnTo>
                    <a:lnTo>
                      <a:pt x="643" y="1106"/>
                    </a:lnTo>
                    <a:lnTo>
                      <a:pt x="626" y="1096"/>
                    </a:lnTo>
                    <a:lnTo>
                      <a:pt x="607" y="1085"/>
                    </a:lnTo>
                    <a:lnTo>
                      <a:pt x="589" y="1071"/>
                    </a:lnTo>
                    <a:lnTo>
                      <a:pt x="570" y="1057"/>
                    </a:lnTo>
                    <a:lnTo>
                      <a:pt x="552" y="1041"/>
                    </a:lnTo>
                    <a:lnTo>
                      <a:pt x="546" y="1034"/>
                    </a:lnTo>
                    <a:lnTo>
                      <a:pt x="539" y="1030"/>
                    </a:lnTo>
                    <a:lnTo>
                      <a:pt x="530" y="1028"/>
                    </a:lnTo>
                    <a:lnTo>
                      <a:pt x="522" y="1027"/>
                    </a:lnTo>
                    <a:lnTo>
                      <a:pt x="514" y="1028"/>
                    </a:lnTo>
                    <a:lnTo>
                      <a:pt x="505" y="1029"/>
                    </a:lnTo>
                    <a:lnTo>
                      <a:pt x="495" y="1032"/>
                    </a:lnTo>
                    <a:lnTo>
                      <a:pt x="485" y="1036"/>
                    </a:lnTo>
                    <a:lnTo>
                      <a:pt x="476" y="1042"/>
                    </a:lnTo>
                    <a:lnTo>
                      <a:pt x="465" y="1048"/>
                    </a:lnTo>
                    <a:lnTo>
                      <a:pt x="454" y="1055"/>
                    </a:lnTo>
                    <a:lnTo>
                      <a:pt x="444" y="1062"/>
                    </a:lnTo>
                    <a:lnTo>
                      <a:pt x="422" y="1079"/>
                    </a:lnTo>
                    <a:lnTo>
                      <a:pt x="401" y="1097"/>
                    </a:lnTo>
                    <a:lnTo>
                      <a:pt x="359" y="1137"/>
                    </a:lnTo>
                    <a:lnTo>
                      <a:pt x="320" y="1174"/>
                    </a:lnTo>
                    <a:lnTo>
                      <a:pt x="303" y="1191"/>
                    </a:lnTo>
                    <a:lnTo>
                      <a:pt x="289" y="1204"/>
                    </a:lnTo>
                    <a:lnTo>
                      <a:pt x="276" y="1214"/>
                    </a:lnTo>
                    <a:lnTo>
                      <a:pt x="267" y="1219"/>
                    </a:lnTo>
                    <a:lnTo>
                      <a:pt x="252" y="1229"/>
                    </a:lnTo>
                    <a:lnTo>
                      <a:pt x="238" y="1238"/>
                    </a:lnTo>
                    <a:lnTo>
                      <a:pt x="228" y="1248"/>
                    </a:lnTo>
                    <a:lnTo>
                      <a:pt x="219" y="1258"/>
                    </a:lnTo>
                    <a:lnTo>
                      <a:pt x="212" y="1271"/>
                    </a:lnTo>
                    <a:lnTo>
                      <a:pt x="208" y="1283"/>
                    </a:lnTo>
                    <a:lnTo>
                      <a:pt x="205" y="1295"/>
                    </a:lnTo>
                    <a:lnTo>
                      <a:pt x="202" y="1309"/>
                    </a:lnTo>
                    <a:lnTo>
                      <a:pt x="202" y="1322"/>
                    </a:lnTo>
                    <a:lnTo>
                      <a:pt x="205" y="1336"/>
                    </a:lnTo>
                    <a:lnTo>
                      <a:pt x="208" y="1350"/>
                    </a:lnTo>
                    <a:lnTo>
                      <a:pt x="212" y="1363"/>
                    </a:lnTo>
                    <a:lnTo>
                      <a:pt x="217" y="1378"/>
                    </a:lnTo>
                    <a:lnTo>
                      <a:pt x="224" y="1392"/>
                    </a:lnTo>
                    <a:lnTo>
                      <a:pt x="231" y="1405"/>
                    </a:lnTo>
                    <a:lnTo>
                      <a:pt x="239" y="1420"/>
                    </a:lnTo>
                    <a:lnTo>
                      <a:pt x="249" y="1433"/>
                    </a:lnTo>
                    <a:lnTo>
                      <a:pt x="259" y="1447"/>
                    </a:lnTo>
                    <a:lnTo>
                      <a:pt x="269" y="1459"/>
                    </a:lnTo>
                    <a:lnTo>
                      <a:pt x="281" y="1471"/>
                    </a:lnTo>
                    <a:lnTo>
                      <a:pt x="292" y="1482"/>
                    </a:lnTo>
                    <a:lnTo>
                      <a:pt x="303" y="1494"/>
                    </a:lnTo>
                    <a:lnTo>
                      <a:pt x="314" y="1504"/>
                    </a:lnTo>
                    <a:lnTo>
                      <a:pt x="327" y="1514"/>
                    </a:lnTo>
                    <a:lnTo>
                      <a:pt x="338" y="1523"/>
                    </a:lnTo>
                    <a:lnTo>
                      <a:pt x="350" y="1531"/>
                    </a:lnTo>
                    <a:lnTo>
                      <a:pt x="362" y="1538"/>
                    </a:lnTo>
                    <a:lnTo>
                      <a:pt x="373" y="1543"/>
                    </a:lnTo>
                    <a:lnTo>
                      <a:pt x="383" y="1548"/>
                    </a:lnTo>
                    <a:lnTo>
                      <a:pt x="394" y="1551"/>
                    </a:lnTo>
                    <a:lnTo>
                      <a:pt x="404" y="1553"/>
                    </a:lnTo>
                    <a:lnTo>
                      <a:pt x="412" y="1554"/>
                    </a:lnTo>
                    <a:lnTo>
                      <a:pt x="441" y="1554"/>
                    </a:lnTo>
                    <a:lnTo>
                      <a:pt x="470" y="1553"/>
                    </a:lnTo>
                    <a:lnTo>
                      <a:pt x="498" y="1552"/>
                    </a:lnTo>
                    <a:lnTo>
                      <a:pt x="528" y="1549"/>
                    </a:lnTo>
                    <a:lnTo>
                      <a:pt x="557" y="1546"/>
                    </a:lnTo>
                    <a:lnTo>
                      <a:pt x="586" y="1541"/>
                    </a:lnTo>
                    <a:lnTo>
                      <a:pt x="600" y="1537"/>
                    </a:lnTo>
                    <a:lnTo>
                      <a:pt x="614" y="1534"/>
                    </a:lnTo>
                    <a:lnTo>
                      <a:pt x="627" y="1529"/>
                    </a:lnTo>
                    <a:lnTo>
                      <a:pt x="640" y="1524"/>
                    </a:lnTo>
                    <a:lnTo>
                      <a:pt x="653" y="1518"/>
                    </a:lnTo>
                    <a:lnTo>
                      <a:pt x="665" y="1512"/>
                    </a:lnTo>
                    <a:lnTo>
                      <a:pt x="676" y="1505"/>
                    </a:lnTo>
                    <a:lnTo>
                      <a:pt x="688" y="1497"/>
                    </a:lnTo>
                    <a:lnTo>
                      <a:pt x="698" y="1489"/>
                    </a:lnTo>
                    <a:lnTo>
                      <a:pt x="708" y="1479"/>
                    </a:lnTo>
                    <a:lnTo>
                      <a:pt x="716" y="1469"/>
                    </a:lnTo>
                    <a:lnTo>
                      <a:pt x="725" y="1458"/>
                    </a:lnTo>
                    <a:lnTo>
                      <a:pt x="733" y="1445"/>
                    </a:lnTo>
                    <a:lnTo>
                      <a:pt x="739" y="1432"/>
                    </a:lnTo>
                    <a:lnTo>
                      <a:pt x="745" y="1418"/>
                    </a:lnTo>
                    <a:lnTo>
                      <a:pt x="749" y="1403"/>
                    </a:lnTo>
                    <a:lnTo>
                      <a:pt x="753" y="1387"/>
                    </a:lnTo>
                    <a:lnTo>
                      <a:pt x="756" y="1369"/>
                    </a:lnTo>
                    <a:lnTo>
                      <a:pt x="758" y="1351"/>
                    </a:lnTo>
                    <a:lnTo>
                      <a:pt x="758" y="1331"/>
                    </a:lnTo>
                    <a:close/>
                    <a:moveTo>
                      <a:pt x="1433" y="1276"/>
                    </a:moveTo>
                    <a:lnTo>
                      <a:pt x="1432" y="1262"/>
                    </a:lnTo>
                    <a:lnTo>
                      <a:pt x="1430" y="1248"/>
                    </a:lnTo>
                    <a:lnTo>
                      <a:pt x="1427" y="1236"/>
                    </a:lnTo>
                    <a:lnTo>
                      <a:pt x="1424" y="1222"/>
                    </a:lnTo>
                    <a:lnTo>
                      <a:pt x="1420" y="1211"/>
                    </a:lnTo>
                    <a:lnTo>
                      <a:pt x="1416" y="1199"/>
                    </a:lnTo>
                    <a:lnTo>
                      <a:pt x="1410" y="1188"/>
                    </a:lnTo>
                    <a:lnTo>
                      <a:pt x="1404" y="1177"/>
                    </a:lnTo>
                    <a:lnTo>
                      <a:pt x="1397" y="1166"/>
                    </a:lnTo>
                    <a:lnTo>
                      <a:pt x="1388" y="1157"/>
                    </a:lnTo>
                    <a:lnTo>
                      <a:pt x="1380" y="1146"/>
                    </a:lnTo>
                    <a:lnTo>
                      <a:pt x="1372" y="1137"/>
                    </a:lnTo>
                    <a:lnTo>
                      <a:pt x="1363" y="1129"/>
                    </a:lnTo>
                    <a:lnTo>
                      <a:pt x="1352" y="1121"/>
                    </a:lnTo>
                    <a:lnTo>
                      <a:pt x="1342" y="1113"/>
                    </a:lnTo>
                    <a:lnTo>
                      <a:pt x="1331" y="1105"/>
                    </a:lnTo>
                    <a:lnTo>
                      <a:pt x="1321" y="1098"/>
                    </a:lnTo>
                    <a:lnTo>
                      <a:pt x="1308" y="1092"/>
                    </a:lnTo>
                    <a:lnTo>
                      <a:pt x="1297" y="1086"/>
                    </a:lnTo>
                    <a:lnTo>
                      <a:pt x="1285" y="1080"/>
                    </a:lnTo>
                    <a:lnTo>
                      <a:pt x="1260" y="1069"/>
                    </a:lnTo>
                    <a:lnTo>
                      <a:pt x="1235" y="1061"/>
                    </a:lnTo>
                    <a:lnTo>
                      <a:pt x="1210" y="1055"/>
                    </a:lnTo>
                    <a:lnTo>
                      <a:pt x="1184" y="1050"/>
                    </a:lnTo>
                    <a:lnTo>
                      <a:pt x="1159" y="1047"/>
                    </a:lnTo>
                    <a:lnTo>
                      <a:pt x="1135" y="1047"/>
                    </a:lnTo>
                    <a:lnTo>
                      <a:pt x="1119" y="1047"/>
                    </a:lnTo>
                    <a:lnTo>
                      <a:pt x="1103" y="1050"/>
                    </a:lnTo>
                    <a:lnTo>
                      <a:pt x="1086" y="1053"/>
                    </a:lnTo>
                    <a:lnTo>
                      <a:pt x="1069" y="1058"/>
                    </a:lnTo>
                    <a:lnTo>
                      <a:pt x="1050" y="1064"/>
                    </a:lnTo>
                    <a:lnTo>
                      <a:pt x="1033" y="1072"/>
                    </a:lnTo>
                    <a:lnTo>
                      <a:pt x="1015" y="1081"/>
                    </a:lnTo>
                    <a:lnTo>
                      <a:pt x="999" y="1090"/>
                    </a:lnTo>
                    <a:lnTo>
                      <a:pt x="983" y="1101"/>
                    </a:lnTo>
                    <a:lnTo>
                      <a:pt x="969" y="1113"/>
                    </a:lnTo>
                    <a:lnTo>
                      <a:pt x="956" y="1125"/>
                    </a:lnTo>
                    <a:lnTo>
                      <a:pt x="944" y="1138"/>
                    </a:lnTo>
                    <a:lnTo>
                      <a:pt x="939" y="1144"/>
                    </a:lnTo>
                    <a:lnTo>
                      <a:pt x="935" y="1152"/>
                    </a:lnTo>
                    <a:lnTo>
                      <a:pt x="931" y="1159"/>
                    </a:lnTo>
                    <a:lnTo>
                      <a:pt x="928" y="1165"/>
                    </a:lnTo>
                    <a:lnTo>
                      <a:pt x="926" y="1173"/>
                    </a:lnTo>
                    <a:lnTo>
                      <a:pt x="924" y="1180"/>
                    </a:lnTo>
                    <a:lnTo>
                      <a:pt x="923" y="1188"/>
                    </a:lnTo>
                    <a:lnTo>
                      <a:pt x="923" y="1195"/>
                    </a:lnTo>
                    <a:lnTo>
                      <a:pt x="923" y="1230"/>
                    </a:lnTo>
                    <a:lnTo>
                      <a:pt x="924" y="1264"/>
                    </a:lnTo>
                    <a:lnTo>
                      <a:pt x="927" y="1295"/>
                    </a:lnTo>
                    <a:lnTo>
                      <a:pt x="931" y="1326"/>
                    </a:lnTo>
                    <a:lnTo>
                      <a:pt x="934" y="1341"/>
                    </a:lnTo>
                    <a:lnTo>
                      <a:pt x="937" y="1355"/>
                    </a:lnTo>
                    <a:lnTo>
                      <a:pt x="940" y="1368"/>
                    </a:lnTo>
                    <a:lnTo>
                      <a:pt x="944" y="1381"/>
                    </a:lnTo>
                    <a:lnTo>
                      <a:pt x="949" y="1394"/>
                    </a:lnTo>
                    <a:lnTo>
                      <a:pt x="954" y="1405"/>
                    </a:lnTo>
                    <a:lnTo>
                      <a:pt x="960" y="1417"/>
                    </a:lnTo>
                    <a:lnTo>
                      <a:pt x="966" y="1428"/>
                    </a:lnTo>
                    <a:lnTo>
                      <a:pt x="972" y="1438"/>
                    </a:lnTo>
                    <a:lnTo>
                      <a:pt x="979" y="1448"/>
                    </a:lnTo>
                    <a:lnTo>
                      <a:pt x="988" y="1457"/>
                    </a:lnTo>
                    <a:lnTo>
                      <a:pt x="996" y="1466"/>
                    </a:lnTo>
                    <a:lnTo>
                      <a:pt x="1005" y="1473"/>
                    </a:lnTo>
                    <a:lnTo>
                      <a:pt x="1015" y="1481"/>
                    </a:lnTo>
                    <a:lnTo>
                      <a:pt x="1026" y="1488"/>
                    </a:lnTo>
                    <a:lnTo>
                      <a:pt x="1038" y="1494"/>
                    </a:lnTo>
                    <a:lnTo>
                      <a:pt x="1050" y="1499"/>
                    </a:lnTo>
                    <a:lnTo>
                      <a:pt x="1063" y="1504"/>
                    </a:lnTo>
                    <a:lnTo>
                      <a:pt x="1077" y="1508"/>
                    </a:lnTo>
                    <a:lnTo>
                      <a:pt x="1091" y="1511"/>
                    </a:lnTo>
                    <a:lnTo>
                      <a:pt x="1107" y="1513"/>
                    </a:lnTo>
                    <a:lnTo>
                      <a:pt x="1123" y="1515"/>
                    </a:lnTo>
                    <a:lnTo>
                      <a:pt x="1141" y="1516"/>
                    </a:lnTo>
                    <a:lnTo>
                      <a:pt x="1159" y="1517"/>
                    </a:lnTo>
                    <a:lnTo>
                      <a:pt x="1189" y="1516"/>
                    </a:lnTo>
                    <a:lnTo>
                      <a:pt x="1218" y="1516"/>
                    </a:lnTo>
                    <a:lnTo>
                      <a:pt x="1244" y="1514"/>
                    </a:lnTo>
                    <a:lnTo>
                      <a:pt x="1270" y="1511"/>
                    </a:lnTo>
                    <a:lnTo>
                      <a:pt x="1283" y="1509"/>
                    </a:lnTo>
                    <a:lnTo>
                      <a:pt x="1294" y="1507"/>
                    </a:lnTo>
                    <a:lnTo>
                      <a:pt x="1305" y="1504"/>
                    </a:lnTo>
                    <a:lnTo>
                      <a:pt x="1315" y="1501"/>
                    </a:lnTo>
                    <a:lnTo>
                      <a:pt x="1327" y="1497"/>
                    </a:lnTo>
                    <a:lnTo>
                      <a:pt x="1336" y="1493"/>
                    </a:lnTo>
                    <a:lnTo>
                      <a:pt x="1345" y="1488"/>
                    </a:lnTo>
                    <a:lnTo>
                      <a:pt x="1354" y="1482"/>
                    </a:lnTo>
                    <a:lnTo>
                      <a:pt x="1364" y="1476"/>
                    </a:lnTo>
                    <a:lnTo>
                      <a:pt x="1372" y="1469"/>
                    </a:lnTo>
                    <a:lnTo>
                      <a:pt x="1379" y="1461"/>
                    </a:lnTo>
                    <a:lnTo>
                      <a:pt x="1386" y="1453"/>
                    </a:lnTo>
                    <a:lnTo>
                      <a:pt x="1392" y="1443"/>
                    </a:lnTo>
                    <a:lnTo>
                      <a:pt x="1399" y="1433"/>
                    </a:lnTo>
                    <a:lnTo>
                      <a:pt x="1405" y="1422"/>
                    </a:lnTo>
                    <a:lnTo>
                      <a:pt x="1410" y="1410"/>
                    </a:lnTo>
                    <a:lnTo>
                      <a:pt x="1415" y="1397"/>
                    </a:lnTo>
                    <a:lnTo>
                      <a:pt x="1419" y="1383"/>
                    </a:lnTo>
                    <a:lnTo>
                      <a:pt x="1422" y="1367"/>
                    </a:lnTo>
                    <a:lnTo>
                      <a:pt x="1425" y="1352"/>
                    </a:lnTo>
                    <a:lnTo>
                      <a:pt x="1427" y="1334"/>
                    </a:lnTo>
                    <a:lnTo>
                      <a:pt x="1429" y="1316"/>
                    </a:lnTo>
                    <a:lnTo>
                      <a:pt x="1432" y="1296"/>
                    </a:lnTo>
                    <a:lnTo>
                      <a:pt x="1433" y="1276"/>
                    </a:lnTo>
                    <a:close/>
                    <a:moveTo>
                      <a:pt x="1627" y="798"/>
                    </a:moveTo>
                    <a:lnTo>
                      <a:pt x="1628" y="848"/>
                    </a:lnTo>
                    <a:lnTo>
                      <a:pt x="1631" y="905"/>
                    </a:lnTo>
                    <a:lnTo>
                      <a:pt x="1632" y="934"/>
                    </a:lnTo>
                    <a:lnTo>
                      <a:pt x="1632" y="962"/>
                    </a:lnTo>
                    <a:lnTo>
                      <a:pt x="1633" y="990"/>
                    </a:lnTo>
                    <a:lnTo>
                      <a:pt x="1632" y="1015"/>
                    </a:lnTo>
                    <a:lnTo>
                      <a:pt x="1630" y="1039"/>
                    </a:lnTo>
                    <a:lnTo>
                      <a:pt x="1626" y="1058"/>
                    </a:lnTo>
                    <a:lnTo>
                      <a:pt x="1624" y="1066"/>
                    </a:lnTo>
                    <a:lnTo>
                      <a:pt x="1621" y="1073"/>
                    </a:lnTo>
                    <a:lnTo>
                      <a:pt x="1618" y="1080"/>
                    </a:lnTo>
                    <a:lnTo>
                      <a:pt x="1613" y="1084"/>
                    </a:lnTo>
                    <a:lnTo>
                      <a:pt x="1609" y="1088"/>
                    </a:lnTo>
                    <a:lnTo>
                      <a:pt x="1604" y="1090"/>
                    </a:lnTo>
                    <a:lnTo>
                      <a:pt x="1598" y="1090"/>
                    </a:lnTo>
                    <a:lnTo>
                      <a:pt x="1592" y="1089"/>
                    </a:lnTo>
                    <a:lnTo>
                      <a:pt x="1585" y="1086"/>
                    </a:lnTo>
                    <a:lnTo>
                      <a:pt x="1577" y="1081"/>
                    </a:lnTo>
                    <a:lnTo>
                      <a:pt x="1569" y="1073"/>
                    </a:lnTo>
                    <a:lnTo>
                      <a:pt x="1560" y="1065"/>
                    </a:lnTo>
                    <a:lnTo>
                      <a:pt x="1547" y="1051"/>
                    </a:lnTo>
                    <a:lnTo>
                      <a:pt x="1535" y="1039"/>
                    </a:lnTo>
                    <a:lnTo>
                      <a:pt x="1526" y="1026"/>
                    </a:lnTo>
                    <a:lnTo>
                      <a:pt x="1519" y="1015"/>
                    </a:lnTo>
                    <a:lnTo>
                      <a:pt x="1513" y="1006"/>
                    </a:lnTo>
                    <a:lnTo>
                      <a:pt x="1509" y="996"/>
                    </a:lnTo>
                    <a:lnTo>
                      <a:pt x="1507" y="987"/>
                    </a:lnTo>
                    <a:lnTo>
                      <a:pt x="1506" y="980"/>
                    </a:lnTo>
                    <a:lnTo>
                      <a:pt x="1506" y="973"/>
                    </a:lnTo>
                    <a:lnTo>
                      <a:pt x="1507" y="966"/>
                    </a:lnTo>
                    <a:lnTo>
                      <a:pt x="1509" y="959"/>
                    </a:lnTo>
                    <a:lnTo>
                      <a:pt x="1513" y="953"/>
                    </a:lnTo>
                    <a:lnTo>
                      <a:pt x="1517" y="948"/>
                    </a:lnTo>
                    <a:lnTo>
                      <a:pt x="1522" y="942"/>
                    </a:lnTo>
                    <a:lnTo>
                      <a:pt x="1527" y="937"/>
                    </a:lnTo>
                    <a:lnTo>
                      <a:pt x="1533" y="932"/>
                    </a:lnTo>
                    <a:lnTo>
                      <a:pt x="1548" y="921"/>
                    </a:lnTo>
                    <a:lnTo>
                      <a:pt x="1562" y="910"/>
                    </a:lnTo>
                    <a:lnTo>
                      <a:pt x="1577" y="898"/>
                    </a:lnTo>
                    <a:lnTo>
                      <a:pt x="1592" y="883"/>
                    </a:lnTo>
                    <a:lnTo>
                      <a:pt x="1599" y="876"/>
                    </a:lnTo>
                    <a:lnTo>
                      <a:pt x="1605" y="867"/>
                    </a:lnTo>
                    <a:lnTo>
                      <a:pt x="1610" y="858"/>
                    </a:lnTo>
                    <a:lnTo>
                      <a:pt x="1615" y="848"/>
                    </a:lnTo>
                    <a:lnTo>
                      <a:pt x="1620" y="837"/>
                    </a:lnTo>
                    <a:lnTo>
                      <a:pt x="1623" y="826"/>
                    </a:lnTo>
                    <a:lnTo>
                      <a:pt x="1625" y="812"/>
                    </a:lnTo>
                    <a:lnTo>
                      <a:pt x="1627" y="798"/>
                    </a:lnTo>
                    <a:close/>
                    <a:moveTo>
                      <a:pt x="1405" y="1875"/>
                    </a:moveTo>
                    <a:lnTo>
                      <a:pt x="1408" y="1877"/>
                    </a:lnTo>
                    <a:lnTo>
                      <a:pt x="1410" y="1879"/>
                    </a:lnTo>
                    <a:lnTo>
                      <a:pt x="1411" y="1883"/>
                    </a:lnTo>
                    <a:lnTo>
                      <a:pt x="1412" y="1888"/>
                    </a:lnTo>
                    <a:lnTo>
                      <a:pt x="1414" y="1900"/>
                    </a:lnTo>
                    <a:lnTo>
                      <a:pt x="1414" y="1913"/>
                    </a:lnTo>
                    <a:lnTo>
                      <a:pt x="1413" y="1941"/>
                    </a:lnTo>
                    <a:lnTo>
                      <a:pt x="1412" y="1961"/>
                    </a:lnTo>
                    <a:lnTo>
                      <a:pt x="1413" y="1965"/>
                    </a:lnTo>
                    <a:lnTo>
                      <a:pt x="1415" y="1970"/>
                    </a:lnTo>
                    <a:lnTo>
                      <a:pt x="1417" y="1974"/>
                    </a:lnTo>
                    <a:lnTo>
                      <a:pt x="1421" y="1977"/>
                    </a:lnTo>
                    <a:lnTo>
                      <a:pt x="1425" y="1980"/>
                    </a:lnTo>
                    <a:lnTo>
                      <a:pt x="1429" y="1983"/>
                    </a:lnTo>
                    <a:lnTo>
                      <a:pt x="1435" y="1985"/>
                    </a:lnTo>
                    <a:lnTo>
                      <a:pt x="1440" y="1987"/>
                    </a:lnTo>
                    <a:lnTo>
                      <a:pt x="1449" y="1989"/>
                    </a:lnTo>
                    <a:lnTo>
                      <a:pt x="1458" y="1989"/>
                    </a:lnTo>
                    <a:lnTo>
                      <a:pt x="1461" y="1988"/>
                    </a:lnTo>
                    <a:lnTo>
                      <a:pt x="1464" y="1987"/>
                    </a:lnTo>
                    <a:lnTo>
                      <a:pt x="1465" y="1985"/>
                    </a:lnTo>
                    <a:lnTo>
                      <a:pt x="1466" y="1983"/>
                    </a:lnTo>
                    <a:lnTo>
                      <a:pt x="1467" y="1973"/>
                    </a:lnTo>
                    <a:lnTo>
                      <a:pt x="1469" y="1961"/>
                    </a:lnTo>
                    <a:lnTo>
                      <a:pt x="1471" y="1951"/>
                    </a:lnTo>
                    <a:lnTo>
                      <a:pt x="1474" y="1941"/>
                    </a:lnTo>
                    <a:lnTo>
                      <a:pt x="1476" y="1931"/>
                    </a:lnTo>
                    <a:lnTo>
                      <a:pt x="1479" y="1920"/>
                    </a:lnTo>
                    <a:lnTo>
                      <a:pt x="1480" y="1911"/>
                    </a:lnTo>
                    <a:lnTo>
                      <a:pt x="1481" y="1902"/>
                    </a:lnTo>
                    <a:lnTo>
                      <a:pt x="1481" y="1887"/>
                    </a:lnTo>
                    <a:lnTo>
                      <a:pt x="1482" y="1876"/>
                    </a:lnTo>
                    <a:lnTo>
                      <a:pt x="1483" y="1870"/>
                    </a:lnTo>
                    <a:lnTo>
                      <a:pt x="1485" y="1866"/>
                    </a:lnTo>
                    <a:lnTo>
                      <a:pt x="1486" y="1866"/>
                    </a:lnTo>
                    <a:lnTo>
                      <a:pt x="1487" y="1866"/>
                    </a:lnTo>
                    <a:lnTo>
                      <a:pt x="1488" y="1866"/>
                    </a:lnTo>
                    <a:lnTo>
                      <a:pt x="1489" y="1868"/>
                    </a:lnTo>
                    <a:lnTo>
                      <a:pt x="1491" y="1872"/>
                    </a:lnTo>
                    <a:lnTo>
                      <a:pt x="1493" y="1878"/>
                    </a:lnTo>
                    <a:lnTo>
                      <a:pt x="1498" y="1896"/>
                    </a:lnTo>
                    <a:lnTo>
                      <a:pt x="1502" y="1916"/>
                    </a:lnTo>
                    <a:lnTo>
                      <a:pt x="1506" y="1939"/>
                    </a:lnTo>
                    <a:lnTo>
                      <a:pt x="1507" y="1959"/>
                    </a:lnTo>
                    <a:lnTo>
                      <a:pt x="1506" y="1977"/>
                    </a:lnTo>
                    <a:lnTo>
                      <a:pt x="1504" y="1994"/>
                    </a:lnTo>
                    <a:lnTo>
                      <a:pt x="1503" y="2012"/>
                    </a:lnTo>
                    <a:lnTo>
                      <a:pt x="1500" y="2030"/>
                    </a:lnTo>
                    <a:lnTo>
                      <a:pt x="1495" y="2066"/>
                    </a:lnTo>
                    <a:lnTo>
                      <a:pt x="1489" y="2103"/>
                    </a:lnTo>
                    <a:lnTo>
                      <a:pt x="1482" y="2140"/>
                    </a:lnTo>
                    <a:lnTo>
                      <a:pt x="1477" y="2179"/>
                    </a:lnTo>
                    <a:lnTo>
                      <a:pt x="1475" y="2199"/>
                    </a:lnTo>
                    <a:lnTo>
                      <a:pt x="1473" y="2218"/>
                    </a:lnTo>
                    <a:lnTo>
                      <a:pt x="1472" y="2239"/>
                    </a:lnTo>
                    <a:lnTo>
                      <a:pt x="1472" y="2259"/>
                    </a:lnTo>
                    <a:lnTo>
                      <a:pt x="1472" y="2262"/>
                    </a:lnTo>
                    <a:lnTo>
                      <a:pt x="1474" y="2265"/>
                    </a:lnTo>
                    <a:lnTo>
                      <a:pt x="1476" y="2268"/>
                    </a:lnTo>
                    <a:lnTo>
                      <a:pt x="1479" y="2269"/>
                    </a:lnTo>
                    <a:lnTo>
                      <a:pt x="1486" y="2272"/>
                    </a:lnTo>
                    <a:lnTo>
                      <a:pt x="1494" y="2275"/>
                    </a:lnTo>
                    <a:lnTo>
                      <a:pt x="1503" y="2277"/>
                    </a:lnTo>
                    <a:lnTo>
                      <a:pt x="1511" y="2281"/>
                    </a:lnTo>
                    <a:lnTo>
                      <a:pt x="1514" y="2284"/>
                    </a:lnTo>
                    <a:lnTo>
                      <a:pt x="1516" y="2287"/>
                    </a:lnTo>
                    <a:lnTo>
                      <a:pt x="1518" y="2290"/>
                    </a:lnTo>
                    <a:lnTo>
                      <a:pt x="1518" y="2295"/>
                    </a:lnTo>
                    <a:lnTo>
                      <a:pt x="1518" y="2308"/>
                    </a:lnTo>
                    <a:lnTo>
                      <a:pt x="1517" y="2320"/>
                    </a:lnTo>
                    <a:lnTo>
                      <a:pt x="1516" y="2331"/>
                    </a:lnTo>
                    <a:lnTo>
                      <a:pt x="1514" y="2342"/>
                    </a:lnTo>
                    <a:lnTo>
                      <a:pt x="1512" y="2352"/>
                    </a:lnTo>
                    <a:lnTo>
                      <a:pt x="1510" y="2361"/>
                    </a:lnTo>
                    <a:lnTo>
                      <a:pt x="1507" y="2369"/>
                    </a:lnTo>
                    <a:lnTo>
                      <a:pt x="1503" y="2377"/>
                    </a:lnTo>
                    <a:lnTo>
                      <a:pt x="1495" y="2391"/>
                    </a:lnTo>
                    <a:lnTo>
                      <a:pt x="1486" y="2403"/>
                    </a:lnTo>
                    <a:lnTo>
                      <a:pt x="1477" y="2415"/>
                    </a:lnTo>
                    <a:lnTo>
                      <a:pt x="1465" y="2425"/>
                    </a:lnTo>
                    <a:lnTo>
                      <a:pt x="1443" y="2444"/>
                    </a:lnTo>
                    <a:lnTo>
                      <a:pt x="1419" y="2466"/>
                    </a:lnTo>
                    <a:lnTo>
                      <a:pt x="1407" y="2478"/>
                    </a:lnTo>
                    <a:lnTo>
                      <a:pt x="1396" y="2493"/>
                    </a:lnTo>
                    <a:lnTo>
                      <a:pt x="1385" y="2509"/>
                    </a:lnTo>
                    <a:lnTo>
                      <a:pt x="1375" y="2528"/>
                    </a:lnTo>
                    <a:lnTo>
                      <a:pt x="1367" y="2543"/>
                    </a:lnTo>
                    <a:lnTo>
                      <a:pt x="1357" y="2558"/>
                    </a:lnTo>
                    <a:lnTo>
                      <a:pt x="1347" y="2573"/>
                    </a:lnTo>
                    <a:lnTo>
                      <a:pt x="1336" y="2586"/>
                    </a:lnTo>
                    <a:lnTo>
                      <a:pt x="1313" y="2612"/>
                    </a:lnTo>
                    <a:lnTo>
                      <a:pt x="1290" y="2637"/>
                    </a:lnTo>
                    <a:lnTo>
                      <a:pt x="1265" y="2661"/>
                    </a:lnTo>
                    <a:lnTo>
                      <a:pt x="1242" y="2686"/>
                    </a:lnTo>
                    <a:lnTo>
                      <a:pt x="1232" y="2699"/>
                    </a:lnTo>
                    <a:lnTo>
                      <a:pt x="1223" y="2713"/>
                    </a:lnTo>
                    <a:lnTo>
                      <a:pt x="1214" y="2726"/>
                    </a:lnTo>
                    <a:lnTo>
                      <a:pt x="1205" y="2741"/>
                    </a:lnTo>
                    <a:lnTo>
                      <a:pt x="1202" y="2748"/>
                    </a:lnTo>
                    <a:lnTo>
                      <a:pt x="1198" y="2754"/>
                    </a:lnTo>
                    <a:lnTo>
                      <a:pt x="1193" y="2759"/>
                    </a:lnTo>
                    <a:lnTo>
                      <a:pt x="1188" y="2764"/>
                    </a:lnTo>
                    <a:lnTo>
                      <a:pt x="1177" y="2773"/>
                    </a:lnTo>
                    <a:lnTo>
                      <a:pt x="1163" y="2780"/>
                    </a:lnTo>
                    <a:lnTo>
                      <a:pt x="1149" y="2788"/>
                    </a:lnTo>
                    <a:lnTo>
                      <a:pt x="1134" y="2794"/>
                    </a:lnTo>
                    <a:lnTo>
                      <a:pt x="1117" y="2799"/>
                    </a:lnTo>
                    <a:lnTo>
                      <a:pt x="1100" y="2804"/>
                    </a:lnTo>
                    <a:lnTo>
                      <a:pt x="1066" y="2813"/>
                    </a:lnTo>
                    <a:lnTo>
                      <a:pt x="1032" y="2824"/>
                    </a:lnTo>
                    <a:lnTo>
                      <a:pt x="1017" y="2830"/>
                    </a:lnTo>
                    <a:lnTo>
                      <a:pt x="1003" y="2837"/>
                    </a:lnTo>
                    <a:lnTo>
                      <a:pt x="997" y="2841"/>
                    </a:lnTo>
                    <a:lnTo>
                      <a:pt x="991" y="2845"/>
                    </a:lnTo>
                    <a:lnTo>
                      <a:pt x="985" y="2849"/>
                    </a:lnTo>
                    <a:lnTo>
                      <a:pt x="979" y="2854"/>
                    </a:lnTo>
                    <a:lnTo>
                      <a:pt x="975" y="2859"/>
                    </a:lnTo>
                    <a:lnTo>
                      <a:pt x="970" y="2862"/>
                    </a:lnTo>
                    <a:lnTo>
                      <a:pt x="965" y="2864"/>
                    </a:lnTo>
                    <a:lnTo>
                      <a:pt x="959" y="2866"/>
                    </a:lnTo>
                    <a:lnTo>
                      <a:pt x="953" y="2868"/>
                    </a:lnTo>
                    <a:lnTo>
                      <a:pt x="945" y="2868"/>
                    </a:lnTo>
                    <a:lnTo>
                      <a:pt x="938" y="2869"/>
                    </a:lnTo>
                    <a:lnTo>
                      <a:pt x="931" y="2869"/>
                    </a:lnTo>
                    <a:lnTo>
                      <a:pt x="915" y="2867"/>
                    </a:lnTo>
                    <a:lnTo>
                      <a:pt x="898" y="2864"/>
                    </a:lnTo>
                    <a:lnTo>
                      <a:pt x="882" y="2859"/>
                    </a:lnTo>
                    <a:lnTo>
                      <a:pt x="864" y="2853"/>
                    </a:lnTo>
                    <a:lnTo>
                      <a:pt x="847" y="2846"/>
                    </a:lnTo>
                    <a:lnTo>
                      <a:pt x="830" y="2839"/>
                    </a:lnTo>
                    <a:lnTo>
                      <a:pt x="815" y="2832"/>
                    </a:lnTo>
                    <a:lnTo>
                      <a:pt x="801" y="2825"/>
                    </a:lnTo>
                    <a:lnTo>
                      <a:pt x="788" y="2816"/>
                    </a:lnTo>
                    <a:lnTo>
                      <a:pt x="777" y="2809"/>
                    </a:lnTo>
                    <a:lnTo>
                      <a:pt x="768" y="2802"/>
                    </a:lnTo>
                    <a:lnTo>
                      <a:pt x="762" y="2797"/>
                    </a:lnTo>
                    <a:lnTo>
                      <a:pt x="749" y="2785"/>
                    </a:lnTo>
                    <a:lnTo>
                      <a:pt x="736" y="2774"/>
                    </a:lnTo>
                    <a:lnTo>
                      <a:pt x="723" y="2764"/>
                    </a:lnTo>
                    <a:lnTo>
                      <a:pt x="710" y="2755"/>
                    </a:lnTo>
                    <a:lnTo>
                      <a:pt x="682" y="2737"/>
                    </a:lnTo>
                    <a:lnTo>
                      <a:pt x="654" y="2722"/>
                    </a:lnTo>
                    <a:lnTo>
                      <a:pt x="625" y="2706"/>
                    </a:lnTo>
                    <a:lnTo>
                      <a:pt x="596" y="2691"/>
                    </a:lnTo>
                    <a:lnTo>
                      <a:pt x="583" y="2684"/>
                    </a:lnTo>
                    <a:lnTo>
                      <a:pt x="568" y="2676"/>
                    </a:lnTo>
                    <a:lnTo>
                      <a:pt x="555" y="2666"/>
                    </a:lnTo>
                    <a:lnTo>
                      <a:pt x="543" y="2657"/>
                    </a:lnTo>
                    <a:lnTo>
                      <a:pt x="422" y="2569"/>
                    </a:lnTo>
                    <a:lnTo>
                      <a:pt x="405" y="2554"/>
                    </a:lnTo>
                    <a:lnTo>
                      <a:pt x="385" y="2537"/>
                    </a:lnTo>
                    <a:lnTo>
                      <a:pt x="364" y="2516"/>
                    </a:lnTo>
                    <a:lnTo>
                      <a:pt x="342" y="2494"/>
                    </a:lnTo>
                    <a:lnTo>
                      <a:pt x="322" y="2470"/>
                    </a:lnTo>
                    <a:lnTo>
                      <a:pt x="303" y="2446"/>
                    </a:lnTo>
                    <a:lnTo>
                      <a:pt x="295" y="2435"/>
                    </a:lnTo>
                    <a:lnTo>
                      <a:pt x="288" y="2425"/>
                    </a:lnTo>
                    <a:lnTo>
                      <a:pt x="282" y="2415"/>
                    </a:lnTo>
                    <a:lnTo>
                      <a:pt x="276" y="2405"/>
                    </a:lnTo>
                    <a:lnTo>
                      <a:pt x="274" y="2397"/>
                    </a:lnTo>
                    <a:lnTo>
                      <a:pt x="273" y="2387"/>
                    </a:lnTo>
                    <a:lnTo>
                      <a:pt x="273" y="2377"/>
                    </a:lnTo>
                    <a:lnTo>
                      <a:pt x="275" y="2364"/>
                    </a:lnTo>
                    <a:lnTo>
                      <a:pt x="281" y="2339"/>
                    </a:lnTo>
                    <a:lnTo>
                      <a:pt x="290" y="2311"/>
                    </a:lnTo>
                    <a:lnTo>
                      <a:pt x="298" y="2284"/>
                    </a:lnTo>
                    <a:lnTo>
                      <a:pt x="306" y="2260"/>
                    </a:lnTo>
                    <a:lnTo>
                      <a:pt x="310" y="2249"/>
                    </a:lnTo>
                    <a:lnTo>
                      <a:pt x="312" y="2240"/>
                    </a:lnTo>
                    <a:lnTo>
                      <a:pt x="314" y="2232"/>
                    </a:lnTo>
                    <a:lnTo>
                      <a:pt x="314" y="2225"/>
                    </a:lnTo>
                    <a:lnTo>
                      <a:pt x="293" y="2055"/>
                    </a:lnTo>
                    <a:lnTo>
                      <a:pt x="292" y="2047"/>
                    </a:lnTo>
                    <a:lnTo>
                      <a:pt x="289" y="2036"/>
                    </a:lnTo>
                    <a:lnTo>
                      <a:pt x="285" y="2026"/>
                    </a:lnTo>
                    <a:lnTo>
                      <a:pt x="280" y="2016"/>
                    </a:lnTo>
                    <a:lnTo>
                      <a:pt x="273" y="2005"/>
                    </a:lnTo>
                    <a:lnTo>
                      <a:pt x="269" y="1994"/>
                    </a:lnTo>
                    <a:lnTo>
                      <a:pt x="266" y="1985"/>
                    </a:lnTo>
                    <a:lnTo>
                      <a:pt x="265" y="1976"/>
                    </a:lnTo>
                    <a:lnTo>
                      <a:pt x="265" y="1939"/>
                    </a:lnTo>
                    <a:lnTo>
                      <a:pt x="265" y="1919"/>
                    </a:lnTo>
                    <a:lnTo>
                      <a:pt x="265" y="1914"/>
                    </a:lnTo>
                    <a:lnTo>
                      <a:pt x="265" y="1913"/>
                    </a:lnTo>
                    <a:lnTo>
                      <a:pt x="265" y="1914"/>
                    </a:lnTo>
                    <a:lnTo>
                      <a:pt x="266" y="1918"/>
                    </a:lnTo>
                    <a:lnTo>
                      <a:pt x="268" y="1932"/>
                    </a:lnTo>
                    <a:lnTo>
                      <a:pt x="271" y="1951"/>
                    </a:lnTo>
                    <a:lnTo>
                      <a:pt x="275" y="1973"/>
                    </a:lnTo>
                    <a:lnTo>
                      <a:pt x="282" y="1995"/>
                    </a:lnTo>
                    <a:lnTo>
                      <a:pt x="286" y="2007"/>
                    </a:lnTo>
                    <a:lnTo>
                      <a:pt x="291" y="2016"/>
                    </a:lnTo>
                    <a:lnTo>
                      <a:pt x="297" y="2024"/>
                    </a:lnTo>
                    <a:lnTo>
                      <a:pt x="304" y="2030"/>
                    </a:lnTo>
                    <a:lnTo>
                      <a:pt x="311" y="2034"/>
                    </a:lnTo>
                    <a:lnTo>
                      <a:pt x="319" y="2038"/>
                    </a:lnTo>
                    <a:lnTo>
                      <a:pt x="327" y="2042"/>
                    </a:lnTo>
                    <a:lnTo>
                      <a:pt x="334" y="2044"/>
                    </a:lnTo>
                    <a:lnTo>
                      <a:pt x="350" y="2049"/>
                    </a:lnTo>
                    <a:lnTo>
                      <a:pt x="365" y="2054"/>
                    </a:lnTo>
                    <a:lnTo>
                      <a:pt x="371" y="2058"/>
                    </a:lnTo>
                    <a:lnTo>
                      <a:pt x="377" y="2063"/>
                    </a:lnTo>
                    <a:lnTo>
                      <a:pt x="382" y="2069"/>
                    </a:lnTo>
                    <a:lnTo>
                      <a:pt x="387" y="2076"/>
                    </a:lnTo>
                    <a:lnTo>
                      <a:pt x="390" y="2083"/>
                    </a:lnTo>
                    <a:lnTo>
                      <a:pt x="393" y="2090"/>
                    </a:lnTo>
                    <a:lnTo>
                      <a:pt x="394" y="2096"/>
                    </a:lnTo>
                    <a:lnTo>
                      <a:pt x="396" y="2103"/>
                    </a:lnTo>
                    <a:lnTo>
                      <a:pt x="397" y="2118"/>
                    </a:lnTo>
                    <a:lnTo>
                      <a:pt x="397" y="2132"/>
                    </a:lnTo>
                    <a:lnTo>
                      <a:pt x="394" y="2163"/>
                    </a:lnTo>
                    <a:lnTo>
                      <a:pt x="391" y="2195"/>
                    </a:lnTo>
                    <a:lnTo>
                      <a:pt x="390" y="2211"/>
                    </a:lnTo>
                    <a:lnTo>
                      <a:pt x="390" y="2227"/>
                    </a:lnTo>
                    <a:lnTo>
                      <a:pt x="391" y="2243"/>
                    </a:lnTo>
                    <a:lnTo>
                      <a:pt x="393" y="2259"/>
                    </a:lnTo>
                    <a:lnTo>
                      <a:pt x="395" y="2268"/>
                    </a:lnTo>
                    <a:lnTo>
                      <a:pt x="398" y="2275"/>
                    </a:lnTo>
                    <a:lnTo>
                      <a:pt x="401" y="2283"/>
                    </a:lnTo>
                    <a:lnTo>
                      <a:pt x="405" y="2291"/>
                    </a:lnTo>
                    <a:lnTo>
                      <a:pt x="409" y="2298"/>
                    </a:lnTo>
                    <a:lnTo>
                      <a:pt x="414" y="2307"/>
                    </a:lnTo>
                    <a:lnTo>
                      <a:pt x="420" y="2314"/>
                    </a:lnTo>
                    <a:lnTo>
                      <a:pt x="428" y="2321"/>
                    </a:lnTo>
                    <a:lnTo>
                      <a:pt x="432" y="2327"/>
                    </a:lnTo>
                    <a:lnTo>
                      <a:pt x="435" y="2334"/>
                    </a:lnTo>
                    <a:lnTo>
                      <a:pt x="437" y="2342"/>
                    </a:lnTo>
                    <a:lnTo>
                      <a:pt x="439" y="2350"/>
                    </a:lnTo>
                    <a:lnTo>
                      <a:pt x="439" y="2367"/>
                    </a:lnTo>
                    <a:lnTo>
                      <a:pt x="439" y="2385"/>
                    </a:lnTo>
                    <a:lnTo>
                      <a:pt x="438" y="2402"/>
                    </a:lnTo>
                    <a:lnTo>
                      <a:pt x="439" y="2418"/>
                    </a:lnTo>
                    <a:lnTo>
                      <a:pt x="441" y="2425"/>
                    </a:lnTo>
                    <a:lnTo>
                      <a:pt x="444" y="2430"/>
                    </a:lnTo>
                    <a:lnTo>
                      <a:pt x="448" y="2435"/>
                    </a:lnTo>
                    <a:lnTo>
                      <a:pt x="453" y="2439"/>
                    </a:lnTo>
                    <a:lnTo>
                      <a:pt x="480" y="2451"/>
                    </a:lnTo>
                    <a:lnTo>
                      <a:pt x="505" y="2460"/>
                    </a:lnTo>
                    <a:lnTo>
                      <a:pt x="517" y="2464"/>
                    </a:lnTo>
                    <a:lnTo>
                      <a:pt x="528" y="2470"/>
                    </a:lnTo>
                    <a:lnTo>
                      <a:pt x="539" y="2477"/>
                    </a:lnTo>
                    <a:lnTo>
                      <a:pt x="550" y="2487"/>
                    </a:lnTo>
                    <a:lnTo>
                      <a:pt x="559" y="2497"/>
                    </a:lnTo>
                    <a:lnTo>
                      <a:pt x="568" y="2505"/>
                    </a:lnTo>
                    <a:lnTo>
                      <a:pt x="578" y="2512"/>
                    </a:lnTo>
                    <a:lnTo>
                      <a:pt x="585" y="2517"/>
                    </a:lnTo>
                    <a:lnTo>
                      <a:pt x="593" y="2523"/>
                    </a:lnTo>
                    <a:lnTo>
                      <a:pt x="600" y="2527"/>
                    </a:lnTo>
                    <a:lnTo>
                      <a:pt x="606" y="2529"/>
                    </a:lnTo>
                    <a:lnTo>
                      <a:pt x="614" y="2532"/>
                    </a:lnTo>
                    <a:lnTo>
                      <a:pt x="627" y="2536"/>
                    </a:lnTo>
                    <a:lnTo>
                      <a:pt x="641" y="2541"/>
                    </a:lnTo>
                    <a:lnTo>
                      <a:pt x="659" y="2547"/>
                    </a:lnTo>
                    <a:lnTo>
                      <a:pt x="678" y="2556"/>
                    </a:lnTo>
                    <a:lnTo>
                      <a:pt x="751" y="2595"/>
                    </a:lnTo>
                    <a:lnTo>
                      <a:pt x="757" y="2599"/>
                    </a:lnTo>
                    <a:lnTo>
                      <a:pt x="763" y="2603"/>
                    </a:lnTo>
                    <a:lnTo>
                      <a:pt x="766" y="2606"/>
                    </a:lnTo>
                    <a:lnTo>
                      <a:pt x="769" y="2610"/>
                    </a:lnTo>
                    <a:lnTo>
                      <a:pt x="772" y="2616"/>
                    </a:lnTo>
                    <a:lnTo>
                      <a:pt x="774" y="2621"/>
                    </a:lnTo>
                    <a:lnTo>
                      <a:pt x="775" y="2622"/>
                    </a:lnTo>
                    <a:lnTo>
                      <a:pt x="776" y="2623"/>
                    </a:lnTo>
                    <a:lnTo>
                      <a:pt x="777" y="2623"/>
                    </a:lnTo>
                    <a:lnTo>
                      <a:pt x="778" y="2622"/>
                    </a:lnTo>
                    <a:lnTo>
                      <a:pt x="784" y="2617"/>
                    </a:lnTo>
                    <a:lnTo>
                      <a:pt x="794" y="2607"/>
                    </a:lnTo>
                    <a:lnTo>
                      <a:pt x="799" y="2604"/>
                    </a:lnTo>
                    <a:lnTo>
                      <a:pt x="803" y="2602"/>
                    </a:lnTo>
                    <a:lnTo>
                      <a:pt x="807" y="2601"/>
                    </a:lnTo>
                    <a:lnTo>
                      <a:pt x="811" y="2602"/>
                    </a:lnTo>
                    <a:lnTo>
                      <a:pt x="814" y="2604"/>
                    </a:lnTo>
                    <a:lnTo>
                      <a:pt x="818" y="2607"/>
                    </a:lnTo>
                    <a:lnTo>
                      <a:pt x="821" y="2610"/>
                    </a:lnTo>
                    <a:lnTo>
                      <a:pt x="825" y="2614"/>
                    </a:lnTo>
                    <a:lnTo>
                      <a:pt x="831" y="2622"/>
                    </a:lnTo>
                    <a:lnTo>
                      <a:pt x="838" y="2630"/>
                    </a:lnTo>
                    <a:lnTo>
                      <a:pt x="841" y="2633"/>
                    </a:lnTo>
                    <a:lnTo>
                      <a:pt x="844" y="2636"/>
                    </a:lnTo>
                    <a:lnTo>
                      <a:pt x="847" y="2638"/>
                    </a:lnTo>
                    <a:lnTo>
                      <a:pt x="850" y="2639"/>
                    </a:lnTo>
                    <a:lnTo>
                      <a:pt x="857" y="2638"/>
                    </a:lnTo>
                    <a:lnTo>
                      <a:pt x="863" y="2637"/>
                    </a:lnTo>
                    <a:lnTo>
                      <a:pt x="868" y="2636"/>
                    </a:lnTo>
                    <a:lnTo>
                      <a:pt x="872" y="2632"/>
                    </a:lnTo>
                    <a:lnTo>
                      <a:pt x="880" y="2627"/>
                    </a:lnTo>
                    <a:lnTo>
                      <a:pt x="884" y="2621"/>
                    </a:lnTo>
                    <a:lnTo>
                      <a:pt x="888" y="2615"/>
                    </a:lnTo>
                    <a:lnTo>
                      <a:pt x="891" y="2610"/>
                    </a:lnTo>
                    <a:lnTo>
                      <a:pt x="892" y="2608"/>
                    </a:lnTo>
                    <a:lnTo>
                      <a:pt x="894" y="2606"/>
                    </a:lnTo>
                    <a:lnTo>
                      <a:pt x="897" y="2605"/>
                    </a:lnTo>
                    <a:lnTo>
                      <a:pt x="900" y="2605"/>
                    </a:lnTo>
                    <a:lnTo>
                      <a:pt x="917" y="2614"/>
                    </a:lnTo>
                    <a:lnTo>
                      <a:pt x="951" y="2630"/>
                    </a:lnTo>
                    <a:lnTo>
                      <a:pt x="960" y="2633"/>
                    </a:lnTo>
                    <a:lnTo>
                      <a:pt x="968" y="2637"/>
                    </a:lnTo>
                    <a:lnTo>
                      <a:pt x="976" y="2639"/>
                    </a:lnTo>
                    <a:lnTo>
                      <a:pt x="983" y="2639"/>
                    </a:lnTo>
                    <a:lnTo>
                      <a:pt x="987" y="2639"/>
                    </a:lnTo>
                    <a:lnTo>
                      <a:pt x="990" y="2638"/>
                    </a:lnTo>
                    <a:lnTo>
                      <a:pt x="993" y="2637"/>
                    </a:lnTo>
                    <a:lnTo>
                      <a:pt x="995" y="2636"/>
                    </a:lnTo>
                    <a:lnTo>
                      <a:pt x="996" y="2633"/>
                    </a:lnTo>
                    <a:lnTo>
                      <a:pt x="998" y="2630"/>
                    </a:lnTo>
                    <a:lnTo>
                      <a:pt x="998" y="2627"/>
                    </a:lnTo>
                    <a:lnTo>
                      <a:pt x="999" y="2624"/>
                    </a:lnTo>
                    <a:lnTo>
                      <a:pt x="999" y="2616"/>
                    </a:lnTo>
                    <a:lnTo>
                      <a:pt x="1002" y="2610"/>
                    </a:lnTo>
                    <a:lnTo>
                      <a:pt x="1005" y="2604"/>
                    </a:lnTo>
                    <a:lnTo>
                      <a:pt x="1010" y="2600"/>
                    </a:lnTo>
                    <a:lnTo>
                      <a:pt x="1016" y="2595"/>
                    </a:lnTo>
                    <a:lnTo>
                      <a:pt x="1024" y="2592"/>
                    </a:lnTo>
                    <a:lnTo>
                      <a:pt x="1031" y="2589"/>
                    </a:lnTo>
                    <a:lnTo>
                      <a:pt x="1039" y="2586"/>
                    </a:lnTo>
                    <a:lnTo>
                      <a:pt x="1055" y="2583"/>
                    </a:lnTo>
                    <a:lnTo>
                      <a:pt x="1072" y="2579"/>
                    </a:lnTo>
                    <a:lnTo>
                      <a:pt x="1087" y="2576"/>
                    </a:lnTo>
                    <a:lnTo>
                      <a:pt x="1100" y="2571"/>
                    </a:lnTo>
                    <a:lnTo>
                      <a:pt x="1111" y="2565"/>
                    </a:lnTo>
                    <a:lnTo>
                      <a:pt x="1123" y="2556"/>
                    </a:lnTo>
                    <a:lnTo>
                      <a:pt x="1130" y="2552"/>
                    </a:lnTo>
                    <a:lnTo>
                      <a:pt x="1138" y="2550"/>
                    </a:lnTo>
                    <a:lnTo>
                      <a:pt x="1145" y="2548"/>
                    </a:lnTo>
                    <a:lnTo>
                      <a:pt x="1151" y="2547"/>
                    </a:lnTo>
                    <a:lnTo>
                      <a:pt x="1172" y="2548"/>
                    </a:lnTo>
                    <a:lnTo>
                      <a:pt x="1183" y="2549"/>
                    </a:lnTo>
                    <a:lnTo>
                      <a:pt x="1186" y="2550"/>
                    </a:lnTo>
                    <a:lnTo>
                      <a:pt x="1186" y="2550"/>
                    </a:lnTo>
                    <a:lnTo>
                      <a:pt x="1185" y="2550"/>
                    </a:lnTo>
                    <a:lnTo>
                      <a:pt x="1185" y="2548"/>
                    </a:lnTo>
                    <a:lnTo>
                      <a:pt x="1185" y="2546"/>
                    </a:lnTo>
                    <a:lnTo>
                      <a:pt x="1185" y="2543"/>
                    </a:lnTo>
                    <a:lnTo>
                      <a:pt x="1187" y="2539"/>
                    </a:lnTo>
                    <a:lnTo>
                      <a:pt x="1190" y="2533"/>
                    </a:lnTo>
                    <a:lnTo>
                      <a:pt x="1195" y="2527"/>
                    </a:lnTo>
                    <a:lnTo>
                      <a:pt x="1203" y="2518"/>
                    </a:lnTo>
                    <a:lnTo>
                      <a:pt x="1211" y="2511"/>
                    </a:lnTo>
                    <a:lnTo>
                      <a:pt x="1218" y="2506"/>
                    </a:lnTo>
                    <a:lnTo>
                      <a:pt x="1226" y="2501"/>
                    </a:lnTo>
                    <a:lnTo>
                      <a:pt x="1235" y="2498"/>
                    </a:lnTo>
                    <a:lnTo>
                      <a:pt x="1253" y="2491"/>
                    </a:lnTo>
                    <a:lnTo>
                      <a:pt x="1269" y="2482"/>
                    </a:lnTo>
                    <a:lnTo>
                      <a:pt x="1278" y="2478"/>
                    </a:lnTo>
                    <a:lnTo>
                      <a:pt x="1287" y="2473"/>
                    </a:lnTo>
                    <a:lnTo>
                      <a:pt x="1294" y="2467"/>
                    </a:lnTo>
                    <a:lnTo>
                      <a:pt x="1301" y="2460"/>
                    </a:lnTo>
                    <a:lnTo>
                      <a:pt x="1308" y="2452"/>
                    </a:lnTo>
                    <a:lnTo>
                      <a:pt x="1313" y="2441"/>
                    </a:lnTo>
                    <a:lnTo>
                      <a:pt x="1318" y="2429"/>
                    </a:lnTo>
                    <a:lnTo>
                      <a:pt x="1323" y="2415"/>
                    </a:lnTo>
                    <a:lnTo>
                      <a:pt x="1326" y="2408"/>
                    </a:lnTo>
                    <a:lnTo>
                      <a:pt x="1329" y="2402"/>
                    </a:lnTo>
                    <a:lnTo>
                      <a:pt x="1332" y="2397"/>
                    </a:lnTo>
                    <a:lnTo>
                      <a:pt x="1336" y="2392"/>
                    </a:lnTo>
                    <a:lnTo>
                      <a:pt x="1345" y="2383"/>
                    </a:lnTo>
                    <a:lnTo>
                      <a:pt x="1353" y="2372"/>
                    </a:lnTo>
                    <a:lnTo>
                      <a:pt x="1357" y="2366"/>
                    </a:lnTo>
                    <a:lnTo>
                      <a:pt x="1360" y="2359"/>
                    </a:lnTo>
                    <a:lnTo>
                      <a:pt x="1362" y="2351"/>
                    </a:lnTo>
                    <a:lnTo>
                      <a:pt x="1362" y="2341"/>
                    </a:lnTo>
                    <a:lnTo>
                      <a:pt x="1362" y="2329"/>
                    </a:lnTo>
                    <a:lnTo>
                      <a:pt x="1360" y="2316"/>
                    </a:lnTo>
                    <a:lnTo>
                      <a:pt x="1357" y="2301"/>
                    </a:lnTo>
                    <a:lnTo>
                      <a:pt x="1351" y="2283"/>
                    </a:lnTo>
                    <a:lnTo>
                      <a:pt x="1351" y="2223"/>
                    </a:lnTo>
                    <a:lnTo>
                      <a:pt x="1351" y="2216"/>
                    </a:lnTo>
                    <a:lnTo>
                      <a:pt x="1352" y="2211"/>
                    </a:lnTo>
                    <a:lnTo>
                      <a:pt x="1353" y="2207"/>
                    </a:lnTo>
                    <a:lnTo>
                      <a:pt x="1355" y="2205"/>
                    </a:lnTo>
                    <a:lnTo>
                      <a:pt x="1360" y="2202"/>
                    </a:lnTo>
                    <a:lnTo>
                      <a:pt x="1365" y="2202"/>
                    </a:lnTo>
                    <a:lnTo>
                      <a:pt x="1370" y="2201"/>
                    </a:lnTo>
                    <a:lnTo>
                      <a:pt x="1375" y="2198"/>
                    </a:lnTo>
                    <a:lnTo>
                      <a:pt x="1377" y="2196"/>
                    </a:lnTo>
                    <a:lnTo>
                      <a:pt x="1379" y="2192"/>
                    </a:lnTo>
                    <a:lnTo>
                      <a:pt x="1380" y="2186"/>
                    </a:lnTo>
                    <a:lnTo>
                      <a:pt x="1382" y="2180"/>
                    </a:lnTo>
                    <a:lnTo>
                      <a:pt x="1384" y="2163"/>
                    </a:lnTo>
                    <a:lnTo>
                      <a:pt x="1385" y="2145"/>
                    </a:lnTo>
                    <a:lnTo>
                      <a:pt x="1387" y="2128"/>
                    </a:lnTo>
                    <a:lnTo>
                      <a:pt x="1387" y="2108"/>
                    </a:lnTo>
                    <a:lnTo>
                      <a:pt x="1387" y="2090"/>
                    </a:lnTo>
                    <a:lnTo>
                      <a:pt x="1384" y="2069"/>
                    </a:lnTo>
                    <a:lnTo>
                      <a:pt x="1381" y="2049"/>
                    </a:lnTo>
                    <a:lnTo>
                      <a:pt x="1375" y="2026"/>
                    </a:lnTo>
                    <a:lnTo>
                      <a:pt x="1369" y="2005"/>
                    </a:lnTo>
                    <a:lnTo>
                      <a:pt x="1365" y="1982"/>
                    </a:lnTo>
                    <a:lnTo>
                      <a:pt x="1362" y="1958"/>
                    </a:lnTo>
                    <a:lnTo>
                      <a:pt x="1361" y="1933"/>
                    </a:lnTo>
                    <a:lnTo>
                      <a:pt x="1361" y="1927"/>
                    </a:lnTo>
                    <a:lnTo>
                      <a:pt x="1362" y="1921"/>
                    </a:lnTo>
                    <a:lnTo>
                      <a:pt x="1364" y="1916"/>
                    </a:lnTo>
                    <a:lnTo>
                      <a:pt x="1366" y="1911"/>
                    </a:lnTo>
                    <a:lnTo>
                      <a:pt x="1372" y="1902"/>
                    </a:lnTo>
                    <a:lnTo>
                      <a:pt x="1378" y="1894"/>
                    </a:lnTo>
                    <a:lnTo>
                      <a:pt x="1386" y="1887"/>
                    </a:lnTo>
                    <a:lnTo>
                      <a:pt x="1393" y="1882"/>
                    </a:lnTo>
                    <a:lnTo>
                      <a:pt x="1400" y="1878"/>
                    </a:lnTo>
                    <a:lnTo>
                      <a:pt x="1405" y="1875"/>
                    </a:lnTo>
                    <a:close/>
                    <a:moveTo>
                      <a:pt x="1346" y="2341"/>
                    </a:moveTo>
                    <a:lnTo>
                      <a:pt x="1341" y="2331"/>
                    </a:lnTo>
                    <a:lnTo>
                      <a:pt x="1333" y="2317"/>
                    </a:lnTo>
                    <a:lnTo>
                      <a:pt x="1323" y="2303"/>
                    </a:lnTo>
                    <a:lnTo>
                      <a:pt x="1312" y="2288"/>
                    </a:lnTo>
                    <a:lnTo>
                      <a:pt x="1307" y="2281"/>
                    </a:lnTo>
                    <a:lnTo>
                      <a:pt x="1302" y="2276"/>
                    </a:lnTo>
                    <a:lnTo>
                      <a:pt x="1298" y="2272"/>
                    </a:lnTo>
                    <a:lnTo>
                      <a:pt x="1294" y="2269"/>
                    </a:lnTo>
                    <a:lnTo>
                      <a:pt x="1290" y="2268"/>
                    </a:lnTo>
                    <a:lnTo>
                      <a:pt x="1288" y="2269"/>
                    </a:lnTo>
                    <a:lnTo>
                      <a:pt x="1286" y="2273"/>
                    </a:lnTo>
                    <a:lnTo>
                      <a:pt x="1286" y="2278"/>
                    </a:lnTo>
                    <a:lnTo>
                      <a:pt x="1286" y="2287"/>
                    </a:lnTo>
                    <a:lnTo>
                      <a:pt x="1286" y="2295"/>
                    </a:lnTo>
                    <a:lnTo>
                      <a:pt x="1287" y="2303"/>
                    </a:lnTo>
                    <a:lnTo>
                      <a:pt x="1289" y="2309"/>
                    </a:lnTo>
                    <a:lnTo>
                      <a:pt x="1291" y="2315"/>
                    </a:lnTo>
                    <a:lnTo>
                      <a:pt x="1294" y="2320"/>
                    </a:lnTo>
                    <a:lnTo>
                      <a:pt x="1297" y="2326"/>
                    </a:lnTo>
                    <a:lnTo>
                      <a:pt x="1302" y="2331"/>
                    </a:lnTo>
                    <a:lnTo>
                      <a:pt x="1304" y="2335"/>
                    </a:lnTo>
                    <a:lnTo>
                      <a:pt x="1306" y="2342"/>
                    </a:lnTo>
                    <a:lnTo>
                      <a:pt x="1307" y="2344"/>
                    </a:lnTo>
                    <a:lnTo>
                      <a:pt x="1309" y="2346"/>
                    </a:lnTo>
                    <a:lnTo>
                      <a:pt x="1312" y="2348"/>
                    </a:lnTo>
                    <a:lnTo>
                      <a:pt x="1316" y="2348"/>
                    </a:lnTo>
                    <a:lnTo>
                      <a:pt x="1346" y="2341"/>
                    </a:lnTo>
                    <a:close/>
                    <a:moveTo>
                      <a:pt x="1290" y="2413"/>
                    </a:moveTo>
                    <a:lnTo>
                      <a:pt x="1293" y="2398"/>
                    </a:lnTo>
                    <a:lnTo>
                      <a:pt x="1287" y="2390"/>
                    </a:lnTo>
                    <a:lnTo>
                      <a:pt x="1278" y="2379"/>
                    </a:lnTo>
                    <a:lnTo>
                      <a:pt x="1268" y="2365"/>
                    </a:lnTo>
                    <a:lnTo>
                      <a:pt x="1257" y="2353"/>
                    </a:lnTo>
                    <a:lnTo>
                      <a:pt x="1252" y="2348"/>
                    </a:lnTo>
                    <a:lnTo>
                      <a:pt x="1247" y="2344"/>
                    </a:lnTo>
                    <a:lnTo>
                      <a:pt x="1241" y="2341"/>
                    </a:lnTo>
                    <a:lnTo>
                      <a:pt x="1237" y="2340"/>
                    </a:lnTo>
                    <a:lnTo>
                      <a:pt x="1235" y="2340"/>
                    </a:lnTo>
                    <a:lnTo>
                      <a:pt x="1234" y="2340"/>
                    </a:lnTo>
                    <a:lnTo>
                      <a:pt x="1232" y="2341"/>
                    </a:lnTo>
                    <a:lnTo>
                      <a:pt x="1231" y="2343"/>
                    </a:lnTo>
                    <a:lnTo>
                      <a:pt x="1229" y="2348"/>
                    </a:lnTo>
                    <a:lnTo>
                      <a:pt x="1229" y="2355"/>
                    </a:lnTo>
                    <a:lnTo>
                      <a:pt x="1230" y="2362"/>
                    </a:lnTo>
                    <a:lnTo>
                      <a:pt x="1231" y="2369"/>
                    </a:lnTo>
                    <a:lnTo>
                      <a:pt x="1234" y="2377"/>
                    </a:lnTo>
                    <a:lnTo>
                      <a:pt x="1238" y="2383"/>
                    </a:lnTo>
                    <a:lnTo>
                      <a:pt x="1243" y="2389"/>
                    </a:lnTo>
                    <a:lnTo>
                      <a:pt x="1249" y="2395"/>
                    </a:lnTo>
                    <a:lnTo>
                      <a:pt x="1254" y="2400"/>
                    </a:lnTo>
                    <a:lnTo>
                      <a:pt x="1260" y="2405"/>
                    </a:lnTo>
                    <a:lnTo>
                      <a:pt x="1265" y="2409"/>
                    </a:lnTo>
                    <a:lnTo>
                      <a:pt x="1271" y="2413"/>
                    </a:lnTo>
                    <a:lnTo>
                      <a:pt x="1276" y="2416"/>
                    </a:lnTo>
                    <a:lnTo>
                      <a:pt x="1280" y="2417"/>
                    </a:lnTo>
                    <a:lnTo>
                      <a:pt x="1285" y="2418"/>
                    </a:lnTo>
                    <a:lnTo>
                      <a:pt x="1288" y="2418"/>
                    </a:lnTo>
                    <a:lnTo>
                      <a:pt x="1290" y="2416"/>
                    </a:lnTo>
                    <a:lnTo>
                      <a:pt x="1290" y="2413"/>
                    </a:lnTo>
                    <a:close/>
                    <a:moveTo>
                      <a:pt x="1220" y="2484"/>
                    </a:moveTo>
                    <a:lnTo>
                      <a:pt x="1224" y="2465"/>
                    </a:lnTo>
                    <a:lnTo>
                      <a:pt x="1224" y="2458"/>
                    </a:lnTo>
                    <a:lnTo>
                      <a:pt x="1223" y="2449"/>
                    </a:lnTo>
                    <a:lnTo>
                      <a:pt x="1221" y="2438"/>
                    </a:lnTo>
                    <a:lnTo>
                      <a:pt x="1218" y="2427"/>
                    </a:lnTo>
                    <a:lnTo>
                      <a:pt x="1215" y="2416"/>
                    </a:lnTo>
                    <a:lnTo>
                      <a:pt x="1211" y="2403"/>
                    </a:lnTo>
                    <a:lnTo>
                      <a:pt x="1206" y="2392"/>
                    </a:lnTo>
                    <a:lnTo>
                      <a:pt x="1201" y="2382"/>
                    </a:lnTo>
                    <a:lnTo>
                      <a:pt x="1196" y="2372"/>
                    </a:lnTo>
                    <a:lnTo>
                      <a:pt x="1191" y="2364"/>
                    </a:lnTo>
                    <a:lnTo>
                      <a:pt x="1186" y="2359"/>
                    </a:lnTo>
                    <a:lnTo>
                      <a:pt x="1180" y="2355"/>
                    </a:lnTo>
                    <a:lnTo>
                      <a:pt x="1177" y="2354"/>
                    </a:lnTo>
                    <a:lnTo>
                      <a:pt x="1174" y="2354"/>
                    </a:lnTo>
                    <a:lnTo>
                      <a:pt x="1171" y="2355"/>
                    </a:lnTo>
                    <a:lnTo>
                      <a:pt x="1167" y="2356"/>
                    </a:lnTo>
                    <a:lnTo>
                      <a:pt x="1164" y="2359"/>
                    </a:lnTo>
                    <a:lnTo>
                      <a:pt x="1162" y="2362"/>
                    </a:lnTo>
                    <a:lnTo>
                      <a:pt x="1159" y="2366"/>
                    </a:lnTo>
                    <a:lnTo>
                      <a:pt x="1156" y="2371"/>
                    </a:lnTo>
                    <a:lnTo>
                      <a:pt x="1155" y="2376"/>
                    </a:lnTo>
                    <a:lnTo>
                      <a:pt x="1154" y="2381"/>
                    </a:lnTo>
                    <a:lnTo>
                      <a:pt x="1153" y="2386"/>
                    </a:lnTo>
                    <a:lnTo>
                      <a:pt x="1154" y="2391"/>
                    </a:lnTo>
                    <a:lnTo>
                      <a:pt x="1156" y="2402"/>
                    </a:lnTo>
                    <a:lnTo>
                      <a:pt x="1159" y="2415"/>
                    </a:lnTo>
                    <a:lnTo>
                      <a:pt x="1163" y="2426"/>
                    </a:lnTo>
                    <a:lnTo>
                      <a:pt x="1168" y="2436"/>
                    </a:lnTo>
                    <a:lnTo>
                      <a:pt x="1172" y="2440"/>
                    </a:lnTo>
                    <a:lnTo>
                      <a:pt x="1175" y="2444"/>
                    </a:lnTo>
                    <a:lnTo>
                      <a:pt x="1177" y="2446"/>
                    </a:lnTo>
                    <a:lnTo>
                      <a:pt x="1180" y="2449"/>
                    </a:lnTo>
                    <a:lnTo>
                      <a:pt x="1188" y="2460"/>
                    </a:lnTo>
                    <a:lnTo>
                      <a:pt x="1196" y="2475"/>
                    </a:lnTo>
                    <a:lnTo>
                      <a:pt x="1200" y="2480"/>
                    </a:lnTo>
                    <a:lnTo>
                      <a:pt x="1209" y="2487"/>
                    </a:lnTo>
                    <a:lnTo>
                      <a:pt x="1213" y="2490"/>
                    </a:lnTo>
                    <a:lnTo>
                      <a:pt x="1216" y="2490"/>
                    </a:lnTo>
                    <a:lnTo>
                      <a:pt x="1218" y="2490"/>
                    </a:lnTo>
                    <a:lnTo>
                      <a:pt x="1219" y="2489"/>
                    </a:lnTo>
                    <a:lnTo>
                      <a:pt x="1219" y="2487"/>
                    </a:lnTo>
                    <a:lnTo>
                      <a:pt x="1220" y="2484"/>
                    </a:lnTo>
                    <a:close/>
                    <a:moveTo>
                      <a:pt x="1123" y="2513"/>
                    </a:moveTo>
                    <a:lnTo>
                      <a:pt x="1123" y="2503"/>
                    </a:lnTo>
                    <a:lnTo>
                      <a:pt x="1126" y="2486"/>
                    </a:lnTo>
                    <a:lnTo>
                      <a:pt x="1128" y="2465"/>
                    </a:lnTo>
                    <a:lnTo>
                      <a:pt x="1129" y="2443"/>
                    </a:lnTo>
                    <a:lnTo>
                      <a:pt x="1128" y="2433"/>
                    </a:lnTo>
                    <a:lnTo>
                      <a:pt x="1126" y="2424"/>
                    </a:lnTo>
                    <a:lnTo>
                      <a:pt x="1124" y="2416"/>
                    </a:lnTo>
                    <a:lnTo>
                      <a:pt x="1120" y="2409"/>
                    </a:lnTo>
                    <a:lnTo>
                      <a:pt x="1117" y="2407"/>
                    </a:lnTo>
                    <a:lnTo>
                      <a:pt x="1114" y="2405"/>
                    </a:lnTo>
                    <a:lnTo>
                      <a:pt x="1111" y="2404"/>
                    </a:lnTo>
                    <a:lnTo>
                      <a:pt x="1107" y="2404"/>
                    </a:lnTo>
                    <a:lnTo>
                      <a:pt x="1102" y="2404"/>
                    </a:lnTo>
                    <a:lnTo>
                      <a:pt x="1098" y="2405"/>
                    </a:lnTo>
                    <a:lnTo>
                      <a:pt x="1091" y="2407"/>
                    </a:lnTo>
                    <a:lnTo>
                      <a:pt x="1085" y="2410"/>
                    </a:lnTo>
                    <a:lnTo>
                      <a:pt x="1078" y="2415"/>
                    </a:lnTo>
                    <a:lnTo>
                      <a:pt x="1072" y="2421"/>
                    </a:lnTo>
                    <a:lnTo>
                      <a:pt x="1067" y="2428"/>
                    </a:lnTo>
                    <a:lnTo>
                      <a:pt x="1063" y="2436"/>
                    </a:lnTo>
                    <a:lnTo>
                      <a:pt x="1061" y="2445"/>
                    </a:lnTo>
                    <a:lnTo>
                      <a:pt x="1060" y="2455"/>
                    </a:lnTo>
                    <a:lnTo>
                      <a:pt x="1061" y="2464"/>
                    </a:lnTo>
                    <a:lnTo>
                      <a:pt x="1062" y="2472"/>
                    </a:lnTo>
                    <a:lnTo>
                      <a:pt x="1065" y="2481"/>
                    </a:lnTo>
                    <a:lnTo>
                      <a:pt x="1070" y="2490"/>
                    </a:lnTo>
                    <a:lnTo>
                      <a:pt x="1075" y="2497"/>
                    </a:lnTo>
                    <a:lnTo>
                      <a:pt x="1082" y="2503"/>
                    </a:lnTo>
                    <a:lnTo>
                      <a:pt x="1090" y="2508"/>
                    </a:lnTo>
                    <a:lnTo>
                      <a:pt x="1101" y="2512"/>
                    </a:lnTo>
                    <a:lnTo>
                      <a:pt x="1106" y="2513"/>
                    </a:lnTo>
                    <a:lnTo>
                      <a:pt x="1111" y="2513"/>
                    </a:lnTo>
                    <a:lnTo>
                      <a:pt x="1117" y="2514"/>
                    </a:lnTo>
                    <a:lnTo>
                      <a:pt x="1123" y="2513"/>
                    </a:lnTo>
                    <a:close/>
                    <a:moveTo>
                      <a:pt x="1039" y="2569"/>
                    </a:moveTo>
                    <a:lnTo>
                      <a:pt x="1050" y="2581"/>
                    </a:lnTo>
                    <a:lnTo>
                      <a:pt x="1050" y="2553"/>
                    </a:lnTo>
                    <a:lnTo>
                      <a:pt x="1049" y="2528"/>
                    </a:lnTo>
                    <a:lnTo>
                      <a:pt x="1048" y="2514"/>
                    </a:lnTo>
                    <a:lnTo>
                      <a:pt x="1047" y="2503"/>
                    </a:lnTo>
                    <a:lnTo>
                      <a:pt x="1045" y="2492"/>
                    </a:lnTo>
                    <a:lnTo>
                      <a:pt x="1043" y="2480"/>
                    </a:lnTo>
                    <a:lnTo>
                      <a:pt x="1040" y="2470"/>
                    </a:lnTo>
                    <a:lnTo>
                      <a:pt x="1036" y="2462"/>
                    </a:lnTo>
                    <a:lnTo>
                      <a:pt x="1031" y="2454"/>
                    </a:lnTo>
                    <a:lnTo>
                      <a:pt x="1026" y="2447"/>
                    </a:lnTo>
                    <a:lnTo>
                      <a:pt x="1018" y="2441"/>
                    </a:lnTo>
                    <a:lnTo>
                      <a:pt x="1011" y="2437"/>
                    </a:lnTo>
                    <a:lnTo>
                      <a:pt x="1002" y="2435"/>
                    </a:lnTo>
                    <a:lnTo>
                      <a:pt x="992" y="2434"/>
                    </a:lnTo>
                    <a:lnTo>
                      <a:pt x="988" y="2435"/>
                    </a:lnTo>
                    <a:lnTo>
                      <a:pt x="985" y="2437"/>
                    </a:lnTo>
                    <a:lnTo>
                      <a:pt x="981" y="2440"/>
                    </a:lnTo>
                    <a:lnTo>
                      <a:pt x="979" y="2445"/>
                    </a:lnTo>
                    <a:lnTo>
                      <a:pt x="977" y="2457"/>
                    </a:lnTo>
                    <a:lnTo>
                      <a:pt x="976" y="2470"/>
                    </a:lnTo>
                    <a:lnTo>
                      <a:pt x="978" y="2500"/>
                    </a:lnTo>
                    <a:lnTo>
                      <a:pt x="979" y="2523"/>
                    </a:lnTo>
                    <a:lnTo>
                      <a:pt x="980" y="2533"/>
                    </a:lnTo>
                    <a:lnTo>
                      <a:pt x="980" y="2541"/>
                    </a:lnTo>
                    <a:lnTo>
                      <a:pt x="981" y="2547"/>
                    </a:lnTo>
                    <a:lnTo>
                      <a:pt x="983" y="2551"/>
                    </a:lnTo>
                    <a:lnTo>
                      <a:pt x="986" y="2555"/>
                    </a:lnTo>
                    <a:lnTo>
                      <a:pt x="989" y="2557"/>
                    </a:lnTo>
                    <a:lnTo>
                      <a:pt x="992" y="2559"/>
                    </a:lnTo>
                    <a:lnTo>
                      <a:pt x="995" y="2561"/>
                    </a:lnTo>
                    <a:lnTo>
                      <a:pt x="1003" y="2561"/>
                    </a:lnTo>
                    <a:lnTo>
                      <a:pt x="1013" y="2562"/>
                    </a:lnTo>
                    <a:lnTo>
                      <a:pt x="1019" y="2563"/>
                    </a:lnTo>
                    <a:lnTo>
                      <a:pt x="1026" y="2564"/>
                    </a:lnTo>
                    <a:lnTo>
                      <a:pt x="1032" y="2566"/>
                    </a:lnTo>
                    <a:lnTo>
                      <a:pt x="1039" y="2569"/>
                    </a:lnTo>
                    <a:close/>
                    <a:moveTo>
                      <a:pt x="917" y="2574"/>
                    </a:moveTo>
                    <a:lnTo>
                      <a:pt x="933" y="2571"/>
                    </a:lnTo>
                    <a:lnTo>
                      <a:pt x="940" y="2564"/>
                    </a:lnTo>
                    <a:lnTo>
                      <a:pt x="946" y="2555"/>
                    </a:lnTo>
                    <a:lnTo>
                      <a:pt x="951" y="2547"/>
                    </a:lnTo>
                    <a:lnTo>
                      <a:pt x="954" y="2539"/>
                    </a:lnTo>
                    <a:lnTo>
                      <a:pt x="956" y="2531"/>
                    </a:lnTo>
                    <a:lnTo>
                      <a:pt x="956" y="2523"/>
                    </a:lnTo>
                    <a:lnTo>
                      <a:pt x="956" y="2513"/>
                    </a:lnTo>
                    <a:lnTo>
                      <a:pt x="954" y="2505"/>
                    </a:lnTo>
                    <a:lnTo>
                      <a:pt x="952" y="2497"/>
                    </a:lnTo>
                    <a:lnTo>
                      <a:pt x="948" y="2489"/>
                    </a:lnTo>
                    <a:lnTo>
                      <a:pt x="943" y="2481"/>
                    </a:lnTo>
                    <a:lnTo>
                      <a:pt x="938" y="2474"/>
                    </a:lnTo>
                    <a:lnTo>
                      <a:pt x="932" y="2468"/>
                    </a:lnTo>
                    <a:lnTo>
                      <a:pt x="926" y="2463"/>
                    </a:lnTo>
                    <a:lnTo>
                      <a:pt x="919" y="2458"/>
                    </a:lnTo>
                    <a:lnTo>
                      <a:pt x="912" y="2454"/>
                    </a:lnTo>
                    <a:lnTo>
                      <a:pt x="908" y="2452"/>
                    </a:lnTo>
                    <a:lnTo>
                      <a:pt x="905" y="2452"/>
                    </a:lnTo>
                    <a:lnTo>
                      <a:pt x="903" y="2452"/>
                    </a:lnTo>
                    <a:lnTo>
                      <a:pt x="901" y="2453"/>
                    </a:lnTo>
                    <a:lnTo>
                      <a:pt x="899" y="2455"/>
                    </a:lnTo>
                    <a:lnTo>
                      <a:pt x="898" y="2457"/>
                    </a:lnTo>
                    <a:lnTo>
                      <a:pt x="897" y="2460"/>
                    </a:lnTo>
                    <a:lnTo>
                      <a:pt x="896" y="2464"/>
                    </a:lnTo>
                    <a:lnTo>
                      <a:pt x="896" y="2472"/>
                    </a:lnTo>
                    <a:lnTo>
                      <a:pt x="896" y="2482"/>
                    </a:lnTo>
                    <a:lnTo>
                      <a:pt x="898" y="2494"/>
                    </a:lnTo>
                    <a:lnTo>
                      <a:pt x="900" y="2505"/>
                    </a:lnTo>
                    <a:lnTo>
                      <a:pt x="904" y="2530"/>
                    </a:lnTo>
                    <a:lnTo>
                      <a:pt x="911" y="2551"/>
                    </a:lnTo>
                    <a:lnTo>
                      <a:pt x="915" y="2567"/>
                    </a:lnTo>
                    <a:lnTo>
                      <a:pt x="917" y="2574"/>
                    </a:lnTo>
                    <a:close/>
                    <a:moveTo>
                      <a:pt x="857" y="2588"/>
                    </a:moveTo>
                    <a:lnTo>
                      <a:pt x="877" y="2571"/>
                    </a:lnTo>
                    <a:lnTo>
                      <a:pt x="876" y="2556"/>
                    </a:lnTo>
                    <a:lnTo>
                      <a:pt x="872" y="2536"/>
                    </a:lnTo>
                    <a:lnTo>
                      <a:pt x="868" y="2514"/>
                    </a:lnTo>
                    <a:lnTo>
                      <a:pt x="862" y="2494"/>
                    </a:lnTo>
                    <a:lnTo>
                      <a:pt x="858" y="2483"/>
                    </a:lnTo>
                    <a:lnTo>
                      <a:pt x="854" y="2475"/>
                    </a:lnTo>
                    <a:lnTo>
                      <a:pt x="850" y="2468"/>
                    </a:lnTo>
                    <a:lnTo>
                      <a:pt x="845" y="2463"/>
                    </a:lnTo>
                    <a:lnTo>
                      <a:pt x="842" y="2462"/>
                    </a:lnTo>
                    <a:lnTo>
                      <a:pt x="839" y="2461"/>
                    </a:lnTo>
                    <a:lnTo>
                      <a:pt x="837" y="2460"/>
                    </a:lnTo>
                    <a:lnTo>
                      <a:pt x="833" y="2460"/>
                    </a:lnTo>
                    <a:lnTo>
                      <a:pt x="830" y="2461"/>
                    </a:lnTo>
                    <a:lnTo>
                      <a:pt x="826" y="2462"/>
                    </a:lnTo>
                    <a:lnTo>
                      <a:pt x="823" y="2465"/>
                    </a:lnTo>
                    <a:lnTo>
                      <a:pt x="820" y="2468"/>
                    </a:lnTo>
                    <a:lnTo>
                      <a:pt x="818" y="2470"/>
                    </a:lnTo>
                    <a:lnTo>
                      <a:pt x="816" y="2473"/>
                    </a:lnTo>
                    <a:lnTo>
                      <a:pt x="815" y="2476"/>
                    </a:lnTo>
                    <a:lnTo>
                      <a:pt x="814" y="2480"/>
                    </a:lnTo>
                    <a:lnTo>
                      <a:pt x="814" y="2488"/>
                    </a:lnTo>
                    <a:lnTo>
                      <a:pt x="815" y="2497"/>
                    </a:lnTo>
                    <a:lnTo>
                      <a:pt x="816" y="2506"/>
                    </a:lnTo>
                    <a:lnTo>
                      <a:pt x="819" y="2516"/>
                    </a:lnTo>
                    <a:lnTo>
                      <a:pt x="822" y="2527"/>
                    </a:lnTo>
                    <a:lnTo>
                      <a:pt x="826" y="2537"/>
                    </a:lnTo>
                    <a:lnTo>
                      <a:pt x="835" y="2556"/>
                    </a:lnTo>
                    <a:lnTo>
                      <a:pt x="845" y="2573"/>
                    </a:lnTo>
                    <a:lnTo>
                      <a:pt x="849" y="2579"/>
                    </a:lnTo>
                    <a:lnTo>
                      <a:pt x="852" y="2583"/>
                    </a:lnTo>
                    <a:lnTo>
                      <a:pt x="855" y="2587"/>
                    </a:lnTo>
                    <a:lnTo>
                      <a:pt x="857" y="2588"/>
                    </a:lnTo>
                    <a:close/>
                    <a:moveTo>
                      <a:pt x="731" y="2569"/>
                    </a:moveTo>
                    <a:lnTo>
                      <a:pt x="747" y="2564"/>
                    </a:lnTo>
                    <a:lnTo>
                      <a:pt x="751" y="2548"/>
                    </a:lnTo>
                    <a:lnTo>
                      <a:pt x="755" y="2526"/>
                    </a:lnTo>
                    <a:lnTo>
                      <a:pt x="758" y="2501"/>
                    </a:lnTo>
                    <a:lnTo>
                      <a:pt x="760" y="2477"/>
                    </a:lnTo>
                    <a:lnTo>
                      <a:pt x="760" y="2466"/>
                    </a:lnTo>
                    <a:lnTo>
                      <a:pt x="759" y="2457"/>
                    </a:lnTo>
                    <a:lnTo>
                      <a:pt x="757" y="2450"/>
                    </a:lnTo>
                    <a:lnTo>
                      <a:pt x="754" y="2444"/>
                    </a:lnTo>
                    <a:lnTo>
                      <a:pt x="752" y="2442"/>
                    </a:lnTo>
                    <a:lnTo>
                      <a:pt x="750" y="2441"/>
                    </a:lnTo>
                    <a:lnTo>
                      <a:pt x="747" y="2441"/>
                    </a:lnTo>
                    <a:lnTo>
                      <a:pt x="744" y="2441"/>
                    </a:lnTo>
                    <a:lnTo>
                      <a:pt x="741" y="2443"/>
                    </a:lnTo>
                    <a:lnTo>
                      <a:pt x="737" y="2445"/>
                    </a:lnTo>
                    <a:lnTo>
                      <a:pt x="733" y="2449"/>
                    </a:lnTo>
                    <a:lnTo>
                      <a:pt x="729" y="2454"/>
                    </a:lnTo>
                    <a:lnTo>
                      <a:pt x="722" y="2460"/>
                    </a:lnTo>
                    <a:lnTo>
                      <a:pt x="718" y="2467"/>
                    </a:lnTo>
                    <a:lnTo>
                      <a:pt x="714" y="2475"/>
                    </a:lnTo>
                    <a:lnTo>
                      <a:pt x="711" y="2483"/>
                    </a:lnTo>
                    <a:lnTo>
                      <a:pt x="709" y="2493"/>
                    </a:lnTo>
                    <a:lnTo>
                      <a:pt x="708" y="2502"/>
                    </a:lnTo>
                    <a:lnTo>
                      <a:pt x="707" y="2512"/>
                    </a:lnTo>
                    <a:lnTo>
                      <a:pt x="707" y="2523"/>
                    </a:lnTo>
                    <a:lnTo>
                      <a:pt x="708" y="2532"/>
                    </a:lnTo>
                    <a:lnTo>
                      <a:pt x="710" y="2540"/>
                    </a:lnTo>
                    <a:lnTo>
                      <a:pt x="714" y="2548"/>
                    </a:lnTo>
                    <a:lnTo>
                      <a:pt x="718" y="2555"/>
                    </a:lnTo>
                    <a:lnTo>
                      <a:pt x="723" y="2562"/>
                    </a:lnTo>
                    <a:lnTo>
                      <a:pt x="727" y="2567"/>
                    </a:lnTo>
                    <a:lnTo>
                      <a:pt x="730" y="2569"/>
                    </a:lnTo>
                    <a:lnTo>
                      <a:pt x="731" y="2569"/>
                    </a:lnTo>
                    <a:close/>
                    <a:moveTo>
                      <a:pt x="658" y="2482"/>
                    </a:moveTo>
                    <a:lnTo>
                      <a:pt x="660" y="2471"/>
                    </a:lnTo>
                    <a:lnTo>
                      <a:pt x="661" y="2458"/>
                    </a:lnTo>
                    <a:lnTo>
                      <a:pt x="661" y="2451"/>
                    </a:lnTo>
                    <a:lnTo>
                      <a:pt x="660" y="2442"/>
                    </a:lnTo>
                    <a:lnTo>
                      <a:pt x="659" y="2436"/>
                    </a:lnTo>
                    <a:lnTo>
                      <a:pt x="658" y="2429"/>
                    </a:lnTo>
                    <a:lnTo>
                      <a:pt x="655" y="2424"/>
                    </a:lnTo>
                    <a:lnTo>
                      <a:pt x="653" y="2419"/>
                    </a:lnTo>
                    <a:lnTo>
                      <a:pt x="648" y="2416"/>
                    </a:lnTo>
                    <a:lnTo>
                      <a:pt x="644" y="2414"/>
                    </a:lnTo>
                    <a:lnTo>
                      <a:pt x="640" y="2414"/>
                    </a:lnTo>
                    <a:lnTo>
                      <a:pt x="634" y="2416"/>
                    </a:lnTo>
                    <a:lnTo>
                      <a:pt x="628" y="2421"/>
                    </a:lnTo>
                    <a:lnTo>
                      <a:pt x="620" y="2427"/>
                    </a:lnTo>
                    <a:lnTo>
                      <a:pt x="617" y="2432"/>
                    </a:lnTo>
                    <a:lnTo>
                      <a:pt x="616" y="2437"/>
                    </a:lnTo>
                    <a:lnTo>
                      <a:pt x="615" y="2444"/>
                    </a:lnTo>
                    <a:lnTo>
                      <a:pt x="615" y="2453"/>
                    </a:lnTo>
                    <a:lnTo>
                      <a:pt x="615" y="2468"/>
                    </a:lnTo>
                    <a:lnTo>
                      <a:pt x="616" y="2479"/>
                    </a:lnTo>
                    <a:lnTo>
                      <a:pt x="616" y="2487"/>
                    </a:lnTo>
                    <a:lnTo>
                      <a:pt x="616" y="2492"/>
                    </a:lnTo>
                    <a:lnTo>
                      <a:pt x="617" y="2494"/>
                    </a:lnTo>
                    <a:lnTo>
                      <a:pt x="619" y="2496"/>
                    </a:lnTo>
                    <a:lnTo>
                      <a:pt x="621" y="2497"/>
                    </a:lnTo>
                    <a:lnTo>
                      <a:pt x="625" y="2497"/>
                    </a:lnTo>
                    <a:lnTo>
                      <a:pt x="631" y="2497"/>
                    </a:lnTo>
                    <a:lnTo>
                      <a:pt x="641" y="2495"/>
                    </a:lnTo>
                    <a:lnTo>
                      <a:pt x="646" y="2493"/>
                    </a:lnTo>
                    <a:lnTo>
                      <a:pt x="652" y="2491"/>
                    </a:lnTo>
                    <a:lnTo>
                      <a:pt x="655" y="2487"/>
                    </a:lnTo>
                    <a:lnTo>
                      <a:pt x="658" y="2482"/>
                    </a:lnTo>
                    <a:close/>
                    <a:moveTo>
                      <a:pt x="559" y="2468"/>
                    </a:moveTo>
                    <a:lnTo>
                      <a:pt x="570" y="2439"/>
                    </a:lnTo>
                    <a:lnTo>
                      <a:pt x="570" y="2426"/>
                    </a:lnTo>
                    <a:lnTo>
                      <a:pt x="569" y="2414"/>
                    </a:lnTo>
                    <a:lnTo>
                      <a:pt x="568" y="2404"/>
                    </a:lnTo>
                    <a:lnTo>
                      <a:pt x="566" y="2396"/>
                    </a:lnTo>
                    <a:lnTo>
                      <a:pt x="564" y="2390"/>
                    </a:lnTo>
                    <a:lnTo>
                      <a:pt x="562" y="2385"/>
                    </a:lnTo>
                    <a:lnTo>
                      <a:pt x="559" y="2381"/>
                    </a:lnTo>
                    <a:lnTo>
                      <a:pt x="556" y="2379"/>
                    </a:lnTo>
                    <a:lnTo>
                      <a:pt x="553" y="2378"/>
                    </a:lnTo>
                    <a:lnTo>
                      <a:pt x="550" y="2378"/>
                    </a:lnTo>
                    <a:lnTo>
                      <a:pt x="547" y="2379"/>
                    </a:lnTo>
                    <a:lnTo>
                      <a:pt x="544" y="2381"/>
                    </a:lnTo>
                    <a:lnTo>
                      <a:pt x="541" y="2384"/>
                    </a:lnTo>
                    <a:lnTo>
                      <a:pt x="536" y="2387"/>
                    </a:lnTo>
                    <a:lnTo>
                      <a:pt x="534" y="2391"/>
                    </a:lnTo>
                    <a:lnTo>
                      <a:pt x="531" y="2396"/>
                    </a:lnTo>
                    <a:lnTo>
                      <a:pt x="526" y="2406"/>
                    </a:lnTo>
                    <a:lnTo>
                      <a:pt x="523" y="2419"/>
                    </a:lnTo>
                    <a:lnTo>
                      <a:pt x="522" y="2424"/>
                    </a:lnTo>
                    <a:lnTo>
                      <a:pt x="522" y="2430"/>
                    </a:lnTo>
                    <a:lnTo>
                      <a:pt x="522" y="2436"/>
                    </a:lnTo>
                    <a:lnTo>
                      <a:pt x="523" y="2441"/>
                    </a:lnTo>
                    <a:lnTo>
                      <a:pt x="524" y="2447"/>
                    </a:lnTo>
                    <a:lnTo>
                      <a:pt x="527" y="2452"/>
                    </a:lnTo>
                    <a:lnTo>
                      <a:pt x="530" y="2457"/>
                    </a:lnTo>
                    <a:lnTo>
                      <a:pt x="533" y="2460"/>
                    </a:lnTo>
                    <a:lnTo>
                      <a:pt x="539" y="2464"/>
                    </a:lnTo>
                    <a:lnTo>
                      <a:pt x="545" y="2466"/>
                    </a:lnTo>
                    <a:lnTo>
                      <a:pt x="551" y="2467"/>
                    </a:lnTo>
                    <a:lnTo>
                      <a:pt x="559" y="2468"/>
                    </a:lnTo>
                    <a:close/>
                    <a:moveTo>
                      <a:pt x="505" y="2348"/>
                    </a:moveTo>
                    <a:lnTo>
                      <a:pt x="507" y="2328"/>
                    </a:lnTo>
                    <a:lnTo>
                      <a:pt x="499" y="2315"/>
                    </a:lnTo>
                    <a:lnTo>
                      <a:pt x="492" y="2306"/>
                    </a:lnTo>
                    <a:lnTo>
                      <a:pt x="489" y="2302"/>
                    </a:lnTo>
                    <a:lnTo>
                      <a:pt x="485" y="2299"/>
                    </a:lnTo>
                    <a:lnTo>
                      <a:pt x="482" y="2297"/>
                    </a:lnTo>
                    <a:lnTo>
                      <a:pt x="479" y="2296"/>
                    </a:lnTo>
                    <a:lnTo>
                      <a:pt x="476" y="2295"/>
                    </a:lnTo>
                    <a:lnTo>
                      <a:pt x="473" y="2295"/>
                    </a:lnTo>
                    <a:lnTo>
                      <a:pt x="470" y="2296"/>
                    </a:lnTo>
                    <a:lnTo>
                      <a:pt x="468" y="2297"/>
                    </a:lnTo>
                    <a:lnTo>
                      <a:pt x="463" y="2302"/>
                    </a:lnTo>
                    <a:lnTo>
                      <a:pt x="461" y="2307"/>
                    </a:lnTo>
                    <a:lnTo>
                      <a:pt x="459" y="2313"/>
                    </a:lnTo>
                    <a:lnTo>
                      <a:pt x="459" y="2320"/>
                    </a:lnTo>
                    <a:lnTo>
                      <a:pt x="461" y="2326"/>
                    </a:lnTo>
                    <a:lnTo>
                      <a:pt x="466" y="2333"/>
                    </a:lnTo>
                    <a:lnTo>
                      <a:pt x="469" y="2336"/>
                    </a:lnTo>
                    <a:lnTo>
                      <a:pt x="472" y="2339"/>
                    </a:lnTo>
                    <a:lnTo>
                      <a:pt x="476" y="2342"/>
                    </a:lnTo>
                    <a:lnTo>
                      <a:pt x="480" y="2344"/>
                    </a:lnTo>
                    <a:lnTo>
                      <a:pt x="485" y="2346"/>
                    </a:lnTo>
                    <a:lnTo>
                      <a:pt x="491" y="2347"/>
                    </a:lnTo>
                    <a:lnTo>
                      <a:pt x="497" y="2348"/>
                    </a:lnTo>
                    <a:lnTo>
                      <a:pt x="505" y="2348"/>
                    </a:lnTo>
                    <a:close/>
                    <a:moveTo>
                      <a:pt x="1194" y="2123"/>
                    </a:moveTo>
                    <a:lnTo>
                      <a:pt x="1211" y="2120"/>
                    </a:lnTo>
                    <a:lnTo>
                      <a:pt x="1212" y="2155"/>
                    </a:lnTo>
                    <a:lnTo>
                      <a:pt x="1211" y="2176"/>
                    </a:lnTo>
                    <a:lnTo>
                      <a:pt x="1210" y="2179"/>
                    </a:lnTo>
                    <a:lnTo>
                      <a:pt x="1207" y="2182"/>
                    </a:lnTo>
                    <a:lnTo>
                      <a:pt x="1204" y="2185"/>
                    </a:lnTo>
                    <a:lnTo>
                      <a:pt x="1201" y="2186"/>
                    </a:lnTo>
                    <a:lnTo>
                      <a:pt x="1191" y="2189"/>
                    </a:lnTo>
                    <a:lnTo>
                      <a:pt x="1178" y="2190"/>
                    </a:lnTo>
                    <a:lnTo>
                      <a:pt x="1171" y="2189"/>
                    </a:lnTo>
                    <a:lnTo>
                      <a:pt x="1165" y="2186"/>
                    </a:lnTo>
                    <a:lnTo>
                      <a:pt x="1161" y="2183"/>
                    </a:lnTo>
                    <a:lnTo>
                      <a:pt x="1158" y="2179"/>
                    </a:lnTo>
                    <a:lnTo>
                      <a:pt x="1157" y="2174"/>
                    </a:lnTo>
                    <a:lnTo>
                      <a:pt x="1156" y="2168"/>
                    </a:lnTo>
                    <a:lnTo>
                      <a:pt x="1156" y="2162"/>
                    </a:lnTo>
                    <a:lnTo>
                      <a:pt x="1157" y="2156"/>
                    </a:lnTo>
                    <a:lnTo>
                      <a:pt x="1159" y="2149"/>
                    </a:lnTo>
                    <a:lnTo>
                      <a:pt x="1162" y="2143"/>
                    </a:lnTo>
                    <a:lnTo>
                      <a:pt x="1165" y="2138"/>
                    </a:lnTo>
                    <a:lnTo>
                      <a:pt x="1169" y="2133"/>
                    </a:lnTo>
                    <a:lnTo>
                      <a:pt x="1175" y="2129"/>
                    </a:lnTo>
                    <a:lnTo>
                      <a:pt x="1181" y="2125"/>
                    </a:lnTo>
                    <a:lnTo>
                      <a:pt x="1187" y="2123"/>
                    </a:lnTo>
                    <a:lnTo>
                      <a:pt x="1194" y="2123"/>
                    </a:lnTo>
                    <a:close/>
                    <a:moveTo>
                      <a:pt x="1098" y="2238"/>
                    </a:moveTo>
                    <a:lnTo>
                      <a:pt x="1116" y="2233"/>
                    </a:lnTo>
                    <a:lnTo>
                      <a:pt x="1126" y="2229"/>
                    </a:lnTo>
                    <a:lnTo>
                      <a:pt x="1134" y="2224"/>
                    </a:lnTo>
                    <a:lnTo>
                      <a:pt x="1139" y="2220"/>
                    </a:lnTo>
                    <a:lnTo>
                      <a:pt x="1143" y="2215"/>
                    </a:lnTo>
                    <a:lnTo>
                      <a:pt x="1145" y="2210"/>
                    </a:lnTo>
                    <a:lnTo>
                      <a:pt x="1146" y="2204"/>
                    </a:lnTo>
                    <a:lnTo>
                      <a:pt x="1145" y="2199"/>
                    </a:lnTo>
                    <a:lnTo>
                      <a:pt x="1143" y="2193"/>
                    </a:lnTo>
                    <a:lnTo>
                      <a:pt x="1140" y="2187"/>
                    </a:lnTo>
                    <a:lnTo>
                      <a:pt x="1137" y="2182"/>
                    </a:lnTo>
                    <a:lnTo>
                      <a:pt x="1132" y="2176"/>
                    </a:lnTo>
                    <a:lnTo>
                      <a:pt x="1128" y="2171"/>
                    </a:lnTo>
                    <a:lnTo>
                      <a:pt x="1119" y="2162"/>
                    </a:lnTo>
                    <a:lnTo>
                      <a:pt x="1111" y="2154"/>
                    </a:lnTo>
                    <a:lnTo>
                      <a:pt x="1109" y="2153"/>
                    </a:lnTo>
                    <a:lnTo>
                      <a:pt x="1106" y="2153"/>
                    </a:lnTo>
                    <a:lnTo>
                      <a:pt x="1102" y="2155"/>
                    </a:lnTo>
                    <a:lnTo>
                      <a:pt x="1098" y="2158"/>
                    </a:lnTo>
                    <a:lnTo>
                      <a:pt x="1093" y="2163"/>
                    </a:lnTo>
                    <a:lnTo>
                      <a:pt x="1088" y="2168"/>
                    </a:lnTo>
                    <a:lnTo>
                      <a:pt x="1085" y="2175"/>
                    </a:lnTo>
                    <a:lnTo>
                      <a:pt x="1081" y="2182"/>
                    </a:lnTo>
                    <a:lnTo>
                      <a:pt x="1079" y="2190"/>
                    </a:lnTo>
                    <a:lnTo>
                      <a:pt x="1077" y="2197"/>
                    </a:lnTo>
                    <a:lnTo>
                      <a:pt x="1076" y="2205"/>
                    </a:lnTo>
                    <a:lnTo>
                      <a:pt x="1077" y="2212"/>
                    </a:lnTo>
                    <a:lnTo>
                      <a:pt x="1079" y="2219"/>
                    </a:lnTo>
                    <a:lnTo>
                      <a:pt x="1083" y="2227"/>
                    </a:lnTo>
                    <a:lnTo>
                      <a:pt x="1086" y="2230"/>
                    </a:lnTo>
                    <a:lnTo>
                      <a:pt x="1089" y="2233"/>
                    </a:lnTo>
                    <a:lnTo>
                      <a:pt x="1093" y="2235"/>
                    </a:lnTo>
                    <a:lnTo>
                      <a:pt x="1098" y="2238"/>
                    </a:lnTo>
                    <a:close/>
                    <a:moveTo>
                      <a:pt x="636" y="2148"/>
                    </a:moveTo>
                    <a:lnTo>
                      <a:pt x="643" y="2163"/>
                    </a:lnTo>
                    <a:lnTo>
                      <a:pt x="642" y="2183"/>
                    </a:lnTo>
                    <a:lnTo>
                      <a:pt x="640" y="2198"/>
                    </a:lnTo>
                    <a:lnTo>
                      <a:pt x="639" y="2203"/>
                    </a:lnTo>
                    <a:lnTo>
                      <a:pt x="637" y="2207"/>
                    </a:lnTo>
                    <a:lnTo>
                      <a:pt x="636" y="2210"/>
                    </a:lnTo>
                    <a:lnTo>
                      <a:pt x="634" y="2212"/>
                    </a:lnTo>
                    <a:lnTo>
                      <a:pt x="632" y="2213"/>
                    </a:lnTo>
                    <a:lnTo>
                      <a:pt x="630" y="2214"/>
                    </a:lnTo>
                    <a:lnTo>
                      <a:pt x="627" y="2213"/>
                    </a:lnTo>
                    <a:lnTo>
                      <a:pt x="625" y="2212"/>
                    </a:lnTo>
                    <a:lnTo>
                      <a:pt x="621" y="2208"/>
                    </a:lnTo>
                    <a:lnTo>
                      <a:pt x="617" y="2202"/>
                    </a:lnTo>
                    <a:lnTo>
                      <a:pt x="614" y="2194"/>
                    </a:lnTo>
                    <a:lnTo>
                      <a:pt x="611" y="2185"/>
                    </a:lnTo>
                    <a:lnTo>
                      <a:pt x="611" y="2176"/>
                    </a:lnTo>
                    <a:lnTo>
                      <a:pt x="611" y="2168"/>
                    </a:lnTo>
                    <a:lnTo>
                      <a:pt x="612" y="2164"/>
                    </a:lnTo>
                    <a:lnTo>
                      <a:pt x="615" y="2161"/>
                    </a:lnTo>
                    <a:lnTo>
                      <a:pt x="617" y="2158"/>
                    </a:lnTo>
                    <a:lnTo>
                      <a:pt x="620" y="2155"/>
                    </a:lnTo>
                    <a:lnTo>
                      <a:pt x="623" y="2152"/>
                    </a:lnTo>
                    <a:lnTo>
                      <a:pt x="627" y="2150"/>
                    </a:lnTo>
                    <a:lnTo>
                      <a:pt x="631" y="2149"/>
                    </a:lnTo>
                    <a:lnTo>
                      <a:pt x="636" y="2148"/>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9" name="Freeform 8"/>
              <p:cNvSpPr/>
              <p:nvPr/>
            </p:nvSpPr>
            <p:spPr bwMode="auto">
              <a:xfrm>
                <a:off x="3636647" y="3767138"/>
                <a:ext cx="60325" cy="63500"/>
              </a:xfrm>
              <a:custGeom>
                <a:avLst/>
                <a:gdLst>
                  <a:gd name="T0" fmla="*/ 191 w 340"/>
                  <a:gd name="T1" fmla="*/ 315 h 359"/>
                  <a:gd name="T2" fmla="*/ 224 w 340"/>
                  <a:gd name="T3" fmla="*/ 320 h 359"/>
                  <a:gd name="T4" fmla="*/ 260 w 340"/>
                  <a:gd name="T5" fmla="*/ 327 h 359"/>
                  <a:gd name="T6" fmla="*/ 295 w 340"/>
                  <a:gd name="T7" fmla="*/ 331 h 359"/>
                  <a:gd name="T8" fmla="*/ 318 w 340"/>
                  <a:gd name="T9" fmla="*/ 330 h 359"/>
                  <a:gd name="T10" fmla="*/ 328 w 340"/>
                  <a:gd name="T11" fmla="*/ 328 h 359"/>
                  <a:gd name="T12" fmla="*/ 336 w 340"/>
                  <a:gd name="T13" fmla="*/ 322 h 359"/>
                  <a:gd name="T14" fmla="*/ 340 w 340"/>
                  <a:gd name="T15" fmla="*/ 314 h 359"/>
                  <a:gd name="T16" fmla="*/ 339 w 340"/>
                  <a:gd name="T17" fmla="*/ 304 h 359"/>
                  <a:gd name="T18" fmla="*/ 331 w 340"/>
                  <a:gd name="T19" fmla="*/ 290 h 359"/>
                  <a:gd name="T20" fmla="*/ 318 w 340"/>
                  <a:gd name="T21" fmla="*/ 271 h 359"/>
                  <a:gd name="T22" fmla="*/ 298 w 340"/>
                  <a:gd name="T23" fmla="*/ 247 h 359"/>
                  <a:gd name="T24" fmla="*/ 274 w 340"/>
                  <a:gd name="T25" fmla="*/ 222 h 359"/>
                  <a:gd name="T26" fmla="*/ 255 w 340"/>
                  <a:gd name="T27" fmla="*/ 194 h 359"/>
                  <a:gd name="T28" fmla="*/ 241 w 340"/>
                  <a:gd name="T29" fmla="*/ 166 h 359"/>
                  <a:gd name="T30" fmla="*/ 231 w 340"/>
                  <a:gd name="T31" fmla="*/ 137 h 359"/>
                  <a:gd name="T32" fmla="*/ 221 w 340"/>
                  <a:gd name="T33" fmla="*/ 97 h 359"/>
                  <a:gd name="T34" fmla="*/ 215 w 340"/>
                  <a:gd name="T35" fmla="*/ 49 h 359"/>
                  <a:gd name="T36" fmla="*/ 211 w 340"/>
                  <a:gd name="T37" fmla="*/ 21 h 359"/>
                  <a:gd name="T38" fmla="*/ 207 w 340"/>
                  <a:gd name="T39" fmla="*/ 9 h 359"/>
                  <a:gd name="T40" fmla="*/ 201 w 340"/>
                  <a:gd name="T41" fmla="*/ 1 h 359"/>
                  <a:gd name="T42" fmla="*/ 192 w 340"/>
                  <a:gd name="T43" fmla="*/ 0 h 359"/>
                  <a:gd name="T44" fmla="*/ 178 w 340"/>
                  <a:gd name="T45" fmla="*/ 4 h 359"/>
                  <a:gd name="T46" fmla="*/ 160 w 340"/>
                  <a:gd name="T47" fmla="*/ 17 h 359"/>
                  <a:gd name="T48" fmla="*/ 121 w 340"/>
                  <a:gd name="T49" fmla="*/ 51 h 359"/>
                  <a:gd name="T50" fmla="*/ 79 w 340"/>
                  <a:gd name="T51" fmla="*/ 94 h 359"/>
                  <a:gd name="T52" fmla="*/ 62 w 340"/>
                  <a:gd name="T53" fmla="*/ 121 h 359"/>
                  <a:gd name="T54" fmla="*/ 48 w 340"/>
                  <a:gd name="T55" fmla="*/ 152 h 359"/>
                  <a:gd name="T56" fmla="*/ 38 w 340"/>
                  <a:gd name="T57" fmla="*/ 181 h 359"/>
                  <a:gd name="T58" fmla="*/ 36 w 340"/>
                  <a:gd name="T59" fmla="*/ 203 h 359"/>
                  <a:gd name="T60" fmla="*/ 33 w 340"/>
                  <a:gd name="T61" fmla="*/ 225 h 359"/>
                  <a:gd name="T62" fmla="*/ 25 w 340"/>
                  <a:gd name="T63" fmla="*/ 252 h 359"/>
                  <a:gd name="T64" fmla="*/ 12 w 340"/>
                  <a:gd name="T65" fmla="*/ 284 h 359"/>
                  <a:gd name="T66" fmla="*/ 4 w 340"/>
                  <a:gd name="T67" fmla="*/ 312 h 359"/>
                  <a:gd name="T68" fmla="*/ 1 w 340"/>
                  <a:gd name="T69" fmla="*/ 334 h 359"/>
                  <a:gd name="T70" fmla="*/ 1 w 340"/>
                  <a:gd name="T71" fmla="*/ 349 h 359"/>
                  <a:gd name="T72" fmla="*/ 8 w 340"/>
                  <a:gd name="T73" fmla="*/ 354 h 359"/>
                  <a:gd name="T74" fmla="*/ 26 w 340"/>
                  <a:gd name="T75" fmla="*/ 358 h 359"/>
                  <a:gd name="T76" fmla="*/ 72 w 340"/>
                  <a:gd name="T77" fmla="*/ 359 h 359"/>
                  <a:gd name="T78" fmla="*/ 96 w 340"/>
                  <a:gd name="T79" fmla="*/ 357 h 359"/>
                  <a:gd name="T80" fmla="*/ 106 w 340"/>
                  <a:gd name="T81" fmla="*/ 353 h 359"/>
                  <a:gd name="T82" fmla="*/ 122 w 340"/>
                  <a:gd name="T83" fmla="*/ 343 h 359"/>
                  <a:gd name="T84" fmla="*/ 143 w 340"/>
                  <a:gd name="T85" fmla="*/ 326 h 359"/>
                  <a:gd name="T86" fmla="*/ 160 w 340"/>
                  <a:gd name="T87" fmla="*/ 316 h 359"/>
                  <a:gd name="T88" fmla="*/ 171 w 340"/>
                  <a:gd name="T89" fmla="*/ 3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59">
                    <a:moveTo>
                      <a:pt x="176" y="315"/>
                    </a:moveTo>
                    <a:lnTo>
                      <a:pt x="191" y="315"/>
                    </a:lnTo>
                    <a:lnTo>
                      <a:pt x="206" y="317"/>
                    </a:lnTo>
                    <a:lnTo>
                      <a:pt x="224" y="320"/>
                    </a:lnTo>
                    <a:lnTo>
                      <a:pt x="242" y="323"/>
                    </a:lnTo>
                    <a:lnTo>
                      <a:pt x="260" y="327"/>
                    </a:lnTo>
                    <a:lnTo>
                      <a:pt x="279" y="329"/>
                    </a:lnTo>
                    <a:lnTo>
                      <a:pt x="295" y="331"/>
                    </a:lnTo>
                    <a:lnTo>
                      <a:pt x="311" y="331"/>
                    </a:lnTo>
                    <a:lnTo>
                      <a:pt x="318" y="330"/>
                    </a:lnTo>
                    <a:lnTo>
                      <a:pt x="323" y="329"/>
                    </a:lnTo>
                    <a:lnTo>
                      <a:pt x="328" y="328"/>
                    </a:lnTo>
                    <a:lnTo>
                      <a:pt x="333" y="326"/>
                    </a:lnTo>
                    <a:lnTo>
                      <a:pt x="336" y="322"/>
                    </a:lnTo>
                    <a:lnTo>
                      <a:pt x="339" y="319"/>
                    </a:lnTo>
                    <a:lnTo>
                      <a:pt x="340" y="314"/>
                    </a:lnTo>
                    <a:lnTo>
                      <a:pt x="340" y="310"/>
                    </a:lnTo>
                    <a:lnTo>
                      <a:pt x="339" y="304"/>
                    </a:lnTo>
                    <a:lnTo>
                      <a:pt x="335" y="297"/>
                    </a:lnTo>
                    <a:lnTo>
                      <a:pt x="331" y="290"/>
                    </a:lnTo>
                    <a:lnTo>
                      <a:pt x="326" y="280"/>
                    </a:lnTo>
                    <a:lnTo>
                      <a:pt x="318" y="271"/>
                    </a:lnTo>
                    <a:lnTo>
                      <a:pt x="310" y="260"/>
                    </a:lnTo>
                    <a:lnTo>
                      <a:pt x="298" y="247"/>
                    </a:lnTo>
                    <a:lnTo>
                      <a:pt x="286" y="234"/>
                    </a:lnTo>
                    <a:lnTo>
                      <a:pt x="274" y="222"/>
                    </a:lnTo>
                    <a:lnTo>
                      <a:pt x="264" y="208"/>
                    </a:lnTo>
                    <a:lnTo>
                      <a:pt x="255" y="194"/>
                    </a:lnTo>
                    <a:lnTo>
                      <a:pt x="247" y="181"/>
                    </a:lnTo>
                    <a:lnTo>
                      <a:pt x="241" y="166"/>
                    </a:lnTo>
                    <a:lnTo>
                      <a:pt x="236" y="152"/>
                    </a:lnTo>
                    <a:lnTo>
                      <a:pt x="231" y="137"/>
                    </a:lnTo>
                    <a:lnTo>
                      <a:pt x="228" y="124"/>
                    </a:lnTo>
                    <a:lnTo>
                      <a:pt x="221" y="97"/>
                    </a:lnTo>
                    <a:lnTo>
                      <a:pt x="218" y="72"/>
                    </a:lnTo>
                    <a:lnTo>
                      <a:pt x="215" y="49"/>
                    </a:lnTo>
                    <a:lnTo>
                      <a:pt x="213" y="30"/>
                    </a:lnTo>
                    <a:lnTo>
                      <a:pt x="211" y="21"/>
                    </a:lnTo>
                    <a:lnTo>
                      <a:pt x="210" y="15"/>
                    </a:lnTo>
                    <a:lnTo>
                      <a:pt x="207" y="9"/>
                    </a:lnTo>
                    <a:lnTo>
                      <a:pt x="205" y="4"/>
                    </a:lnTo>
                    <a:lnTo>
                      <a:pt x="201" y="1"/>
                    </a:lnTo>
                    <a:lnTo>
                      <a:pt x="197" y="0"/>
                    </a:lnTo>
                    <a:lnTo>
                      <a:pt x="192" y="0"/>
                    </a:lnTo>
                    <a:lnTo>
                      <a:pt x="185" y="1"/>
                    </a:lnTo>
                    <a:lnTo>
                      <a:pt x="178" y="4"/>
                    </a:lnTo>
                    <a:lnTo>
                      <a:pt x="169" y="10"/>
                    </a:lnTo>
                    <a:lnTo>
                      <a:pt x="160" y="17"/>
                    </a:lnTo>
                    <a:lnTo>
                      <a:pt x="148" y="26"/>
                    </a:lnTo>
                    <a:lnTo>
                      <a:pt x="121" y="51"/>
                    </a:lnTo>
                    <a:lnTo>
                      <a:pt x="86" y="86"/>
                    </a:lnTo>
                    <a:lnTo>
                      <a:pt x="79" y="94"/>
                    </a:lnTo>
                    <a:lnTo>
                      <a:pt x="70" y="107"/>
                    </a:lnTo>
                    <a:lnTo>
                      <a:pt x="62" y="121"/>
                    </a:lnTo>
                    <a:lnTo>
                      <a:pt x="55" y="136"/>
                    </a:lnTo>
                    <a:lnTo>
                      <a:pt x="48" y="152"/>
                    </a:lnTo>
                    <a:lnTo>
                      <a:pt x="43" y="166"/>
                    </a:lnTo>
                    <a:lnTo>
                      <a:pt x="38" y="181"/>
                    </a:lnTo>
                    <a:lnTo>
                      <a:pt x="37" y="191"/>
                    </a:lnTo>
                    <a:lnTo>
                      <a:pt x="36" y="203"/>
                    </a:lnTo>
                    <a:lnTo>
                      <a:pt x="35" y="215"/>
                    </a:lnTo>
                    <a:lnTo>
                      <a:pt x="33" y="225"/>
                    </a:lnTo>
                    <a:lnTo>
                      <a:pt x="31" y="234"/>
                    </a:lnTo>
                    <a:lnTo>
                      <a:pt x="25" y="252"/>
                    </a:lnTo>
                    <a:lnTo>
                      <a:pt x="19" y="268"/>
                    </a:lnTo>
                    <a:lnTo>
                      <a:pt x="12" y="284"/>
                    </a:lnTo>
                    <a:lnTo>
                      <a:pt x="7" y="303"/>
                    </a:lnTo>
                    <a:lnTo>
                      <a:pt x="4" y="312"/>
                    </a:lnTo>
                    <a:lnTo>
                      <a:pt x="3" y="322"/>
                    </a:lnTo>
                    <a:lnTo>
                      <a:pt x="1" y="334"/>
                    </a:lnTo>
                    <a:lnTo>
                      <a:pt x="0" y="346"/>
                    </a:lnTo>
                    <a:lnTo>
                      <a:pt x="1" y="349"/>
                    </a:lnTo>
                    <a:lnTo>
                      <a:pt x="5" y="351"/>
                    </a:lnTo>
                    <a:lnTo>
                      <a:pt x="8" y="354"/>
                    </a:lnTo>
                    <a:lnTo>
                      <a:pt x="13" y="355"/>
                    </a:lnTo>
                    <a:lnTo>
                      <a:pt x="26" y="358"/>
                    </a:lnTo>
                    <a:lnTo>
                      <a:pt x="42" y="359"/>
                    </a:lnTo>
                    <a:lnTo>
                      <a:pt x="72" y="359"/>
                    </a:lnTo>
                    <a:lnTo>
                      <a:pt x="92" y="358"/>
                    </a:lnTo>
                    <a:lnTo>
                      <a:pt x="96" y="357"/>
                    </a:lnTo>
                    <a:lnTo>
                      <a:pt x="101" y="356"/>
                    </a:lnTo>
                    <a:lnTo>
                      <a:pt x="106" y="353"/>
                    </a:lnTo>
                    <a:lnTo>
                      <a:pt x="111" y="350"/>
                    </a:lnTo>
                    <a:lnTo>
                      <a:pt x="122" y="343"/>
                    </a:lnTo>
                    <a:lnTo>
                      <a:pt x="132" y="335"/>
                    </a:lnTo>
                    <a:lnTo>
                      <a:pt x="143" y="326"/>
                    </a:lnTo>
                    <a:lnTo>
                      <a:pt x="154" y="319"/>
                    </a:lnTo>
                    <a:lnTo>
                      <a:pt x="160" y="316"/>
                    </a:lnTo>
                    <a:lnTo>
                      <a:pt x="165" y="315"/>
                    </a:lnTo>
                    <a:lnTo>
                      <a:pt x="171" y="314"/>
                    </a:lnTo>
                    <a:lnTo>
                      <a:pt x="176" y="315"/>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1" name="Freeform 9"/>
              <p:cNvSpPr/>
              <p:nvPr/>
            </p:nvSpPr>
            <p:spPr bwMode="auto">
              <a:xfrm>
                <a:off x="3515997" y="3511550"/>
                <a:ext cx="312737" cy="404813"/>
              </a:xfrm>
              <a:custGeom>
                <a:avLst/>
                <a:gdLst>
                  <a:gd name="T0" fmla="*/ 1661 w 1768"/>
                  <a:gd name="T1" fmla="*/ 1443 h 2295"/>
                  <a:gd name="T2" fmla="*/ 1675 w 1768"/>
                  <a:gd name="T3" fmla="*/ 1337 h 2295"/>
                  <a:gd name="T4" fmla="*/ 1714 w 1768"/>
                  <a:gd name="T5" fmla="*/ 1181 h 2295"/>
                  <a:gd name="T6" fmla="*/ 1746 w 1768"/>
                  <a:gd name="T7" fmla="*/ 911 h 2295"/>
                  <a:gd name="T8" fmla="*/ 1764 w 1768"/>
                  <a:gd name="T9" fmla="*/ 679 h 2295"/>
                  <a:gd name="T10" fmla="*/ 1705 w 1768"/>
                  <a:gd name="T11" fmla="*/ 568 h 2295"/>
                  <a:gd name="T12" fmla="*/ 1516 w 1768"/>
                  <a:gd name="T13" fmla="*/ 287 h 2295"/>
                  <a:gd name="T14" fmla="*/ 1371 w 1768"/>
                  <a:gd name="T15" fmla="*/ 113 h 2295"/>
                  <a:gd name="T16" fmla="*/ 1157 w 1768"/>
                  <a:gd name="T17" fmla="*/ 9 h 2295"/>
                  <a:gd name="T18" fmla="*/ 763 w 1768"/>
                  <a:gd name="T19" fmla="*/ 24 h 2295"/>
                  <a:gd name="T20" fmla="*/ 390 w 1768"/>
                  <a:gd name="T21" fmla="*/ 164 h 2295"/>
                  <a:gd name="T22" fmla="*/ 135 w 1768"/>
                  <a:gd name="T23" fmla="*/ 428 h 2295"/>
                  <a:gd name="T24" fmla="*/ 10 w 1768"/>
                  <a:gd name="T25" fmla="*/ 814 h 2295"/>
                  <a:gd name="T26" fmla="*/ 15 w 1768"/>
                  <a:gd name="T27" fmla="*/ 1097 h 2295"/>
                  <a:gd name="T28" fmla="*/ 106 w 1768"/>
                  <a:gd name="T29" fmla="*/ 1422 h 2295"/>
                  <a:gd name="T30" fmla="*/ 87 w 1768"/>
                  <a:gd name="T31" fmla="*/ 1532 h 2295"/>
                  <a:gd name="T32" fmla="*/ 59 w 1768"/>
                  <a:gd name="T33" fmla="*/ 1594 h 2295"/>
                  <a:gd name="T34" fmla="*/ 93 w 1768"/>
                  <a:gd name="T35" fmla="*/ 1693 h 2295"/>
                  <a:gd name="T36" fmla="*/ 172 w 1768"/>
                  <a:gd name="T37" fmla="*/ 1812 h 2295"/>
                  <a:gd name="T38" fmla="*/ 261 w 1768"/>
                  <a:gd name="T39" fmla="*/ 1814 h 2295"/>
                  <a:gd name="T40" fmla="*/ 435 w 1768"/>
                  <a:gd name="T41" fmla="*/ 1783 h 2295"/>
                  <a:gd name="T42" fmla="*/ 531 w 1768"/>
                  <a:gd name="T43" fmla="*/ 1841 h 2295"/>
                  <a:gd name="T44" fmla="*/ 546 w 1768"/>
                  <a:gd name="T45" fmla="*/ 1956 h 2295"/>
                  <a:gd name="T46" fmla="*/ 516 w 1768"/>
                  <a:gd name="T47" fmla="*/ 2093 h 2295"/>
                  <a:gd name="T48" fmla="*/ 548 w 1768"/>
                  <a:gd name="T49" fmla="*/ 2176 h 2295"/>
                  <a:gd name="T50" fmla="*/ 567 w 1768"/>
                  <a:gd name="T51" fmla="*/ 2173 h 2295"/>
                  <a:gd name="T52" fmla="*/ 579 w 1768"/>
                  <a:gd name="T53" fmla="*/ 2104 h 2295"/>
                  <a:gd name="T54" fmla="*/ 615 w 1768"/>
                  <a:gd name="T55" fmla="*/ 2095 h 2295"/>
                  <a:gd name="T56" fmla="*/ 677 w 1768"/>
                  <a:gd name="T57" fmla="*/ 2167 h 2295"/>
                  <a:gd name="T58" fmla="*/ 692 w 1768"/>
                  <a:gd name="T59" fmla="*/ 2250 h 2295"/>
                  <a:gd name="T60" fmla="*/ 711 w 1768"/>
                  <a:gd name="T61" fmla="*/ 2268 h 2295"/>
                  <a:gd name="T62" fmla="*/ 760 w 1768"/>
                  <a:gd name="T63" fmla="*/ 2179 h 2295"/>
                  <a:gd name="T64" fmla="*/ 777 w 1768"/>
                  <a:gd name="T65" fmla="*/ 2249 h 2295"/>
                  <a:gd name="T66" fmla="*/ 809 w 1768"/>
                  <a:gd name="T67" fmla="*/ 2295 h 2295"/>
                  <a:gd name="T68" fmla="*/ 855 w 1768"/>
                  <a:gd name="T69" fmla="*/ 2253 h 2295"/>
                  <a:gd name="T70" fmla="*/ 865 w 1768"/>
                  <a:gd name="T71" fmla="*/ 2158 h 2295"/>
                  <a:gd name="T72" fmla="*/ 878 w 1768"/>
                  <a:gd name="T73" fmla="*/ 2181 h 2295"/>
                  <a:gd name="T74" fmla="*/ 897 w 1768"/>
                  <a:gd name="T75" fmla="*/ 2268 h 2295"/>
                  <a:gd name="T76" fmla="*/ 943 w 1768"/>
                  <a:gd name="T77" fmla="*/ 2288 h 2295"/>
                  <a:gd name="T78" fmla="*/ 961 w 1768"/>
                  <a:gd name="T79" fmla="*/ 2194 h 2295"/>
                  <a:gd name="T80" fmla="*/ 974 w 1768"/>
                  <a:gd name="T81" fmla="*/ 2159 h 2295"/>
                  <a:gd name="T82" fmla="*/ 985 w 1768"/>
                  <a:gd name="T83" fmla="*/ 2241 h 2295"/>
                  <a:gd name="T84" fmla="*/ 1029 w 1768"/>
                  <a:gd name="T85" fmla="*/ 2228 h 2295"/>
                  <a:gd name="T86" fmla="*/ 1126 w 1768"/>
                  <a:gd name="T87" fmla="*/ 2103 h 2295"/>
                  <a:gd name="T88" fmla="*/ 1229 w 1768"/>
                  <a:gd name="T89" fmla="*/ 2092 h 2295"/>
                  <a:gd name="T90" fmla="*/ 1246 w 1768"/>
                  <a:gd name="T91" fmla="*/ 2066 h 2295"/>
                  <a:gd name="T92" fmla="*/ 1224 w 1768"/>
                  <a:gd name="T93" fmla="*/ 1920 h 2295"/>
                  <a:gd name="T94" fmla="*/ 1198 w 1768"/>
                  <a:gd name="T95" fmla="*/ 1825 h 2295"/>
                  <a:gd name="T96" fmla="*/ 1184 w 1768"/>
                  <a:gd name="T97" fmla="*/ 1764 h 2295"/>
                  <a:gd name="T98" fmla="*/ 1260 w 1768"/>
                  <a:gd name="T99" fmla="*/ 1723 h 2295"/>
                  <a:gd name="T100" fmla="*/ 1434 w 1768"/>
                  <a:gd name="T101" fmla="*/ 1713 h 2295"/>
                  <a:gd name="T102" fmla="*/ 1501 w 1768"/>
                  <a:gd name="T103" fmla="*/ 1745 h 2295"/>
                  <a:gd name="T104" fmla="*/ 1598 w 1768"/>
                  <a:gd name="T105" fmla="*/ 1736 h 2295"/>
                  <a:gd name="T106" fmla="*/ 1614 w 1768"/>
                  <a:gd name="T107" fmla="*/ 1699 h 2295"/>
                  <a:gd name="T108" fmla="*/ 1684 w 1768"/>
                  <a:gd name="T109" fmla="*/ 1633 h 2295"/>
                  <a:gd name="T110" fmla="*/ 1711 w 1768"/>
                  <a:gd name="T111" fmla="*/ 1561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8" h="2295">
                    <a:moveTo>
                      <a:pt x="1705" y="1561"/>
                    </a:moveTo>
                    <a:lnTo>
                      <a:pt x="1695" y="1539"/>
                    </a:lnTo>
                    <a:lnTo>
                      <a:pt x="1686" y="1519"/>
                    </a:lnTo>
                    <a:lnTo>
                      <a:pt x="1679" y="1502"/>
                    </a:lnTo>
                    <a:lnTo>
                      <a:pt x="1673" y="1486"/>
                    </a:lnTo>
                    <a:lnTo>
                      <a:pt x="1668" y="1470"/>
                    </a:lnTo>
                    <a:lnTo>
                      <a:pt x="1664" y="1456"/>
                    </a:lnTo>
                    <a:lnTo>
                      <a:pt x="1661" y="1443"/>
                    </a:lnTo>
                    <a:lnTo>
                      <a:pt x="1659" y="1431"/>
                    </a:lnTo>
                    <a:lnTo>
                      <a:pt x="1658" y="1420"/>
                    </a:lnTo>
                    <a:lnTo>
                      <a:pt x="1657" y="1410"/>
                    </a:lnTo>
                    <a:lnTo>
                      <a:pt x="1658" y="1400"/>
                    </a:lnTo>
                    <a:lnTo>
                      <a:pt x="1659" y="1391"/>
                    </a:lnTo>
                    <a:lnTo>
                      <a:pt x="1663" y="1373"/>
                    </a:lnTo>
                    <a:lnTo>
                      <a:pt x="1668" y="1355"/>
                    </a:lnTo>
                    <a:lnTo>
                      <a:pt x="1675" y="1337"/>
                    </a:lnTo>
                    <a:lnTo>
                      <a:pt x="1683" y="1317"/>
                    </a:lnTo>
                    <a:lnTo>
                      <a:pt x="1692" y="1294"/>
                    </a:lnTo>
                    <a:lnTo>
                      <a:pt x="1700" y="1269"/>
                    </a:lnTo>
                    <a:lnTo>
                      <a:pt x="1703" y="1254"/>
                    </a:lnTo>
                    <a:lnTo>
                      <a:pt x="1706" y="1238"/>
                    </a:lnTo>
                    <a:lnTo>
                      <a:pt x="1709" y="1220"/>
                    </a:lnTo>
                    <a:lnTo>
                      <a:pt x="1712" y="1202"/>
                    </a:lnTo>
                    <a:lnTo>
                      <a:pt x="1714" y="1181"/>
                    </a:lnTo>
                    <a:lnTo>
                      <a:pt x="1716" y="1159"/>
                    </a:lnTo>
                    <a:lnTo>
                      <a:pt x="1717" y="1134"/>
                    </a:lnTo>
                    <a:lnTo>
                      <a:pt x="1717" y="1108"/>
                    </a:lnTo>
                    <a:lnTo>
                      <a:pt x="1718" y="1081"/>
                    </a:lnTo>
                    <a:lnTo>
                      <a:pt x="1722" y="1051"/>
                    </a:lnTo>
                    <a:lnTo>
                      <a:pt x="1726" y="1019"/>
                    </a:lnTo>
                    <a:lnTo>
                      <a:pt x="1733" y="984"/>
                    </a:lnTo>
                    <a:lnTo>
                      <a:pt x="1746" y="911"/>
                    </a:lnTo>
                    <a:lnTo>
                      <a:pt x="1759" y="836"/>
                    </a:lnTo>
                    <a:lnTo>
                      <a:pt x="1763" y="799"/>
                    </a:lnTo>
                    <a:lnTo>
                      <a:pt x="1767" y="763"/>
                    </a:lnTo>
                    <a:lnTo>
                      <a:pt x="1768" y="746"/>
                    </a:lnTo>
                    <a:lnTo>
                      <a:pt x="1768" y="728"/>
                    </a:lnTo>
                    <a:lnTo>
                      <a:pt x="1768" y="711"/>
                    </a:lnTo>
                    <a:lnTo>
                      <a:pt x="1765" y="694"/>
                    </a:lnTo>
                    <a:lnTo>
                      <a:pt x="1764" y="679"/>
                    </a:lnTo>
                    <a:lnTo>
                      <a:pt x="1761" y="663"/>
                    </a:lnTo>
                    <a:lnTo>
                      <a:pt x="1757" y="649"/>
                    </a:lnTo>
                    <a:lnTo>
                      <a:pt x="1753" y="635"/>
                    </a:lnTo>
                    <a:lnTo>
                      <a:pt x="1747" y="622"/>
                    </a:lnTo>
                    <a:lnTo>
                      <a:pt x="1741" y="610"/>
                    </a:lnTo>
                    <a:lnTo>
                      <a:pt x="1733" y="599"/>
                    </a:lnTo>
                    <a:lnTo>
                      <a:pt x="1723" y="588"/>
                    </a:lnTo>
                    <a:lnTo>
                      <a:pt x="1705" y="568"/>
                    </a:lnTo>
                    <a:lnTo>
                      <a:pt x="1687" y="547"/>
                    </a:lnTo>
                    <a:lnTo>
                      <a:pt x="1670" y="526"/>
                    </a:lnTo>
                    <a:lnTo>
                      <a:pt x="1653" y="504"/>
                    </a:lnTo>
                    <a:lnTo>
                      <a:pt x="1623" y="458"/>
                    </a:lnTo>
                    <a:lnTo>
                      <a:pt x="1592" y="410"/>
                    </a:lnTo>
                    <a:lnTo>
                      <a:pt x="1562" y="361"/>
                    </a:lnTo>
                    <a:lnTo>
                      <a:pt x="1531" y="312"/>
                    </a:lnTo>
                    <a:lnTo>
                      <a:pt x="1516" y="287"/>
                    </a:lnTo>
                    <a:lnTo>
                      <a:pt x="1499" y="264"/>
                    </a:lnTo>
                    <a:lnTo>
                      <a:pt x="1483" y="240"/>
                    </a:lnTo>
                    <a:lnTo>
                      <a:pt x="1466" y="217"/>
                    </a:lnTo>
                    <a:lnTo>
                      <a:pt x="1449" y="195"/>
                    </a:lnTo>
                    <a:lnTo>
                      <a:pt x="1430" y="173"/>
                    </a:lnTo>
                    <a:lnTo>
                      <a:pt x="1411" y="152"/>
                    </a:lnTo>
                    <a:lnTo>
                      <a:pt x="1391" y="132"/>
                    </a:lnTo>
                    <a:lnTo>
                      <a:pt x="1371" y="113"/>
                    </a:lnTo>
                    <a:lnTo>
                      <a:pt x="1348" y="95"/>
                    </a:lnTo>
                    <a:lnTo>
                      <a:pt x="1326" y="78"/>
                    </a:lnTo>
                    <a:lnTo>
                      <a:pt x="1301" y="62"/>
                    </a:lnTo>
                    <a:lnTo>
                      <a:pt x="1275" y="49"/>
                    </a:lnTo>
                    <a:lnTo>
                      <a:pt x="1248" y="37"/>
                    </a:lnTo>
                    <a:lnTo>
                      <a:pt x="1220" y="25"/>
                    </a:lnTo>
                    <a:lnTo>
                      <a:pt x="1189" y="16"/>
                    </a:lnTo>
                    <a:lnTo>
                      <a:pt x="1157" y="9"/>
                    </a:lnTo>
                    <a:lnTo>
                      <a:pt x="1123" y="4"/>
                    </a:lnTo>
                    <a:lnTo>
                      <a:pt x="1087" y="1"/>
                    </a:lnTo>
                    <a:lnTo>
                      <a:pt x="1050" y="0"/>
                    </a:lnTo>
                    <a:lnTo>
                      <a:pt x="989" y="1"/>
                    </a:lnTo>
                    <a:lnTo>
                      <a:pt x="930" y="4"/>
                    </a:lnTo>
                    <a:lnTo>
                      <a:pt x="872" y="9"/>
                    </a:lnTo>
                    <a:lnTo>
                      <a:pt x="817" y="15"/>
                    </a:lnTo>
                    <a:lnTo>
                      <a:pt x="763" y="24"/>
                    </a:lnTo>
                    <a:lnTo>
                      <a:pt x="709" y="34"/>
                    </a:lnTo>
                    <a:lnTo>
                      <a:pt x="659" y="48"/>
                    </a:lnTo>
                    <a:lnTo>
                      <a:pt x="609" y="62"/>
                    </a:lnTo>
                    <a:lnTo>
                      <a:pt x="562" y="79"/>
                    </a:lnTo>
                    <a:lnTo>
                      <a:pt x="516" y="97"/>
                    </a:lnTo>
                    <a:lnTo>
                      <a:pt x="472" y="118"/>
                    </a:lnTo>
                    <a:lnTo>
                      <a:pt x="430" y="140"/>
                    </a:lnTo>
                    <a:lnTo>
                      <a:pt x="390" y="164"/>
                    </a:lnTo>
                    <a:lnTo>
                      <a:pt x="350" y="191"/>
                    </a:lnTo>
                    <a:lnTo>
                      <a:pt x="313" y="218"/>
                    </a:lnTo>
                    <a:lnTo>
                      <a:pt x="280" y="249"/>
                    </a:lnTo>
                    <a:lnTo>
                      <a:pt x="247" y="281"/>
                    </a:lnTo>
                    <a:lnTo>
                      <a:pt x="215" y="315"/>
                    </a:lnTo>
                    <a:lnTo>
                      <a:pt x="186" y="351"/>
                    </a:lnTo>
                    <a:lnTo>
                      <a:pt x="159" y="388"/>
                    </a:lnTo>
                    <a:lnTo>
                      <a:pt x="135" y="428"/>
                    </a:lnTo>
                    <a:lnTo>
                      <a:pt x="111" y="470"/>
                    </a:lnTo>
                    <a:lnTo>
                      <a:pt x="90" y="513"/>
                    </a:lnTo>
                    <a:lnTo>
                      <a:pt x="72" y="559"/>
                    </a:lnTo>
                    <a:lnTo>
                      <a:pt x="56" y="606"/>
                    </a:lnTo>
                    <a:lnTo>
                      <a:pt x="41" y="655"/>
                    </a:lnTo>
                    <a:lnTo>
                      <a:pt x="29" y="707"/>
                    </a:lnTo>
                    <a:lnTo>
                      <a:pt x="19" y="759"/>
                    </a:lnTo>
                    <a:lnTo>
                      <a:pt x="10" y="814"/>
                    </a:lnTo>
                    <a:lnTo>
                      <a:pt x="4" y="871"/>
                    </a:lnTo>
                    <a:lnTo>
                      <a:pt x="1" y="930"/>
                    </a:lnTo>
                    <a:lnTo>
                      <a:pt x="0" y="990"/>
                    </a:lnTo>
                    <a:lnTo>
                      <a:pt x="0" y="1007"/>
                    </a:lnTo>
                    <a:lnTo>
                      <a:pt x="2" y="1024"/>
                    </a:lnTo>
                    <a:lnTo>
                      <a:pt x="4" y="1042"/>
                    </a:lnTo>
                    <a:lnTo>
                      <a:pt x="7" y="1060"/>
                    </a:lnTo>
                    <a:lnTo>
                      <a:pt x="15" y="1097"/>
                    </a:lnTo>
                    <a:lnTo>
                      <a:pt x="26" y="1136"/>
                    </a:lnTo>
                    <a:lnTo>
                      <a:pt x="50" y="1215"/>
                    </a:lnTo>
                    <a:lnTo>
                      <a:pt x="76" y="1294"/>
                    </a:lnTo>
                    <a:lnTo>
                      <a:pt x="87" y="1332"/>
                    </a:lnTo>
                    <a:lnTo>
                      <a:pt x="97" y="1369"/>
                    </a:lnTo>
                    <a:lnTo>
                      <a:pt x="101" y="1388"/>
                    </a:lnTo>
                    <a:lnTo>
                      <a:pt x="104" y="1405"/>
                    </a:lnTo>
                    <a:lnTo>
                      <a:pt x="106" y="1422"/>
                    </a:lnTo>
                    <a:lnTo>
                      <a:pt x="108" y="1438"/>
                    </a:lnTo>
                    <a:lnTo>
                      <a:pt x="108" y="1454"/>
                    </a:lnTo>
                    <a:lnTo>
                      <a:pt x="108" y="1469"/>
                    </a:lnTo>
                    <a:lnTo>
                      <a:pt x="106" y="1484"/>
                    </a:lnTo>
                    <a:lnTo>
                      <a:pt x="103" y="1497"/>
                    </a:lnTo>
                    <a:lnTo>
                      <a:pt x="100" y="1509"/>
                    </a:lnTo>
                    <a:lnTo>
                      <a:pt x="94" y="1522"/>
                    </a:lnTo>
                    <a:lnTo>
                      <a:pt x="87" y="1532"/>
                    </a:lnTo>
                    <a:lnTo>
                      <a:pt x="79" y="1542"/>
                    </a:lnTo>
                    <a:lnTo>
                      <a:pt x="73" y="1548"/>
                    </a:lnTo>
                    <a:lnTo>
                      <a:pt x="69" y="1555"/>
                    </a:lnTo>
                    <a:lnTo>
                      <a:pt x="65" y="1563"/>
                    </a:lnTo>
                    <a:lnTo>
                      <a:pt x="62" y="1570"/>
                    </a:lnTo>
                    <a:lnTo>
                      <a:pt x="61" y="1578"/>
                    </a:lnTo>
                    <a:lnTo>
                      <a:pt x="60" y="1586"/>
                    </a:lnTo>
                    <a:lnTo>
                      <a:pt x="59" y="1594"/>
                    </a:lnTo>
                    <a:lnTo>
                      <a:pt x="60" y="1603"/>
                    </a:lnTo>
                    <a:lnTo>
                      <a:pt x="61" y="1612"/>
                    </a:lnTo>
                    <a:lnTo>
                      <a:pt x="63" y="1620"/>
                    </a:lnTo>
                    <a:lnTo>
                      <a:pt x="65" y="1629"/>
                    </a:lnTo>
                    <a:lnTo>
                      <a:pt x="68" y="1639"/>
                    </a:lnTo>
                    <a:lnTo>
                      <a:pt x="75" y="1657"/>
                    </a:lnTo>
                    <a:lnTo>
                      <a:pt x="83" y="1675"/>
                    </a:lnTo>
                    <a:lnTo>
                      <a:pt x="93" y="1693"/>
                    </a:lnTo>
                    <a:lnTo>
                      <a:pt x="103" y="1710"/>
                    </a:lnTo>
                    <a:lnTo>
                      <a:pt x="113" y="1726"/>
                    </a:lnTo>
                    <a:lnTo>
                      <a:pt x="123" y="1742"/>
                    </a:lnTo>
                    <a:lnTo>
                      <a:pt x="141" y="1769"/>
                    </a:lnTo>
                    <a:lnTo>
                      <a:pt x="152" y="1790"/>
                    </a:lnTo>
                    <a:lnTo>
                      <a:pt x="157" y="1799"/>
                    </a:lnTo>
                    <a:lnTo>
                      <a:pt x="164" y="1806"/>
                    </a:lnTo>
                    <a:lnTo>
                      <a:pt x="172" y="1812"/>
                    </a:lnTo>
                    <a:lnTo>
                      <a:pt x="180" y="1816"/>
                    </a:lnTo>
                    <a:lnTo>
                      <a:pt x="190" y="1820"/>
                    </a:lnTo>
                    <a:lnTo>
                      <a:pt x="200" y="1822"/>
                    </a:lnTo>
                    <a:lnTo>
                      <a:pt x="211" y="1822"/>
                    </a:lnTo>
                    <a:lnTo>
                      <a:pt x="223" y="1821"/>
                    </a:lnTo>
                    <a:lnTo>
                      <a:pt x="234" y="1820"/>
                    </a:lnTo>
                    <a:lnTo>
                      <a:pt x="248" y="1818"/>
                    </a:lnTo>
                    <a:lnTo>
                      <a:pt x="261" y="1814"/>
                    </a:lnTo>
                    <a:lnTo>
                      <a:pt x="274" y="1811"/>
                    </a:lnTo>
                    <a:lnTo>
                      <a:pt x="303" y="1803"/>
                    </a:lnTo>
                    <a:lnTo>
                      <a:pt x="332" y="1796"/>
                    </a:lnTo>
                    <a:lnTo>
                      <a:pt x="362" y="1789"/>
                    </a:lnTo>
                    <a:lnTo>
                      <a:pt x="392" y="1784"/>
                    </a:lnTo>
                    <a:lnTo>
                      <a:pt x="406" y="1783"/>
                    </a:lnTo>
                    <a:lnTo>
                      <a:pt x="420" y="1782"/>
                    </a:lnTo>
                    <a:lnTo>
                      <a:pt x="435" y="1783"/>
                    </a:lnTo>
                    <a:lnTo>
                      <a:pt x="449" y="1785"/>
                    </a:lnTo>
                    <a:lnTo>
                      <a:pt x="462" y="1788"/>
                    </a:lnTo>
                    <a:lnTo>
                      <a:pt x="475" y="1792"/>
                    </a:lnTo>
                    <a:lnTo>
                      <a:pt x="487" y="1798"/>
                    </a:lnTo>
                    <a:lnTo>
                      <a:pt x="499" y="1806"/>
                    </a:lnTo>
                    <a:lnTo>
                      <a:pt x="511" y="1815"/>
                    </a:lnTo>
                    <a:lnTo>
                      <a:pt x="521" y="1828"/>
                    </a:lnTo>
                    <a:lnTo>
                      <a:pt x="531" y="1841"/>
                    </a:lnTo>
                    <a:lnTo>
                      <a:pt x="540" y="1858"/>
                    </a:lnTo>
                    <a:lnTo>
                      <a:pt x="546" y="1873"/>
                    </a:lnTo>
                    <a:lnTo>
                      <a:pt x="550" y="1887"/>
                    </a:lnTo>
                    <a:lnTo>
                      <a:pt x="551" y="1901"/>
                    </a:lnTo>
                    <a:lnTo>
                      <a:pt x="552" y="1915"/>
                    </a:lnTo>
                    <a:lnTo>
                      <a:pt x="551" y="1928"/>
                    </a:lnTo>
                    <a:lnTo>
                      <a:pt x="549" y="1942"/>
                    </a:lnTo>
                    <a:lnTo>
                      <a:pt x="546" y="1956"/>
                    </a:lnTo>
                    <a:lnTo>
                      <a:pt x="542" y="1970"/>
                    </a:lnTo>
                    <a:lnTo>
                      <a:pt x="533" y="1996"/>
                    </a:lnTo>
                    <a:lnTo>
                      <a:pt x="525" y="2023"/>
                    </a:lnTo>
                    <a:lnTo>
                      <a:pt x="521" y="2037"/>
                    </a:lnTo>
                    <a:lnTo>
                      <a:pt x="518" y="2051"/>
                    </a:lnTo>
                    <a:lnTo>
                      <a:pt x="517" y="2066"/>
                    </a:lnTo>
                    <a:lnTo>
                      <a:pt x="516" y="2081"/>
                    </a:lnTo>
                    <a:lnTo>
                      <a:pt x="516" y="2093"/>
                    </a:lnTo>
                    <a:lnTo>
                      <a:pt x="518" y="2105"/>
                    </a:lnTo>
                    <a:lnTo>
                      <a:pt x="521" y="2118"/>
                    </a:lnTo>
                    <a:lnTo>
                      <a:pt x="524" y="2130"/>
                    </a:lnTo>
                    <a:lnTo>
                      <a:pt x="528" y="2141"/>
                    </a:lnTo>
                    <a:lnTo>
                      <a:pt x="533" y="2152"/>
                    </a:lnTo>
                    <a:lnTo>
                      <a:pt x="537" y="2162"/>
                    </a:lnTo>
                    <a:lnTo>
                      <a:pt x="543" y="2170"/>
                    </a:lnTo>
                    <a:lnTo>
                      <a:pt x="548" y="2176"/>
                    </a:lnTo>
                    <a:lnTo>
                      <a:pt x="553" y="2180"/>
                    </a:lnTo>
                    <a:lnTo>
                      <a:pt x="555" y="2181"/>
                    </a:lnTo>
                    <a:lnTo>
                      <a:pt x="558" y="2181"/>
                    </a:lnTo>
                    <a:lnTo>
                      <a:pt x="560" y="2181"/>
                    </a:lnTo>
                    <a:lnTo>
                      <a:pt x="562" y="2180"/>
                    </a:lnTo>
                    <a:lnTo>
                      <a:pt x="563" y="2179"/>
                    </a:lnTo>
                    <a:lnTo>
                      <a:pt x="565" y="2176"/>
                    </a:lnTo>
                    <a:lnTo>
                      <a:pt x="567" y="2173"/>
                    </a:lnTo>
                    <a:lnTo>
                      <a:pt x="568" y="2169"/>
                    </a:lnTo>
                    <a:lnTo>
                      <a:pt x="569" y="2158"/>
                    </a:lnTo>
                    <a:lnTo>
                      <a:pt x="570" y="2142"/>
                    </a:lnTo>
                    <a:lnTo>
                      <a:pt x="570" y="2133"/>
                    </a:lnTo>
                    <a:lnTo>
                      <a:pt x="571" y="2124"/>
                    </a:lnTo>
                    <a:lnTo>
                      <a:pt x="573" y="2117"/>
                    </a:lnTo>
                    <a:lnTo>
                      <a:pt x="576" y="2110"/>
                    </a:lnTo>
                    <a:lnTo>
                      <a:pt x="579" y="2104"/>
                    </a:lnTo>
                    <a:lnTo>
                      <a:pt x="582" y="2100"/>
                    </a:lnTo>
                    <a:lnTo>
                      <a:pt x="585" y="2097"/>
                    </a:lnTo>
                    <a:lnTo>
                      <a:pt x="589" y="2094"/>
                    </a:lnTo>
                    <a:lnTo>
                      <a:pt x="594" y="2093"/>
                    </a:lnTo>
                    <a:lnTo>
                      <a:pt x="598" y="2092"/>
                    </a:lnTo>
                    <a:lnTo>
                      <a:pt x="603" y="2093"/>
                    </a:lnTo>
                    <a:lnTo>
                      <a:pt x="608" y="2094"/>
                    </a:lnTo>
                    <a:lnTo>
                      <a:pt x="615" y="2095"/>
                    </a:lnTo>
                    <a:lnTo>
                      <a:pt x="620" y="2098"/>
                    </a:lnTo>
                    <a:lnTo>
                      <a:pt x="626" y="2101"/>
                    </a:lnTo>
                    <a:lnTo>
                      <a:pt x="631" y="2105"/>
                    </a:lnTo>
                    <a:lnTo>
                      <a:pt x="642" y="2116"/>
                    </a:lnTo>
                    <a:lnTo>
                      <a:pt x="654" y="2128"/>
                    </a:lnTo>
                    <a:lnTo>
                      <a:pt x="664" y="2142"/>
                    </a:lnTo>
                    <a:lnTo>
                      <a:pt x="673" y="2159"/>
                    </a:lnTo>
                    <a:lnTo>
                      <a:pt x="677" y="2167"/>
                    </a:lnTo>
                    <a:lnTo>
                      <a:pt x="680" y="2176"/>
                    </a:lnTo>
                    <a:lnTo>
                      <a:pt x="683" y="2185"/>
                    </a:lnTo>
                    <a:lnTo>
                      <a:pt x="686" y="2195"/>
                    </a:lnTo>
                    <a:lnTo>
                      <a:pt x="689" y="2205"/>
                    </a:lnTo>
                    <a:lnTo>
                      <a:pt x="691" y="2215"/>
                    </a:lnTo>
                    <a:lnTo>
                      <a:pt x="692" y="2225"/>
                    </a:lnTo>
                    <a:lnTo>
                      <a:pt x="692" y="2236"/>
                    </a:lnTo>
                    <a:lnTo>
                      <a:pt x="692" y="2250"/>
                    </a:lnTo>
                    <a:lnTo>
                      <a:pt x="693" y="2261"/>
                    </a:lnTo>
                    <a:lnTo>
                      <a:pt x="694" y="2270"/>
                    </a:lnTo>
                    <a:lnTo>
                      <a:pt x="696" y="2276"/>
                    </a:lnTo>
                    <a:lnTo>
                      <a:pt x="698" y="2279"/>
                    </a:lnTo>
                    <a:lnTo>
                      <a:pt x="700" y="2280"/>
                    </a:lnTo>
                    <a:lnTo>
                      <a:pt x="702" y="2280"/>
                    </a:lnTo>
                    <a:lnTo>
                      <a:pt x="705" y="2277"/>
                    </a:lnTo>
                    <a:lnTo>
                      <a:pt x="711" y="2268"/>
                    </a:lnTo>
                    <a:lnTo>
                      <a:pt x="718" y="2253"/>
                    </a:lnTo>
                    <a:lnTo>
                      <a:pt x="727" y="2237"/>
                    </a:lnTo>
                    <a:lnTo>
                      <a:pt x="734" y="2219"/>
                    </a:lnTo>
                    <a:lnTo>
                      <a:pt x="742" y="2203"/>
                    </a:lnTo>
                    <a:lnTo>
                      <a:pt x="750" y="2190"/>
                    </a:lnTo>
                    <a:lnTo>
                      <a:pt x="753" y="2184"/>
                    </a:lnTo>
                    <a:lnTo>
                      <a:pt x="757" y="2181"/>
                    </a:lnTo>
                    <a:lnTo>
                      <a:pt x="760" y="2179"/>
                    </a:lnTo>
                    <a:lnTo>
                      <a:pt x="764" y="2179"/>
                    </a:lnTo>
                    <a:lnTo>
                      <a:pt x="767" y="2181"/>
                    </a:lnTo>
                    <a:lnTo>
                      <a:pt x="769" y="2185"/>
                    </a:lnTo>
                    <a:lnTo>
                      <a:pt x="771" y="2192"/>
                    </a:lnTo>
                    <a:lnTo>
                      <a:pt x="773" y="2202"/>
                    </a:lnTo>
                    <a:lnTo>
                      <a:pt x="775" y="2214"/>
                    </a:lnTo>
                    <a:lnTo>
                      <a:pt x="776" y="2231"/>
                    </a:lnTo>
                    <a:lnTo>
                      <a:pt x="777" y="2249"/>
                    </a:lnTo>
                    <a:lnTo>
                      <a:pt x="777" y="2273"/>
                    </a:lnTo>
                    <a:lnTo>
                      <a:pt x="778" y="2278"/>
                    </a:lnTo>
                    <a:lnTo>
                      <a:pt x="780" y="2283"/>
                    </a:lnTo>
                    <a:lnTo>
                      <a:pt x="784" y="2287"/>
                    </a:lnTo>
                    <a:lnTo>
                      <a:pt x="789" y="2290"/>
                    </a:lnTo>
                    <a:lnTo>
                      <a:pt x="795" y="2293"/>
                    </a:lnTo>
                    <a:lnTo>
                      <a:pt x="802" y="2294"/>
                    </a:lnTo>
                    <a:lnTo>
                      <a:pt x="809" y="2295"/>
                    </a:lnTo>
                    <a:lnTo>
                      <a:pt x="816" y="2294"/>
                    </a:lnTo>
                    <a:lnTo>
                      <a:pt x="823" y="2292"/>
                    </a:lnTo>
                    <a:lnTo>
                      <a:pt x="830" y="2289"/>
                    </a:lnTo>
                    <a:lnTo>
                      <a:pt x="838" y="2285"/>
                    </a:lnTo>
                    <a:lnTo>
                      <a:pt x="844" y="2280"/>
                    </a:lnTo>
                    <a:lnTo>
                      <a:pt x="848" y="2273"/>
                    </a:lnTo>
                    <a:lnTo>
                      <a:pt x="852" y="2264"/>
                    </a:lnTo>
                    <a:lnTo>
                      <a:pt x="855" y="2253"/>
                    </a:lnTo>
                    <a:lnTo>
                      <a:pt x="856" y="2242"/>
                    </a:lnTo>
                    <a:lnTo>
                      <a:pt x="856" y="2223"/>
                    </a:lnTo>
                    <a:lnTo>
                      <a:pt x="857" y="2208"/>
                    </a:lnTo>
                    <a:lnTo>
                      <a:pt x="858" y="2194"/>
                    </a:lnTo>
                    <a:lnTo>
                      <a:pt x="859" y="2181"/>
                    </a:lnTo>
                    <a:lnTo>
                      <a:pt x="861" y="2171"/>
                    </a:lnTo>
                    <a:lnTo>
                      <a:pt x="863" y="2164"/>
                    </a:lnTo>
                    <a:lnTo>
                      <a:pt x="865" y="2158"/>
                    </a:lnTo>
                    <a:lnTo>
                      <a:pt x="867" y="2155"/>
                    </a:lnTo>
                    <a:lnTo>
                      <a:pt x="868" y="2155"/>
                    </a:lnTo>
                    <a:lnTo>
                      <a:pt x="870" y="2155"/>
                    </a:lnTo>
                    <a:lnTo>
                      <a:pt x="871" y="2156"/>
                    </a:lnTo>
                    <a:lnTo>
                      <a:pt x="872" y="2157"/>
                    </a:lnTo>
                    <a:lnTo>
                      <a:pt x="875" y="2162"/>
                    </a:lnTo>
                    <a:lnTo>
                      <a:pt x="876" y="2170"/>
                    </a:lnTo>
                    <a:lnTo>
                      <a:pt x="878" y="2181"/>
                    </a:lnTo>
                    <a:lnTo>
                      <a:pt x="879" y="2196"/>
                    </a:lnTo>
                    <a:lnTo>
                      <a:pt x="880" y="2214"/>
                    </a:lnTo>
                    <a:lnTo>
                      <a:pt x="880" y="2236"/>
                    </a:lnTo>
                    <a:lnTo>
                      <a:pt x="881" y="2242"/>
                    </a:lnTo>
                    <a:lnTo>
                      <a:pt x="883" y="2248"/>
                    </a:lnTo>
                    <a:lnTo>
                      <a:pt x="887" y="2254"/>
                    </a:lnTo>
                    <a:lnTo>
                      <a:pt x="891" y="2261"/>
                    </a:lnTo>
                    <a:lnTo>
                      <a:pt x="897" y="2268"/>
                    </a:lnTo>
                    <a:lnTo>
                      <a:pt x="903" y="2274"/>
                    </a:lnTo>
                    <a:lnTo>
                      <a:pt x="909" y="2279"/>
                    </a:lnTo>
                    <a:lnTo>
                      <a:pt x="917" y="2283"/>
                    </a:lnTo>
                    <a:lnTo>
                      <a:pt x="923" y="2287"/>
                    </a:lnTo>
                    <a:lnTo>
                      <a:pt x="930" y="2289"/>
                    </a:lnTo>
                    <a:lnTo>
                      <a:pt x="936" y="2290"/>
                    </a:lnTo>
                    <a:lnTo>
                      <a:pt x="941" y="2289"/>
                    </a:lnTo>
                    <a:lnTo>
                      <a:pt x="943" y="2288"/>
                    </a:lnTo>
                    <a:lnTo>
                      <a:pt x="945" y="2287"/>
                    </a:lnTo>
                    <a:lnTo>
                      <a:pt x="948" y="2285"/>
                    </a:lnTo>
                    <a:lnTo>
                      <a:pt x="950" y="2282"/>
                    </a:lnTo>
                    <a:lnTo>
                      <a:pt x="952" y="2276"/>
                    </a:lnTo>
                    <a:lnTo>
                      <a:pt x="953" y="2267"/>
                    </a:lnTo>
                    <a:lnTo>
                      <a:pt x="954" y="2245"/>
                    </a:lnTo>
                    <a:lnTo>
                      <a:pt x="957" y="2219"/>
                    </a:lnTo>
                    <a:lnTo>
                      <a:pt x="961" y="2194"/>
                    </a:lnTo>
                    <a:lnTo>
                      <a:pt x="965" y="2172"/>
                    </a:lnTo>
                    <a:lnTo>
                      <a:pt x="967" y="2164"/>
                    </a:lnTo>
                    <a:lnTo>
                      <a:pt x="969" y="2158"/>
                    </a:lnTo>
                    <a:lnTo>
                      <a:pt x="970" y="2156"/>
                    </a:lnTo>
                    <a:lnTo>
                      <a:pt x="971" y="2155"/>
                    </a:lnTo>
                    <a:lnTo>
                      <a:pt x="972" y="2155"/>
                    </a:lnTo>
                    <a:lnTo>
                      <a:pt x="973" y="2155"/>
                    </a:lnTo>
                    <a:lnTo>
                      <a:pt x="974" y="2159"/>
                    </a:lnTo>
                    <a:lnTo>
                      <a:pt x="976" y="2167"/>
                    </a:lnTo>
                    <a:lnTo>
                      <a:pt x="976" y="2180"/>
                    </a:lnTo>
                    <a:lnTo>
                      <a:pt x="977" y="2199"/>
                    </a:lnTo>
                    <a:lnTo>
                      <a:pt x="977" y="2211"/>
                    </a:lnTo>
                    <a:lnTo>
                      <a:pt x="978" y="2221"/>
                    </a:lnTo>
                    <a:lnTo>
                      <a:pt x="980" y="2230"/>
                    </a:lnTo>
                    <a:lnTo>
                      <a:pt x="982" y="2236"/>
                    </a:lnTo>
                    <a:lnTo>
                      <a:pt x="985" y="2241"/>
                    </a:lnTo>
                    <a:lnTo>
                      <a:pt x="989" y="2245"/>
                    </a:lnTo>
                    <a:lnTo>
                      <a:pt x="992" y="2247"/>
                    </a:lnTo>
                    <a:lnTo>
                      <a:pt x="996" y="2247"/>
                    </a:lnTo>
                    <a:lnTo>
                      <a:pt x="1001" y="2247"/>
                    </a:lnTo>
                    <a:lnTo>
                      <a:pt x="1006" y="2245"/>
                    </a:lnTo>
                    <a:lnTo>
                      <a:pt x="1011" y="2242"/>
                    </a:lnTo>
                    <a:lnTo>
                      <a:pt x="1016" y="2238"/>
                    </a:lnTo>
                    <a:lnTo>
                      <a:pt x="1029" y="2228"/>
                    </a:lnTo>
                    <a:lnTo>
                      <a:pt x="1041" y="2214"/>
                    </a:lnTo>
                    <a:lnTo>
                      <a:pt x="1053" y="2200"/>
                    </a:lnTo>
                    <a:lnTo>
                      <a:pt x="1066" y="2183"/>
                    </a:lnTo>
                    <a:lnTo>
                      <a:pt x="1078" y="2167"/>
                    </a:lnTo>
                    <a:lnTo>
                      <a:pt x="1089" y="2150"/>
                    </a:lnTo>
                    <a:lnTo>
                      <a:pt x="1110" y="2123"/>
                    </a:lnTo>
                    <a:lnTo>
                      <a:pt x="1122" y="2105"/>
                    </a:lnTo>
                    <a:lnTo>
                      <a:pt x="1126" y="2103"/>
                    </a:lnTo>
                    <a:lnTo>
                      <a:pt x="1132" y="2102"/>
                    </a:lnTo>
                    <a:lnTo>
                      <a:pt x="1141" y="2101"/>
                    </a:lnTo>
                    <a:lnTo>
                      <a:pt x="1150" y="2100"/>
                    </a:lnTo>
                    <a:lnTo>
                      <a:pt x="1173" y="2099"/>
                    </a:lnTo>
                    <a:lnTo>
                      <a:pt x="1197" y="2098"/>
                    </a:lnTo>
                    <a:lnTo>
                      <a:pt x="1209" y="2096"/>
                    </a:lnTo>
                    <a:lnTo>
                      <a:pt x="1220" y="2094"/>
                    </a:lnTo>
                    <a:lnTo>
                      <a:pt x="1229" y="2092"/>
                    </a:lnTo>
                    <a:lnTo>
                      <a:pt x="1237" y="2088"/>
                    </a:lnTo>
                    <a:lnTo>
                      <a:pt x="1240" y="2086"/>
                    </a:lnTo>
                    <a:lnTo>
                      <a:pt x="1242" y="2084"/>
                    </a:lnTo>
                    <a:lnTo>
                      <a:pt x="1244" y="2081"/>
                    </a:lnTo>
                    <a:lnTo>
                      <a:pt x="1247" y="2078"/>
                    </a:lnTo>
                    <a:lnTo>
                      <a:pt x="1247" y="2074"/>
                    </a:lnTo>
                    <a:lnTo>
                      <a:pt x="1247" y="2070"/>
                    </a:lnTo>
                    <a:lnTo>
                      <a:pt x="1246" y="2066"/>
                    </a:lnTo>
                    <a:lnTo>
                      <a:pt x="1244" y="2062"/>
                    </a:lnTo>
                    <a:lnTo>
                      <a:pt x="1240" y="2053"/>
                    </a:lnTo>
                    <a:lnTo>
                      <a:pt x="1238" y="2041"/>
                    </a:lnTo>
                    <a:lnTo>
                      <a:pt x="1236" y="2027"/>
                    </a:lnTo>
                    <a:lnTo>
                      <a:pt x="1234" y="2011"/>
                    </a:lnTo>
                    <a:lnTo>
                      <a:pt x="1230" y="1977"/>
                    </a:lnTo>
                    <a:lnTo>
                      <a:pt x="1227" y="1939"/>
                    </a:lnTo>
                    <a:lnTo>
                      <a:pt x="1224" y="1920"/>
                    </a:lnTo>
                    <a:lnTo>
                      <a:pt x="1222" y="1902"/>
                    </a:lnTo>
                    <a:lnTo>
                      <a:pt x="1219" y="1884"/>
                    </a:lnTo>
                    <a:lnTo>
                      <a:pt x="1216" y="1868"/>
                    </a:lnTo>
                    <a:lnTo>
                      <a:pt x="1212" y="1852"/>
                    </a:lnTo>
                    <a:lnTo>
                      <a:pt x="1207" y="1840"/>
                    </a:lnTo>
                    <a:lnTo>
                      <a:pt x="1204" y="1834"/>
                    </a:lnTo>
                    <a:lnTo>
                      <a:pt x="1201" y="1829"/>
                    </a:lnTo>
                    <a:lnTo>
                      <a:pt x="1198" y="1825"/>
                    </a:lnTo>
                    <a:lnTo>
                      <a:pt x="1195" y="1821"/>
                    </a:lnTo>
                    <a:lnTo>
                      <a:pt x="1188" y="1811"/>
                    </a:lnTo>
                    <a:lnTo>
                      <a:pt x="1182" y="1803"/>
                    </a:lnTo>
                    <a:lnTo>
                      <a:pt x="1179" y="1794"/>
                    </a:lnTo>
                    <a:lnTo>
                      <a:pt x="1177" y="1787"/>
                    </a:lnTo>
                    <a:lnTo>
                      <a:pt x="1178" y="1778"/>
                    </a:lnTo>
                    <a:lnTo>
                      <a:pt x="1180" y="1771"/>
                    </a:lnTo>
                    <a:lnTo>
                      <a:pt x="1184" y="1764"/>
                    </a:lnTo>
                    <a:lnTo>
                      <a:pt x="1189" y="1758"/>
                    </a:lnTo>
                    <a:lnTo>
                      <a:pt x="1196" y="1752"/>
                    </a:lnTo>
                    <a:lnTo>
                      <a:pt x="1204" y="1747"/>
                    </a:lnTo>
                    <a:lnTo>
                      <a:pt x="1214" y="1740"/>
                    </a:lnTo>
                    <a:lnTo>
                      <a:pt x="1224" y="1735"/>
                    </a:lnTo>
                    <a:lnTo>
                      <a:pt x="1235" y="1731"/>
                    </a:lnTo>
                    <a:lnTo>
                      <a:pt x="1247" y="1727"/>
                    </a:lnTo>
                    <a:lnTo>
                      <a:pt x="1260" y="1723"/>
                    </a:lnTo>
                    <a:lnTo>
                      <a:pt x="1273" y="1720"/>
                    </a:lnTo>
                    <a:lnTo>
                      <a:pt x="1300" y="1715"/>
                    </a:lnTo>
                    <a:lnTo>
                      <a:pt x="1328" y="1711"/>
                    </a:lnTo>
                    <a:lnTo>
                      <a:pt x="1355" y="1708"/>
                    </a:lnTo>
                    <a:lnTo>
                      <a:pt x="1381" y="1708"/>
                    </a:lnTo>
                    <a:lnTo>
                      <a:pt x="1405" y="1709"/>
                    </a:lnTo>
                    <a:lnTo>
                      <a:pt x="1425" y="1711"/>
                    </a:lnTo>
                    <a:lnTo>
                      <a:pt x="1434" y="1713"/>
                    </a:lnTo>
                    <a:lnTo>
                      <a:pt x="1441" y="1715"/>
                    </a:lnTo>
                    <a:lnTo>
                      <a:pt x="1446" y="1718"/>
                    </a:lnTo>
                    <a:lnTo>
                      <a:pt x="1450" y="1721"/>
                    </a:lnTo>
                    <a:lnTo>
                      <a:pt x="1457" y="1727"/>
                    </a:lnTo>
                    <a:lnTo>
                      <a:pt x="1466" y="1732"/>
                    </a:lnTo>
                    <a:lnTo>
                      <a:pt x="1477" y="1737"/>
                    </a:lnTo>
                    <a:lnTo>
                      <a:pt x="1489" y="1741"/>
                    </a:lnTo>
                    <a:lnTo>
                      <a:pt x="1501" y="1745"/>
                    </a:lnTo>
                    <a:lnTo>
                      <a:pt x="1516" y="1747"/>
                    </a:lnTo>
                    <a:lnTo>
                      <a:pt x="1529" y="1749"/>
                    </a:lnTo>
                    <a:lnTo>
                      <a:pt x="1544" y="1750"/>
                    </a:lnTo>
                    <a:lnTo>
                      <a:pt x="1557" y="1749"/>
                    </a:lnTo>
                    <a:lnTo>
                      <a:pt x="1570" y="1747"/>
                    </a:lnTo>
                    <a:lnTo>
                      <a:pt x="1583" y="1744"/>
                    </a:lnTo>
                    <a:lnTo>
                      <a:pt x="1593" y="1738"/>
                    </a:lnTo>
                    <a:lnTo>
                      <a:pt x="1598" y="1736"/>
                    </a:lnTo>
                    <a:lnTo>
                      <a:pt x="1602" y="1732"/>
                    </a:lnTo>
                    <a:lnTo>
                      <a:pt x="1605" y="1729"/>
                    </a:lnTo>
                    <a:lnTo>
                      <a:pt x="1608" y="1724"/>
                    </a:lnTo>
                    <a:lnTo>
                      <a:pt x="1610" y="1720"/>
                    </a:lnTo>
                    <a:lnTo>
                      <a:pt x="1612" y="1715"/>
                    </a:lnTo>
                    <a:lnTo>
                      <a:pt x="1613" y="1709"/>
                    </a:lnTo>
                    <a:lnTo>
                      <a:pt x="1614" y="1702"/>
                    </a:lnTo>
                    <a:lnTo>
                      <a:pt x="1614" y="1699"/>
                    </a:lnTo>
                    <a:lnTo>
                      <a:pt x="1616" y="1695"/>
                    </a:lnTo>
                    <a:lnTo>
                      <a:pt x="1619" y="1692"/>
                    </a:lnTo>
                    <a:lnTo>
                      <a:pt x="1622" y="1688"/>
                    </a:lnTo>
                    <a:lnTo>
                      <a:pt x="1630" y="1680"/>
                    </a:lnTo>
                    <a:lnTo>
                      <a:pt x="1640" y="1673"/>
                    </a:lnTo>
                    <a:lnTo>
                      <a:pt x="1661" y="1658"/>
                    </a:lnTo>
                    <a:lnTo>
                      <a:pt x="1675" y="1647"/>
                    </a:lnTo>
                    <a:lnTo>
                      <a:pt x="1684" y="1633"/>
                    </a:lnTo>
                    <a:lnTo>
                      <a:pt x="1702" y="1602"/>
                    </a:lnTo>
                    <a:lnTo>
                      <a:pt x="1706" y="1593"/>
                    </a:lnTo>
                    <a:lnTo>
                      <a:pt x="1709" y="1585"/>
                    </a:lnTo>
                    <a:lnTo>
                      <a:pt x="1712" y="1578"/>
                    </a:lnTo>
                    <a:lnTo>
                      <a:pt x="1713" y="1571"/>
                    </a:lnTo>
                    <a:lnTo>
                      <a:pt x="1714" y="1566"/>
                    </a:lnTo>
                    <a:lnTo>
                      <a:pt x="1713" y="1563"/>
                    </a:lnTo>
                    <a:lnTo>
                      <a:pt x="1711" y="1561"/>
                    </a:lnTo>
                    <a:lnTo>
                      <a:pt x="1710" y="1561"/>
                    </a:lnTo>
                    <a:lnTo>
                      <a:pt x="1708" y="1560"/>
                    </a:lnTo>
                    <a:lnTo>
                      <a:pt x="1705" y="1561"/>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2" name="Freeform 10"/>
              <p:cNvSpPr/>
              <p:nvPr/>
            </p:nvSpPr>
            <p:spPr bwMode="auto">
              <a:xfrm>
                <a:off x="3636647" y="3767138"/>
                <a:ext cx="60325" cy="63500"/>
              </a:xfrm>
              <a:custGeom>
                <a:avLst/>
                <a:gdLst>
                  <a:gd name="T0" fmla="*/ 191 w 340"/>
                  <a:gd name="T1" fmla="*/ 315 h 359"/>
                  <a:gd name="T2" fmla="*/ 224 w 340"/>
                  <a:gd name="T3" fmla="*/ 320 h 359"/>
                  <a:gd name="T4" fmla="*/ 260 w 340"/>
                  <a:gd name="T5" fmla="*/ 327 h 359"/>
                  <a:gd name="T6" fmla="*/ 295 w 340"/>
                  <a:gd name="T7" fmla="*/ 331 h 359"/>
                  <a:gd name="T8" fmla="*/ 318 w 340"/>
                  <a:gd name="T9" fmla="*/ 330 h 359"/>
                  <a:gd name="T10" fmla="*/ 328 w 340"/>
                  <a:gd name="T11" fmla="*/ 328 h 359"/>
                  <a:gd name="T12" fmla="*/ 336 w 340"/>
                  <a:gd name="T13" fmla="*/ 322 h 359"/>
                  <a:gd name="T14" fmla="*/ 340 w 340"/>
                  <a:gd name="T15" fmla="*/ 314 h 359"/>
                  <a:gd name="T16" fmla="*/ 339 w 340"/>
                  <a:gd name="T17" fmla="*/ 304 h 359"/>
                  <a:gd name="T18" fmla="*/ 331 w 340"/>
                  <a:gd name="T19" fmla="*/ 290 h 359"/>
                  <a:gd name="T20" fmla="*/ 318 w 340"/>
                  <a:gd name="T21" fmla="*/ 271 h 359"/>
                  <a:gd name="T22" fmla="*/ 298 w 340"/>
                  <a:gd name="T23" fmla="*/ 247 h 359"/>
                  <a:gd name="T24" fmla="*/ 274 w 340"/>
                  <a:gd name="T25" fmla="*/ 222 h 359"/>
                  <a:gd name="T26" fmla="*/ 255 w 340"/>
                  <a:gd name="T27" fmla="*/ 194 h 359"/>
                  <a:gd name="T28" fmla="*/ 241 w 340"/>
                  <a:gd name="T29" fmla="*/ 166 h 359"/>
                  <a:gd name="T30" fmla="*/ 231 w 340"/>
                  <a:gd name="T31" fmla="*/ 137 h 359"/>
                  <a:gd name="T32" fmla="*/ 221 w 340"/>
                  <a:gd name="T33" fmla="*/ 97 h 359"/>
                  <a:gd name="T34" fmla="*/ 215 w 340"/>
                  <a:gd name="T35" fmla="*/ 49 h 359"/>
                  <a:gd name="T36" fmla="*/ 211 w 340"/>
                  <a:gd name="T37" fmla="*/ 21 h 359"/>
                  <a:gd name="T38" fmla="*/ 207 w 340"/>
                  <a:gd name="T39" fmla="*/ 9 h 359"/>
                  <a:gd name="T40" fmla="*/ 201 w 340"/>
                  <a:gd name="T41" fmla="*/ 1 h 359"/>
                  <a:gd name="T42" fmla="*/ 192 w 340"/>
                  <a:gd name="T43" fmla="*/ 0 h 359"/>
                  <a:gd name="T44" fmla="*/ 178 w 340"/>
                  <a:gd name="T45" fmla="*/ 4 h 359"/>
                  <a:gd name="T46" fmla="*/ 160 w 340"/>
                  <a:gd name="T47" fmla="*/ 17 h 359"/>
                  <a:gd name="T48" fmla="*/ 121 w 340"/>
                  <a:gd name="T49" fmla="*/ 51 h 359"/>
                  <a:gd name="T50" fmla="*/ 79 w 340"/>
                  <a:gd name="T51" fmla="*/ 94 h 359"/>
                  <a:gd name="T52" fmla="*/ 62 w 340"/>
                  <a:gd name="T53" fmla="*/ 121 h 359"/>
                  <a:gd name="T54" fmla="*/ 48 w 340"/>
                  <a:gd name="T55" fmla="*/ 152 h 359"/>
                  <a:gd name="T56" fmla="*/ 38 w 340"/>
                  <a:gd name="T57" fmla="*/ 181 h 359"/>
                  <a:gd name="T58" fmla="*/ 36 w 340"/>
                  <a:gd name="T59" fmla="*/ 203 h 359"/>
                  <a:gd name="T60" fmla="*/ 33 w 340"/>
                  <a:gd name="T61" fmla="*/ 225 h 359"/>
                  <a:gd name="T62" fmla="*/ 25 w 340"/>
                  <a:gd name="T63" fmla="*/ 252 h 359"/>
                  <a:gd name="T64" fmla="*/ 12 w 340"/>
                  <a:gd name="T65" fmla="*/ 284 h 359"/>
                  <a:gd name="T66" fmla="*/ 4 w 340"/>
                  <a:gd name="T67" fmla="*/ 312 h 359"/>
                  <a:gd name="T68" fmla="*/ 1 w 340"/>
                  <a:gd name="T69" fmla="*/ 334 h 359"/>
                  <a:gd name="T70" fmla="*/ 1 w 340"/>
                  <a:gd name="T71" fmla="*/ 349 h 359"/>
                  <a:gd name="T72" fmla="*/ 8 w 340"/>
                  <a:gd name="T73" fmla="*/ 354 h 359"/>
                  <a:gd name="T74" fmla="*/ 26 w 340"/>
                  <a:gd name="T75" fmla="*/ 358 h 359"/>
                  <a:gd name="T76" fmla="*/ 72 w 340"/>
                  <a:gd name="T77" fmla="*/ 359 h 359"/>
                  <a:gd name="T78" fmla="*/ 96 w 340"/>
                  <a:gd name="T79" fmla="*/ 357 h 359"/>
                  <a:gd name="T80" fmla="*/ 106 w 340"/>
                  <a:gd name="T81" fmla="*/ 353 h 359"/>
                  <a:gd name="T82" fmla="*/ 122 w 340"/>
                  <a:gd name="T83" fmla="*/ 343 h 359"/>
                  <a:gd name="T84" fmla="*/ 143 w 340"/>
                  <a:gd name="T85" fmla="*/ 326 h 359"/>
                  <a:gd name="T86" fmla="*/ 160 w 340"/>
                  <a:gd name="T87" fmla="*/ 316 h 359"/>
                  <a:gd name="T88" fmla="*/ 171 w 340"/>
                  <a:gd name="T89" fmla="*/ 3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59">
                    <a:moveTo>
                      <a:pt x="176" y="315"/>
                    </a:moveTo>
                    <a:lnTo>
                      <a:pt x="191" y="315"/>
                    </a:lnTo>
                    <a:lnTo>
                      <a:pt x="206" y="317"/>
                    </a:lnTo>
                    <a:lnTo>
                      <a:pt x="224" y="320"/>
                    </a:lnTo>
                    <a:lnTo>
                      <a:pt x="242" y="323"/>
                    </a:lnTo>
                    <a:lnTo>
                      <a:pt x="260" y="327"/>
                    </a:lnTo>
                    <a:lnTo>
                      <a:pt x="279" y="329"/>
                    </a:lnTo>
                    <a:lnTo>
                      <a:pt x="295" y="331"/>
                    </a:lnTo>
                    <a:lnTo>
                      <a:pt x="311" y="331"/>
                    </a:lnTo>
                    <a:lnTo>
                      <a:pt x="318" y="330"/>
                    </a:lnTo>
                    <a:lnTo>
                      <a:pt x="323" y="329"/>
                    </a:lnTo>
                    <a:lnTo>
                      <a:pt x="328" y="328"/>
                    </a:lnTo>
                    <a:lnTo>
                      <a:pt x="333" y="326"/>
                    </a:lnTo>
                    <a:lnTo>
                      <a:pt x="336" y="322"/>
                    </a:lnTo>
                    <a:lnTo>
                      <a:pt x="339" y="319"/>
                    </a:lnTo>
                    <a:lnTo>
                      <a:pt x="340" y="314"/>
                    </a:lnTo>
                    <a:lnTo>
                      <a:pt x="340" y="310"/>
                    </a:lnTo>
                    <a:lnTo>
                      <a:pt x="339" y="304"/>
                    </a:lnTo>
                    <a:lnTo>
                      <a:pt x="335" y="297"/>
                    </a:lnTo>
                    <a:lnTo>
                      <a:pt x="331" y="290"/>
                    </a:lnTo>
                    <a:lnTo>
                      <a:pt x="326" y="280"/>
                    </a:lnTo>
                    <a:lnTo>
                      <a:pt x="318" y="271"/>
                    </a:lnTo>
                    <a:lnTo>
                      <a:pt x="310" y="260"/>
                    </a:lnTo>
                    <a:lnTo>
                      <a:pt x="298" y="247"/>
                    </a:lnTo>
                    <a:lnTo>
                      <a:pt x="286" y="234"/>
                    </a:lnTo>
                    <a:lnTo>
                      <a:pt x="274" y="222"/>
                    </a:lnTo>
                    <a:lnTo>
                      <a:pt x="264" y="208"/>
                    </a:lnTo>
                    <a:lnTo>
                      <a:pt x="255" y="194"/>
                    </a:lnTo>
                    <a:lnTo>
                      <a:pt x="247" y="181"/>
                    </a:lnTo>
                    <a:lnTo>
                      <a:pt x="241" y="166"/>
                    </a:lnTo>
                    <a:lnTo>
                      <a:pt x="236" y="152"/>
                    </a:lnTo>
                    <a:lnTo>
                      <a:pt x="231" y="137"/>
                    </a:lnTo>
                    <a:lnTo>
                      <a:pt x="228" y="124"/>
                    </a:lnTo>
                    <a:lnTo>
                      <a:pt x="221" y="97"/>
                    </a:lnTo>
                    <a:lnTo>
                      <a:pt x="218" y="72"/>
                    </a:lnTo>
                    <a:lnTo>
                      <a:pt x="215" y="49"/>
                    </a:lnTo>
                    <a:lnTo>
                      <a:pt x="213" y="30"/>
                    </a:lnTo>
                    <a:lnTo>
                      <a:pt x="211" y="21"/>
                    </a:lnTo>
                    <a:lnTo>
                      <a:pt x="210" y="15"/>
                    </a:lnTo>
                    <a:lnTo>
                      <a:pt x="207" y="9"/>
                    </a:lnTo>
                    <a:lnTo>
                      <a:pt x="205" y="4"/>
                    </a:lnTo>
                    <a:lnTo>
                      <a:pt x="201" y="1"/>
                    </a:lnTo>
                    <a:lnTo>
                      <a:pt x="197" y="0"/>
                    </a:lnTo>
                    <a:lnTo>
                      <a:pt x="192" y="0"/>
                    </a:lnTo>
                    <a:lnTo>
                      <a:pt x="185" y="1"/>
                    </a:lnTo>
                    <a:lnTo>
                      <a:pt x="178" y="4"/>
                    </a:lnTo>
                    <a:lnTo>
                      <a:pt x="169" y="10"/>
                    </a:lnTo>
                    <a:lnTo>
                      <a:pt x="160" y="17"/>
                    </a:lnTo>
                    <a:lnTo>
                      <a:pt x="148" y="26"/>
                    </a:lnTo>
                    <a:lnTo>
                      <a:pt x="121" y="51"/>
                    </a:lnTo>
                    <a:lnTo>
                      <a:pt x="86" y="86"/>
                    </a:lnTo>
                    <a:lnTo>
                      <a:pt x="79" y="94"/>
                    </a:lnTo>
                    <a:lnTo>
                      <a:pt x="70" y="107"/>
                    </a:lnTo>
                    <a:lnTo>
                      <a:pt x="62" y="121"/>
                    </a:lnTo>
                    <a:lnTo>
                      <a:pt x="55" y="136"/>
                    </a:lnTo>
                    <a:lnTo>
                      <a:pt x="48" y="152"/>
                    </a:lnTo>
                    <a:lnTo>
                      <a:pt x="43" y="166"/>
                    </a:lnTo>
                    <a:lnTo>
                      <a:pt x="38" y="181"/>
                    </a:lnTo>
                    <a:lnTo>
                      <a:pt x="37" y="191"/>
                    </a:lnTo>
                    <a:lnTo>
                      <a:pt x="36" y="203"/>
                    </a:lnTo>
                    <a:lnTo>
                      <a:pt x="35" y="215"/>
                    </a:lnTo>
                    <a:lnTo>
                      <a:pt x="33" y="225"/>
                    </a:lnTo>
                    <a:lnTo>
                      <a:pt x="31" y="234"/>
                    </a:lnTo>
                    <a:lnTo>
                      <a:pt x="25" y="252"/>
                    </a:lnTo>
                    <a:lnTo>
                      <a:pt x="19" y="268"/>
                    </a:lnTo>
                    <a:lnTo>
                      <a:pt x="12" y="284"/>
                    </a:lnTo>
                    <a:lnTo>
                      <a:pt x="7" y="303"/>
                    </a:lnTo>
                    <a:lnTo>
                      <a:pt x="4" y="312"/>
                    </a:lnTo>
                    <a:lnTo>
                      <a:pt x="3" y="322"/>
                    </a:lnTo>
                    <a:lnTo>
                      <a:pt x="1" y="334"/>
                    </a:lnTo>
                    <a:lnTo>
                      <a:pt x="0" y="346"/>
                    </a:lnTo>
                    <a:lnTo>
                      <a:pt x="1" y="349"/>
                    </a:lnTo>
                    <a:lnTo>
                      <a:pt x="5" y="351"/>
                    </a:lnTo>
                    <a:lnTo>
                      <a:pt x="8" y="354"/>
                    </a:lnTo>
                    <a:lnTo>
                      <a:pt x="13" y="355"/>
                    </a:lnTo>
                    <a:lnTo>
                      <a:pt x="26" y="358"/>
                    </a:lnTo>
                    <a:lnTo>
                      <a:pt x="42" y="359"/>
                    </a:lnTo>
                    <a:lnTo>
                      <a:pt x="72" y="359"/>
                    </a:lnTo>
                    <a:lnTo>
                      <a:pt x="92" y="358"/>
                    </a:lnTo>
                    <a:lnTo>
                      <a:pt x="96" y="357"/>
                    </a:lnTo>
                    <a:lnTo>
                      <a:pt x="101" y="356"/>
                    </a:lnTo>
                    <a:lnTo>
                      <a:pt x="106" y="353"/>
                    </a:lnTo>
                    <a:lnTo>
                      <a:pt x="111" y="350"/>
                    </a:lnTo>
                    <a:lnTo>
                      <a:pt x="122" y="343"/>
                    </a:lnTo>
                    <a:lnTo>
                      <a:pt x="132" y="335"/>
                    </a:lnTo>
                    <a:lnTo>
                      <a:pt x="143" y="326"/>
                    </a:lnTo>
                    <a:lnTo>
                      <a:pt x="154" y="319"/>
                    </a:lnTo>
                    <a:lnTo>
                      <a:pt x="160" y="316"/>
                    </a:lnTo>
                    <a:lnTo>
                      <a:pt x="165" y="315"/>
                    </a:lnTo>
                    <a:lnTo>
                      <a:pt x="171" y="314"/>
                    </a:lnTo>
                    <a:lnTo>
                      <a:pt x="176" y="315"/>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3" name="Freeform 11"/>
              <p:cNvSpPr/>
              <p:nvPr/>
            </p:nvSpPr>
            <p:spPr bwMode="auto">
              <a:xfrm>
                <a:off x="3527110" y="3662363"/>
                <a:ext cx="33337" cy="68263"/>
              </a:xfrm>
              <a:custGeom>
                <a:avLst/>
                <a:gdLst>
                  <a:gd name="T0" fmla="*/ 80 w 193"/>
                  <a:gd name="T1" fmla="*/ 389 h 389"/>
                  <a:gd name="T2" fmla="*/ 103 w 193"/>
                  <a:gd name="T3" fmla="*/ 344 h 389"/>
                  <a:gd name="T4" fmla="*/ 133 w 193"/>
                  <a:gd name="T5" fmla="*/ 286 h 389"/>
                  <a:gd name="T6" fmla="*/ 150 w 193"/>
                  <a:gd name="T7" fmla="*/ 255 h 389"/>
                  <a:gd name="T8" fmla="*/ 164 w 193"/>
                  <a:gd name="T9" fmla="*/ 223 h 389"/>
                  <a:gd name="T10" fmla="*/ 170 w 193"/>
                  <a:gd name="T11" fmla="*/ 206 h 389"/>
                  <a:gd name="T12" fmla="*/ 176 w 193"/>
                  <a:gd name="T13" fmla="*/ 190 h 389"/>
                  <a:gd name="T14" fmla="*/ 182 w 193"/>
                  <a:gd name="T15" fmla="*/ 173 h 389"/>
                  <a:gd name="T16" fmla="*/ 186 w 193"/>
                  <a:gd name="T17" fmla="*/ 157 h 389"/>
                  <a:gd name="T18" fmla="*/ 189 w 193"/>
                  <a:gd name="T19" fmla="*/ 141 h 389"/>
                  <a:gd name="T20" fmla="*/ 192 w 193"/>
                  <a:gd name="T21" fmla="*/ 126 h 389"/>
                  <a:gd name="T22" fmla="*/ 193 w 193"/>
                  <a:gd name="T23" fmla="*/ 111 h 389"/>
                  <a:gd name="T24" fmla="*/ 193 w 193"/>
                  <a:gd name="T25" fmla="*/ 96 h 389"/>
                  <a:gd name="T26" fmla="*/ 192 w 193"/>
                  <a:gd name="T27" fmla="*/ 83 h 389"/>
                  <a:gd name="T28" fmla="*/ 189 w 193"/>
                  <a:gd name="T29" fmla="*/ 69 h 389"/>
                  <a:gd name="T30" fmla="*/ 185 w 193"/>
                  <a:gd name="T31" fmla="*/ 57 h 389"/>
                  <a:gd name="T32" fmla="*/ 178 w 193"/>
                  <a:gd name="T33" fmla="*/ 46 h 389"/>
                  <a:gd name="T34" fmla="*/ 170 w 193"/>
                  <a:gd name="T35" fmla="*/ 36 h 389"/>
                  <a:gd name="T36" fmla="*/ 161 w 193"/>
                  <a:gd name="T37" fmla="*/ 26 h 389"/>
                  <a:gd name="T38" fmla="*/ 149 w 193"/>
                  <a:gd name="T39" fmla="*/ 19 h 389"/>
                  <a:gd name="T40" fmla="*/ 135 w 193"/>
                  <a:gd name="T41" fmla="*/ 12 h 389"/>
                  <a:gd name="T42" fmla="*/ 119 w 193"/>
                  <a:gd name="T43" fmla="*/ 7 h 389"/>
                  <a:gd name="T44" fmla="*/ 100 w 193"/>
                  <a:gd name="T45" fmla="*/ 3 h 389"/>
                  <a:gd name="T46" fmla="*/ 79 w 193"/>
                  <a:gd name="T47" fmla="*/ 1 h 389"/>
                  <a:gd name="T48" fmla="*/ 55 w 193"/>
                  <a:gd name="T49" fmla="*/ 0 h 389"/>
                  <a:gd name="T50" fmla="*/ 44 w 193"/>
                  <a:gd name="T51" fmla="*/ 0 h 389"/>
                  <a:gd name="T52" fmla="*/ 35 w 193"/>
                  <a:gd name="T53" fmla="*/ 2 h 389"/>
                  <a:gd name="T54" fmla="*/ 25 w 193"/>
                  <a:gd name="T55" fmla="*/ 5 h 389"/>
                  <a:gd name="T56" fmla="*/ 19 w 193"/>
                  <a:gd name="T57" fmla="*/ 10 h 389"/>
                  <a:gd name="T58" fmla="*/ 13 w 193"/>
                  <a:gd name="T59" fmla="*/ 15 h 389"/>
                  <a:gd name="T60" fmla="*/ 8 w 193"/>
                  <a:gd name="T61" fmla="*/ 21 h 389"/>
                  <a:gd name="T62" fmla="*/ 5 w 193"/>
                  <a:gd name="T63" fmla="*/ 29 h 389"/>
                  <a:gd name="T64" fmla="*/ 2 w 193"/>
                  <a:gd name="T65" fmla="*/ 38 h 389"/>
                  <a:gd name="T66" fmla="*/ 1 w 193"/>
                  <a:gd name="T67" fmla="*/ 47 h 389"/>
                  <a:gd name="T68" fmla="*/ 0 w 193"/>
                  <a:gd name="T69" fmla="*/ 57 h 389"/>
                  <a:gd name="T70" fmla="*/ 0 w 193"/>
                  <a:gd name="T71" fmla="*/ 68 h 389"/>
                  <a:gd name="T72" fmla="*/ 1 w 193"/>
                  <a:gd name="T73" fmla="*/ 80 h 389"/>
                  <a:gd name="T74" fmla="*/ 5 w 193"/>
                  <a:gd name="T75" fmla="*/ 106 h 389"/>
                  <a:gd name="T76" fmla="*/ 11 w 193"/>
                  <a:gd name="T77" fmla="*/ 134 h 389"/>
                  <a:gd name="T78" fmla="*/ 27 w 193"/>
                  <a:gd name="T79" fmla="*/ 195 h 389"/>
                  <a:gd name="T80" fmla="*/ 48 w 193"/>
                  <a:gd name="T81" fmla="*/ 261 h 389"/>
                  <a:gd name="T82" fmla="*/ 57 w 193"/>
                  <a:gd name="T83" fmla="*/ 293 h 389"/>
                  <a:gd name="T84" fmla="*/ 66 w 193"/>
                  <a:gd name="T85" fmla="*/ 326 h 389"/>
                  <a:gd name="T86" fmla="*/ 74 w 193"/>
                  <a:gd name="T87" fmla="*/ 358 h 389"/>
                  <a:gd name="T88" fmla="*/ 80 w 193"/>
                  <a:gd name="T89"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389">
                    <a:moveTo>
                      <a:pt x="80" y="389"/>
                    </a:moveTo>
                    <a:lnTo>
                      <a:pt x="103" y="344"/>
                    </a:lnTo>
                    <a:lnTo>
                      <a:pt x="133" y="286"/>
                    </a:lnTo>
                    <a:lnTo>
                      <a:pt x="150" y="255"/>
                    </a:lnTo>
                    <a:lnTo>
                      <a:pt x="164" y="223"/>
                    </a:lnTo>
                    <a:lnTo>
                      <a:pt x="170" y="206"/>
                    </a:lnTo>
                    <a:lnTo>
                      <a:pt x="176" y="190"/>
                    </a:lnTo>
                    <a:lnTo>
                      <a:pt x="182" y="173"/>
                    </a:lnTo>
                    <a:lnTo>
                      <a:pt x="186" y="157"/>
                    </a:lnTo>
                    <a:lnTo>
                      <a:pt x="189" y="141"/>
                    </a:lnTo>
                    <a:lnTo>
                      <a:pt x="192" y="126"/>
                    </a:lnTo>
                    <a:lnTo>
                      <a:pt x="193" y="111"/>
                    </a:lnTo>
                    <a:lnTo>
                      <a:pt x="193" y="96"/>
                    </a:lnTo>
                    <a:lnTo>
                      <a:pt x="192" y="83"/>
                    </a:lnTo>
                    <a:lnTo>
                      <a:pt x="189" y="69"/>
                    </a:lnTo>
                    <a:lnTo>
                      <a:pt x="185" y="57"/>
                    </a:lnTo>
                    <a:lnTo>
                      <a:pt x="178" y="46"/>
                    </a:lnTo>
                    <a:lnTo>
                      <a:pt x="170" y="36"/>
                    </a:lnTo>
                    <a:lnTo>
                      <a:pt x="161" y="26"/>
                    </a:lnTo>
                    <a:lnTo>
                      <a:pt x="149" y="19"/>
                    </a:lnTo>
                    <a:lnTo>
                      <a:pt x="135" y="12"/>
                    </a:lnTo>
                    <a:lnTo>
                      <a:pt x="119" y="7"/>
                    </a:lnTo>
                    <a:lnTo>
                      <a:pt x="100" y="3"/>
                    </a:lnTo>
                    <a:lnTo>
                      <a:pt x="79" y="1"/>
                    </a:lnTo>
                    <a:lnTo>
                      <a:pt x="55" y="0"/>
                    </a:lnTo>
                    <a:lnTo>
                      <a:pt x="44" y="0"/>
                    </a:lnTo>
                    <a:lnTo>
                      <a:pt x="35" y="2"/>
                    </a:lnTo>
                    <a:lnTo>
                      <a:pt x="25" y="5"/>
                    </a:lnTo>
                    <a:lnTo>
                      <a:pt x="19" y="10"/>
                    </a:lnTo>
                    <a:lnTo>
                      <a:pt x="13" y="15"/>
                    </a:lnTo>
                    <a:lnTo>
                      <a:pt x="8" y="21"/>
                    </a:lnTo>
                    <a:lnTo>
                      <a:pt x="5" y="29"/>
                    </a:lnTo>
                    <a:lnTo>
                      <a:pt x="2" y="38"/>
                    </a:lnTo>
                    <a:lnTo>
                      <a:pt x="1" y="47"/>
                    </a:lnTo>
                    <a:lnTo>
                      <a:pt x="0" y="57"/>
                    </a:lnTo>
                    <a:lnTo>
                      <a:pt x="0" y="68"/>
                    </a:lnTo>
                    <a:lnTo>
                      <a:pt x="1" y="80"/>
                    </a:lnTo>
                    <a:lnTo>
                      <a:pt x="5" y="106"/>
                    </a:lnTo>
                    <a:lnTo>
                      <a:pt x="11" y="134"/>
                    </a:lnTo>
                    <a:lnTo>
                      <a:pt x="27" y="195"/>
                    </a:lnTo>
                    <a:lnTo>
                      <a:pt x="48" y="261"/>
                    </a:lnTo>
                    <a:lnTo>
                      <a:pt x="57" y="293"/>
                    </a:lnTo>
                    <a:lnTo>
                      <a:pt x="66" y="326"/>
                    </a:lnTo>
                    <a:lnTo>
                      <a:pt x="74" y="358"/>
                    </a:lnTo>
                    <a:lnTo>
                      <a:pt x="80" y="389"/>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4" name="Freeform 12"/>
              <p:cNvSpPr/>
              <p:nvPr/>
            </p:nvSpPr>
            <p:spPr bwMode="auto">
              <a:xfrm>
                <a:off x="3552510" y="3692525"/>
                <a:ext cx="96837" cy="92075"/>
              </a:xfrm>
              <a:custGeom>
                <a:avLst/>
                <a:gdLst>
                  <a:gd name="T0" fmla="*/ 556 w 556"/>
                  <a:gd name="T1" fmla="*/ 284 h 527"/>
                  <a:gd name="T2" fmla="*/ 553 w 556"/>
                  <a:gd name="T3" fmla="*/ 248 h 527"/>
                  <a:gd name="T4" fmla="*/ 549 w 556"/>
                  <a:gd name="T5" fmla="*/ 217 h 527"/>
                  <a:gd name="T6" fmla="*/ 542 w 556"/>
                  <a:gd name="T7" fmla="*/ 190 h 527"/>
                  <a:gd name="T8" fmla="*/ 533 w 556"/>
                  <a:gd name="T9" fmla="*/ 168 h 527"/>
                  <a:gd name="T10" fmla="*/ 523 w 556"/>
                  <a:gd name="T11" fmla="*/ 148 h 527"/>
                  <a:gd name="T12" fmla="*/ 510 w 556"/>
                  <a:gd name="T13" fmla="*/ 133 h 527"/>
                  <a:gd name="T14" fmla="*/ 497 w 556"/>
                  <a:gd name="T15" fmla="*/ 118 h 527"/>
                  <a:gd name="T16" fmla="*/ 474 w 556"/>
                  <a:gd name="T17" fmla="*/ 101 h 527"/>
                  <a:gd name="T18" fmla="*/ 441 w 556"/>
                  <a:gd name="T19" fmla="*/ 79 h 527"/>
                  <a:gd name="T20" fmla="*/ 405 w 556"/>
                  <a:gd name="T21" fmla="*/ 58 h 527"/>
                  <a:gd name="T22" fmla="*/ 368 w 556"/>
                  <a:gd name="T23" fmla="*/ 30 h 527"/>
                  <a:gd name="T24" fmla="*/ 344 w 556"/>
                  <a:gd name="T25" fmla="*/ 7 h 527"/>
                  <a:gd name="T26" fmla="*/ 328 w 556"/>
                  <a:gd name="T27" fmla="*/ 1 h 527"/>
                  <a:gd name="T28" fmla="*/ 312 w 556"/>
                  <a:gd name="T29" fmla="*/ 1 h 527"/>
                  <a:gd name="T30" fmla="*/ 293 w 556"/>
                  <a:gd name="T31" fmla="*/ 5 h 527"/>
                  <a:gd name="T32" fmla="*/ 274 w 556"/>
                  <a:gd name="T33" fmla="*/ 15 h 527"/>
                  <a:gd name="T34" fmla="*/ 252 w 556"/>
                  <a:gd name="T35" fmla="*/ 28 h 527"/>
                  <a:gd name="T36" fmla="*/ 220 w 556"/>
                  <a:gd name="T37" fmla="*/ 52 h 527"/>
                  <a:gd name="T38" fmla="*/ 157 w 556"/>
                  <a:gd name="T39" fmla="*/ 110 h 527"/>
                  <a:gd name="T40" fmla="*/ 101 w 556"/>
                  <a:gd name="T41" fmla="*/ 164 h 527"/>
                  <a:gd name="T42" fmla="*/ 74 w 556"/>
                  <a:gd name="T43" fmla="*/ 187 h 527"/>
                  <a:gd name="T44" fmla="*/ 50 w 556"/>
                  <a:gd name="T45" fmla="*/ 202 h 527"/>
                  <a:gd name="T46" fmla="*/ 26 w 556"/>
                  <a:gd name="T47" fmla="*/ 221 h 527"/>
                  <a:gd name="T48" fmla="*/ 10 w 556"/>
                  <a:gd name="T49" fmla="*/ 244 h 527"/>
                  <a:gd name="T50" fmla="*/ 3 w 556"/>
                  <a:gd name="T51" fmla="*/ 268 h 527"/>
                  <a:gd name="T52" fmla="*/ 0 w 556"/>
                  <a:gd name="T53" fmla="*/ 295 h 527"/>
                  <a:gd name="T54" fmla="*/ 6 w 556"/>
                  <a:gd name="T55" fmla="*/ 323 h 527"/>
                  <a:gd name="T56" fmla="*/ 15 w 556"/>
                  <a:gd name="T57" fmla="*/ 351 h 527"/>
                  <a:gd name="T58" fmla="*/ 29 w 556"/>
                  <a:gd name="T59" fmla="*/ 378 h 527"/>
                  <a:gd name="T60" fmla="*/ 47 w 556"/>
                  <a:gd name="T61" fmla="*/ 406 h 527"/>
                  <a:gd name="T62" fmla="*/ 67 w 556"/>
                  <a:gd name="T63" fmla="*/ 432 h 527"/>
                  <a:gd name="T64" fmla="*/ 90 w 556"/>
                  <a:gd name="T65" fmla="*/ 455 h 527"/>
                  <a:gd name="T66" fmla="*/ 112 w 556"/>
                  <a:gd name="T67" fmla="*/ 477 h 527"/>
                  <a:gd name="T68" fmla="*/ 136 w 556"/>
                  <a:gd name="T69" fmla="*/ 496 h 527"/>
                  <a:gd name="T70" fmla="*/ 160 w 556"/>
                  <a:gd name="T71" fmla="*/ 511 h 527"/>
                  <a:gd name="T72" fmla="*/ 181 w 556"/>
                  <a:gd name="T73" fmla="*/ 521 h 527"/>
                  <a:gd name="T74" fmla="*/ 202 w 556"/>
                  <a:gd name="T75" fmla="*/ 526 h 527"/>
                  <a:gd name="T76" fmla="*/ 239 w 556"/>
                  <a:gd name="T77" fmla="*/ 527 h 527"/>
                  <a:gd name="T78" fmla="*/ 296 w 556"/>
                  <a:gd name="T79" fmla="*/ 525 h 527"/>
                  <a:gd name="T80" fmla="*/ 355 w 556"/>
                  <a:gd name="T81" fmla="*/ 519 h 527"/>
                  <a:gd name="T82" fmla="*/ 398 w 556"/>
                  <a:gd name="T83" fmla="*/ 510 h 527"/>
                  <a:gd name="T84" fmla="*/ 425 w 556"/>
                  <a:gd name="T85" fmla="*/ 502 h 527"/>
                  <a:gd name="T86" fmla="*/ 451 w 556"/>
                  <a:gd name="T87" fmla="*/ 491 h 527"/>
                  <a:gd name="T88" fmla="*/ 474 w 556"/>
                  <a:gd name="T89" fmla="*/ 478 h 527"/>
                  <a:gd name="T90" fmla="*/ 496 w 556"/>
                  <a:gd name="T91" fmla="*/ 462 h 527"/>
                  <a:gd name="T92" fmla="*/ 514 w 556"/>
                  <a:gd name="T93" fmla="*/ 442 h 527"/>
                  <a:gd name="T94" fmla="*/ 531 w 556"/>
                  <a:gd name="T95" fmla="*/ 418 h 527"/>
                  <a:gd name="T96" fmla="*/ 543 w 556"/>
                  <a:gd name="T97" fmla="*/ 391 h 527"/>
                  <a:gd name="T98" fmla="*/ 551 w 556"/>
                  <a:gd name="T99" fmla="*/ 360 h 527"/>
                  <a:gd name="T100" fmla="*/ 556 w 556"/>
                  <a:gd name="T101" fmla="*/ 32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527">
                    <a:moveTo>
                      <a:pt x="556" y="304"/>
                    </a:moveTo>
                    <a:lnTo>
                      <a:pt x="556" y="284"/>
                    </a:lnTo>
                    <a:lnTo>
                      <a:pt x="555" y="265"/>
                    </a:lnTo>
                    <a:lnTo>
                      <a:pt x="553" y="248"/>
                    </a:lnTo>
                    <a:lnTo>
                      <a:pt x="551" y="231"/>
                    </a:lnTo>
                    <a:lnTo>
                      <a:pt x="549" y="217"/>
                    </a:lnTo>
                    <a:lnTo>
                      <a:pt x="546" y="203"/>
                    </a:lnTo>
                    <a:lnTo>
                      <a:pt x="542" y="190"/>
                    </a:lnTo>
                    <a:lnTo>
                      <a:pt x="538" y="179"/>
                    </a:lnTo>
                    <a:lnTo>
                      <a:pt x="533" y="168"/>
                    </a:lnTo>
                    <a:lnTo>
                      <a:pt x="529" y="157"/>
                    </a:lnTo>
                    <a:lnTo>
                      <a:pt x="523" y="148"/>
                    </a:lnTo>
                    <a:lnTo>
                      <a:pt x="516" y="140"/>
                    </a:lnTo>
                    <a:lnTo>
                      <a:pt x="510" y="133"/>
                    </a:lnTo>
                    <a:lnTo>
                      <a:pt x="504" y="126"/>
                    </a:lnTo>
                    <a:lnTo>
                      <a:pt x="497" y="118"/>
                    </a:lnTo>
                    <a:lnTo>
                      <a:pt x="490" y="112"/>
                    </a:lnTo>
                    <a:lnTo>
                      <a:pt x="474" y="101"/>
                    </a:lnTo>
                    <a:lnTo>
                      <a:pt x="458" y="90"/>
                    </a:lnTo>
                    <a:lnTo>
                      <a:pt x="441" y="79"/>
                    </a:lnTo>
                    <a:lnTo>
                      <a:pt x="424" y="69"/>
                    </a:lnTo>
                    <a:lnTo>
                      <a:pt x="405" y="58"/>
                    </a:lnTo>
                    <a:lnTo>
                      <a:pt x="387" y="44"/>
                    </a:lnTo>
                    <a:lnTo>
                      <a:pt x="368" y="30"/>
                    </a:lnTo>
                    <a:lnTo>
                      <a:pt x="350" y="14"/>
                    </a:lnTo>
                    <a:lnTo>
                      <a:pt x="344" y="7"/>
                    </a:lnTo>
                    <a:lnTo>
                      <a:pt x="337" y="3"/>
                    </a:lnTo>
                    <a:lnTo>
                      <a:pt x="328" y="1"/>
                    </a:lnTo>
                    <a:lnTo>
                      <a:pt x="320" y="0"/>
                    </a:lnTo>
                    <a:lnTo>
                      <a:pt x="312" y="1"/>
                    </a:lnTo>
                    <a:lnTo>
                      <a:pt x="303" y="2"/>
                    </a:lnTo>
                    <a:lnTo>
                      <a:pt x="293" y="5"/>
                    </a:lnTo>
                    <a:lnTo>
                      <a:pt x="283" y="9"/>
                    </a:lnTo>
                    <a:lnTo>
                      <a:pt x="274" y="15"/>
                    </a:lnTo>
                    <a:lnTo>
                      <a:pt x="263" y="21"/>
                    </a:lnTo>
                    <a:lnTo>
                      <a:pt x="252" y="28"/>
                    </a:lnTo>
                    <a:lnTo>
                      <a:pt x="242" y="35"/>
                    </a:lnTo>
                    <a:lnTo>
                      <a:pt x="220" y="52"/>
                    </a:lnTo>
                    <a:lnTo>
                      <a:pt x="199" y="70"/>
                    </a:lnTo>
                    <a:lnTo>
                      <a:pt x="157" y="110"/>
                    </a:lnTo>
                    <a:lnTo>
                      <a:pt x="118" y="147"/>
                    </a:lnTo>
                    <a:lnTo>
                      <a:pt x="101" y="164"/>
                    </a:lnTo>
                    <a:lnTo>
                      <a:pt x="87" y="177"/>
                    </a:lnTo>
                    <a:lnTo>
                      <a:pt x="74" y="187"/>
                    </a:lnTo>
                    <a:lnTo>
                      <a:pt x="65" y="192"/>
                    </a:lnTo>
                    <a:lnTo>
                      <a:pt x="50" y="202"/>
                    </a:lnTo>
                    <a:lnTo>
                      <a:pt x="36" y="211"/>
                    </a:lnTo>
                    <a:lnTo>
                      <a:pt x="26" y="221"/>
                    </a:lnTo>
                    <a:lnTo>
                      <a:pt x="17" y="231"/>
                    </a:lnTo>
                    <a:lnTo>
                      <a:pt x="10" y="244"/>
                    </a:lnTo>
                    <a:lnTo>
                      <a:pt x="6" y="256"/>
                    </a:lnTo>
                    <a:lnTo>
                      <a:pt x="3" y="268"/>
                    </a:lnTo>
                    <a:lnTo>
                      <a:pt x="0" y="282"/>
                    </a:lnTo>
                    <a:lnTo>
                      <a:pt x="0" y="295"/>
                    </a:lnTo>
                    <a:lnTo>
                      <a:pt x="3" y="309"/>
                    </a:lnTo>
                    <a:lnTo>
                      <a:pt x="6" y="323"/>
                    </a:lnTo>
                    <a:lnTo>
                      <a:pt x="10" y="336"/>
                    </a:lnTo>
                    <a:lnTo>
                      <a:pt x="15" y="351"/>
                    </a:lnTo>
                    <a:lnTo>
                      <a:pt x="22" y="365"/>
                    </a:lnTo>
                    <a:lnTo>
                      <a:pt x="29" y="378"/>
                    </a:lnTo>
                    <a:lnTo>
                      <a:pt x="37" y="393"/>
                    </a:lnTo>
                    <a:lnTo>
                      <a:pt x="47" y="406"/>
                    </a:lnTo>
                    <a:lnTo>
                      <a:pt x="57" y="420"/>
                    </a:lnTo>
                    <a:lnTo>
                      <a:pt x="67" y="432"/>
                    </a:lnTo>
                    <a:lnTo>
                      <a:pt x="79" y="444"/>
                    </a:lnTo>
                    <a:lnTo>
                      <a:pt x="90" y="455"/>
                    </a:lnTo>
                    <a:lnTo>
                      <a:pt x="101" y="467"/>
                    </a:lnTo>
                    <a:lnTo>
                      <a:pt x="112" y="477"/>
                    </a:lnTo>
                    <a:lnTo>
                      <a:pt x="125" y="487"/>
                    </a:lnTo>
                    <a:lnTo>
                      <a:pt x="136" y="496"/>
                    </a:lnTo>
                    <a:lnTo>
                      <a:pt x="148" y="504"/>
                    </a:lnTo>
                    <a:lnTo>
                      <a:pt x="160" y="511"/>
                    </a:lnTo>
                    <a:lnTo>
                      <a:pt x="171" y="516"/>
                    </a:lnTo>
                    <a:lnTo>
                      <a:pt x="181" y="521"/>
                    </a:lnTo>
                    <a:lnTo>
                      <a:pt x="192" y="524"/>
                    </a:lnTo>
                    <a:lnTo>
                      <a:pt x="202" y="526"/>
                    </a:lnTo>
                    <a:lnTo>
                      <a:pt x="210" y="527"/>
                    </a:lnTo>
                    <a:lnTo>
                      <a:pt x="239" y="527"/>
                    </a:lnTo>
                    <a:lnTo>
                      <a:pt x="268" y="526"/>
                    </a:lnTo>
                    <a:lnTo>
                      <a:pt x="296" y="525"/>
                    </a:lnTo>
                    <a:lnTo>
                      <a:pt x="326" y="522"/>
                    </a:lnTo>
                    <a:lnTo>
                      <a:pt x="355" y="519"/>
                    </a:lnTo>
                    <a:lnTo>
                      <a:pt x="384" y="514"/>
                    </a:lnTo>
                    <a:lnTo>
                      <a:pt x="398" y="510"/>
                    </a:lnTo>
                    <a:lnTo>
                      <a:pt x="412" y="507"/>
                    </a:lnTo>
                    <a:lnTo>
                      <a:pt x="425" y="502"/>
                    </a:lnTo>
                    <a:lnTo>
                      <a:pt x="438" y="497"/>
                    </a:lnTo>
                    <a:lnTo>
                      <a:pt x="451" y="491"/>
                    </a:lnTo>
                    <a:lnTo>
                      <a:pt x="463" y="485"/>
                    </a:lnTo>
                    <a:lnTo>
                      <a:pt x="474" y="478"/>
                    </a:lnTo>
                    <a:lnTo>
                      <a:pt x="486" y="470"/>
                    </a:lnTo>
                    <a:lnTo>
                      <a:pt x="496" y="462"/>
                    </a:lnTo>
                    <a:lnTo>
                      <a:pt x="506" y="452"/>
                    </a:lnTo>
                    <a:lnTo>
                      <a:pt x="514" y="442"/>
                    </a:lnTo>
                    <a:lnTo>
                      <a:pt x="523" y="431"/>
                    </a:lnTo>
                    <a:lnTo>
                      <a:pt x="531" y="418"/>
                    </a:lnTo>
                    <a:lnTo>
                      <a:pt x="537" y="405"/>
                    </a:lnTo>
                    <a:lnTo>
                      <a:pt x="543" y="391"/>
                    </a:lnTo>
                    <a:lnTo>
                      <a:pt x="547" y="376"/>
                    </a:lnTo>
                    <a:lnTo>
                      <a:pt x="551" y="360"/>
                    </a:lnTo>
                    <a:lnTo>
                      <a:pt x="554" y="342"/>
                    </a:lnTo>
                    <a:lnTo>
                      <a:pt x="556" y="324"/>
                    </a:lnTo>
                    <a:lnTo>
                      <a:pt x="556" y="304"/>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5" name="Freeform 13"/>
              <p:cNvSpPr/>
              <p:nvPr/>
            </p:nvSpPr>
            <p:spPr bwMode="auto">
              <a:xfrm>
                <a:off x="3679510" y="3695700"/>
                <a:ext cx="88900" cy="82550"/>
              </a:xfrm>
              <a:custGeom>
                <a:avLst/>
                <a:gdLst>
                  <a:gd name="T0" fmla="*/ 509 w 510"/>
                  <a:gd name="T1" fmla="*/ 215 h 470"/>
                  <a:gd name="T2" fmla="*/ 504 w 510"/>
                  <a:gd name="T3" fmla="*/ 189 h 470"/>
                  <a:gd name="T4" fmla="*/ 497 w 510"/>
                  <a:gd name="T5" fmla="*/ 164 h 470"/>
                  <a:gd name="T6" fmla="*/ 487 w 510"/>
                  <a:gd name="T7" fmla="*/ 141 h 470"/>
                  <a:gd name="T8" fmla="*/ 474 w 510"/>
                  <a:gd name="T9" fmla="*/ 119 h 470"/>
                  <a:gd name="T10" fmla="*/ 457 w 510"/>
                  <a:gd name="T11" fmla="*/ 99 h 470"/>
                  <a:gd name="T12" fmla="*/ 440 w 510"/>
                  <a:gd name="T13" fmla="*/ 82 h 470"/>
                  <a:gd name="T14" fmla="*/ 419 w 510"/>
                  <a:gd name="T15" fmla="*/ 66 h 470"/>
                  <a:gd name="T16" fmla="*/ 398 w 510"/>
                  <a:gd name="T17" fmla="*/ 51 h 470"/>
                  <a:gd name="T18" fmla="*/ 374 w 510"/>
                  <a:gd name="T19" fmla="*/ 39 h 470"/>
                  <a:gd name="T20" fmla="*/ 337 w 510"/>
                  <a:gd name="T21" fmla="*/ 22 h 470"/>
                  <a:gd name="T22" fmla="*/ 287 w 510"/>
                  <a:gd name="T23" fmla="*/ 8 h 470"/>
                  <a:gd name="T24" fmla="*/ 236 w 510"/>
                  <a:gd name="T25" fmla="*/ 0 h 470"/>
                  <a:gd name="T26" fmla="*/ 196 w 510"/>
                  <a:gd name="T27" fmla="*/ 0 h 470"/>
                  <a:gd name="T28" fmla="*/ 163 w 510"/>
                  <a:gd name="T29" fmla="*/ 6 h 470"/>
                  <a:gd name="T30" fmla="*/ 127 w 510"/>
                  <a:gd name="T31" fmla="*/ 17 h 470"/>
                  <a:gd name="T32" fmla="*/ 92 w 510"/>
                  <a:gd name="T33" fmla="*/ 34 h 470"/>
                  <a:gd name="T34" fmla="*/ 60 w 510"/>
                  <a:gd name="T35" fmla="*/ 54 h 470"/>
                  <a:gd name="T36" fmla="*/ 33 w 510"/>
                  <a:gd name="T37" fmla="*/ 78 h 470"/>
                  <a:gd name="T38" fmla="*/ 16 w 510"/>
                  <a:gd name="T39" fmla="*/ 97 h 470"/>
                  <a:gd name="T40" fmla="*/ 8 w 510"/>
                  <a:gd name="T41" fmla="*/ 112 h 470"/>
                  <a:gd name="T42" fmla="*/ 3 w 510"/>
                  <a:gd name="T43" fmla="*/ 126 h 470"/>
                  <a:gd name="T44" fmla="*/ 0 w 510"/>
                  <a:gd name="T45" fmla="*/ 141 h 470"/>
                  <a:gd name="T46" fmla="*/ 0 w 510"/>
                  <a:gd name="T47" fmla="*/ 183 h 470"/>
                  <a:gd name="T48" fmla="*/ 4 w 510"/>
                  <a:gd name="T49" fmla="*/ 248 h 470"/>
                  <a:gd name="T50" fmla="*/ 11 w 510"/>
                  <a:gd name="T51" fmla="*/ 294 h 470"/>
                  <a:gd name="T52" fmla="*/ 17 w 510"/>
                  <a:gd name="T53" fmla="*/ 321 h 470"/>
                  <a:gd name="T54" fmla="*/ 26 w 510"/>
                  <a:gd name="T55" fmla="*/ 347 h 470"/>
                  <a:gd name="T56" fmla="*/ 37 w 510"/>
                  <a:gd name="T57" fmla="*/ 370 h 470"/>
                  <a:gd name="T58" fmla="*/ 49 w 510"/>
                  <a:gd name="T59" fmla="*/ 391 h 470"/>
                  <a:gd name="T60" fmla="*/ 65 w 510"/>
                  <a:gd name="T61" fmla="*/ 410 h 470"/>
                  <a:gd name="T62" fmla="*/ 82 w 510"/>
                  <a:gd name="T63" fmla="*/ 426 h 470"/>
                  <a:gd name="T64" fmla="*/ 103 w 510"/>
                  <a:gd name="T65" fmla="*/ 441 h 470"/>
                  <a:gd name="T66" fmla="*/ 127 w 510"/>
                  <a:gd name="T67" fmla="*/ 452 h 470"/>
                  <a:gd name="T68" fmla="*/ 154 w 510"/>
                  <a:gd name="T69" fmla="*/ 461 h 470"/>
                  <a:gd name="T70" fmla="*/ 184 w 510"/>
                  <a:gd name="T71" fmla="*/ 466 h 470"/>
                  <a:gd name="T72" fmla="*/ 218 w 510"/>
                  <a:gd name="T73" fmla="*/ 469 h 470"/>
                  <a:gd name="T74" fmla="*/ 266 w 510"/>
                  <a:gd name="T75" fmla="*/ 469 h 470"/>
                  <a:gd name="T76" fmla="*/ 321 w 510"/>
                  <a:gd name="T77" fmla="*/ 467 h 470"/>
                  <a:gd name="T78" fmla="*/ 360 w 510"/>
                  <a:gd name="T79" fmla="*/ 462 h 470"/>
                  <a:gd name="T80" fmla="*/ 382 w 510"/>
                  <a:gd name="T81" fmla="*/ 457 h 470"/>
                  <a:gd name="T82" fmla="*/ 404 w 510"/>
                  <a:gd name="T83" fmla="*/ 450 h 470"/>
                  <a:gd name="T84" fmla="*/ 422 w 510"/>
                  <a:gd name="T85" fmla="*/ 441 h 470"/>
                  <a:gd name="T86" fmla="*/ 441 w 510"/>
                  <a:gd name="T87" fmla="*/ 429 h 470"/>
                  <a:gd name="T88" fmla="*/ 456 w 510"/>
                  <a:gd name="T89" fmla="*/ 414 h 470"/>
                  <a:gd name="T90" fmla="*/ 469 w 510"/>
                  <a:gd name="T91" fmla="*/ 396 h 470"/>
                  <a:gd name="T92" fmla="*/ 482 w 510"/>
                  <a:gd name="T93" fmla="*/ 375 h 470"/>
                  <a:gd name="T94" fmla="*/ 492 w 510"/>
                  <a:gd name="T95" fmla="*/ 350 h 470"/>
                  <a:gd name="T96" fmla="*/ 499 w 510"/>
                  <a:gd name="T97" fmla="*/ 320 h 470"/>
                  <a:gd name="T98" fmla="*/ 504 w 510"/>
                  <a:gd name="T99" fmla="*/ 287 h 470"/>
                  <a:gd name="T100" fmla="*/ 509 w 510"/>
                  <a:gd name="T101" fmla="*/ 24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0" h="470">
                    <a:moveTo>
                      <a:pt x="510" y="229"/>
                    </a:moveTo>
                    <a:lnTo>
                      <a:pt x="509" y="215"/>
                    </a:lnTo>
                    <a:lnTo>
                      <a:pt x="507" y="201"/>
                    </a:lnTo>
                    <a:lnTo>
                      <a:pt x="504" y="189"/>
                    </a:lnTo>
                    <a:lnTo>
                      <a:pt x="501" y="175"/>
                    </a:lnTo>
                    <a:lnTo>
                      <a:pt x="497" y="164"/>
                    </a:lnTo>
                    <a:lnTo>
                      <a:pt x="493" y="152"/>
                    </a:lnTo>
                    <a:lnTo>
                      <a:pt x="487" y="141"/>
                    </a:lnTo>
                    <a:lnTo>
                      <a:pt x="481" y="130"/>
                    </a:lnTo>
                    <a:lnTo>
                      <a:pt x="474" y="119"/>
                    </a:lnTo>
                    <a:lnTo>
                      <a:pt x="465" y="110"/>
                    </a:lnTo>
                    <a:lnTo>
                      <a:pt x="457" y="99"/>
                    </a:lnTo>
                    <a:lnTo>
                      <a:pt x="449" y="90"/>
                    </a:lnTo>
                    <a:lnTo>
                      <a:pt x="440" y="82"/>
                    </a:lnTo>
                    <a:lnTo>
                      <a:pt x="429" y="74"/>
                    </a:lnTo>
                    <a:lnTo>
                      <a:pt x="419" y="66"/>
                    </a:lnTo>
                    <a:lnTo>
                      <a:pt x="408" y="58"/>
                    </a:lnTo>
                    <a:lnTo>
                      <a:pt x="398" y="51"/>
                    </a:lnTo>
                    <a:lnTo>
                      <a:pt x="385" y="45"/>
                    </a:lnTo>
                    <a:lnTo>
                      <a:pt x="374" y="39"/>
                    </a:lnTo>
                    <a:lnTo>
                      <a:pt x="362" y="33"/>
                    </a:lnTo>
                    <a:lnTo>
                      <a:pt x="337" y="22"/>
                    </a:lnTo>
                    <a:lnTo>
                      <a:pt x="312" y="14"/>
                    </a:lnTo>
                    <a:lnTo>
                      <a:pt x="287" y="8"/>
                    </a:lnTo>
                    <a:lnTo>
                      <a:pt x="261" y="3"/>
                    </a:lnTo>
                    <a:lnTo>
                      <a:pt x="236" y="0"/>
                    </a:lnTo>
                    <a:lnTo>
                      <a:pt x="212" y="0"/>
                    </a:lnTo>
                    <a:lnTo>
                      <a:pt x="196" y="0"/>
                    </a:lnTo>
                    <a:lnTo>
                      <a:pt x="180" y="3"/>
                    </a:lnTo>
                    <a:lnTo>
                      <a:pt x="163" y="6"/>
                    </a:lnTo>
                    <a:lnTo>
                      <a:pt x="146" y="11"/>
                    </a:lnTo>
                    <a:lnTo>
                      <a:pt x="127" y="17"/>
                    </a:lnTo>
                    <a:lnTo>
                      <a:pt x="110" y="25"/>
                    </a:lnTo>
                    <a:lnTo>
                      <a:pt x="92" y="34"/>
                    </a:lnTo>
                    <a:lnTo>
                      <a:pt x="76" y="43"/>
                    </a:lnTo>
                    <a:lnTo>
                      <a:pt x="60" y="54"/>
                    </a:lnTo>
                    <a:lnTo>
                      <a:pt x="46" y="66"/>
                    </a:lnTo>
                    <a:lnTo>
                      <a:pt x="33" y="78"/>
                    </a:lnTo>
                    <a:lnTo>
                      <a:pt x="21" y="91"/>
                    </a:lnTo>
                    <a:lnTo>
                      <a:pt x="16" y="97"/>
                    </a:lnTo>
                    <a:lnTo>
                      <a:pt x="12" y="105"/>
                    </a:lnTo>
                    <a:lnTo>
                      <a:pt x="8" y="112"/>
                    </a:lnTo>
                    <a:lnTo>
                      <a:pt x="5" y="118"/>
                    </a:lnTo>
                    <a:lnTo>
                      <a:pt x="3" y="126"/>
                    </a:lnTo>
                    <a:lnTo>
                      <a:pt x="1" y="133"/>
                    </a:lnTo>
                    <a:lnTo>
                      <a:pt x="0" y="141"/>
                    </a:lnTo>
                    <a:lnTo>
                      <a:pt x="0" y="148"/>
                    </a:lnTo>
                    <a:lnTo>
                      <a:pt x="0" y="183"/>
                    </a:lnTo>
                    <a:lnTo>
                      <a:pt x="1" y="217"/>
                    </a:lnTo>
                    <a:lnTo>
                      <a:pt x="4" y="248"/>
                    </a:lnTo>
                    <a:lnTo>
                      <a:pt x="8" y="279"/>
                    </a:lnTo>
                    <a:lnTo>
                      <a:pt x="11" y="294"/>
                    </a:lnTo>
                    <a:lnTo>
                      <a:pt x="14" y="308"/>
                    </a:lnTo>
                    <a:lnTo>
                      <a:pt x="17" y="321"/>
                    </a:lnTo>
                    <a:lnTo>
                      <a:pt x="21" y="334"/>
                    </a:lnTo>
                    <a:lnTo>
                      <a:pt x="26" y="347"/>
                    </a:lnTo>
                    <a:lnTo>
                      <a:pt x="31" y="358"/>
                    </a:lnTo>
                    <a:lnTo>
                      <a:pt x="37" y="370"/>
                    </a:lnTo>
                    <a:lnTo>
                      <a:pt x="43" y="381"/>
                    </a:lnTo>
                    <a:lnTo>
                      <a:pt x="49" y="391"/>
                    </a:lnTo>
                    <a:lnTo>
                      <a:pt x="56" y="401"/>
                    </a:lnTo>
                    <a:lnTo>
                      <a:pt x="65" y="410"/>
                    </a:lnTo>
                    <a:lnTo>
                      <a:pt x="73" y="419"/>
                    </a:lnTo>
                    <a:lnTo>
                      <a:pt x="82" y="426"/>
                    </a:lnTo>
                    <a:lnTo>
                      <a:pt x="92" y="434"/>
                    </a:lnTo>
                    <a:lnTo>
                      <a:pt x="103" y="441"/>
                    </a:lnTo>
                    <a:lnTo>
                      <a:pt x="115" y="447"/>
                    </a:lnTo>
                    <a:lnTo>
                      <a:pt x="127" y="452"/>
                    </a:lnTo>
                    <a:lnTo>
                      <a:pt x="140" y="457"/>
                    </a:lnTo>
                    <a:lnTo>
                      <a:pt x="154" y="461"/>
                    </a:lnTo>
                    <a:lnTo>
                      <a:pt x="168" y="464"/>
                    </a:lnTo>
                    <a:lnTo>
                      <a:pt x="184" y="466"/>
                    </a:lnTo>
                    <a:lnTo>
                      <a:pt x="200" y="468"/>
                    </a:lnTo>
                    <a:lnTo>
                      <a:pt x="218" y="469"/>
                    </a:lnTo>
                    <a:lnTo>
                      <a:pt x="236" y="470"/>
                    </a:lnTo>
                    <a:lnTo>
                      <a:pt x="266" y="469"/>
                    </a:lnTo>
                    <a:lnTo>
                      <a:pt x="295" y="469"/>
                    </a:lnTo>
                    <a:lnTo>
                      <a:pt x="321" y="467"/>
                    </a:lnTo>
                    <a:lnTo>
                      <a:pt x="347" y="464"/>
                    </a:lnTo>
                    <a:lnTo>
                      <a:pt x="360" y="462"/>
                    </a:lnTo>
                    <a:lnTo>
                      <a:pt x="371" y="460"/>
                    </a:lnTo>
                    <a:lnTo>
                      <a:pt x="382" y="457"/>
                    </a:lnTo>
                    <a:lnTo>
                      <a:pt x="392" y="454"/>
                    </a:lnTo>
                    <a:lnTo>
                      <a:pt x="404" y="450"/>
                    </a:lnTo>
                    <a:lnTo>
                      <a:pt x="413" y="446"/>
                    </a:lnTo>
                    <a:lnTo>
                      <a:pt x="422" y="441"/>
                    </a:lnTo>
                    <a:lnTo>
                      <a:pt x="431" y="435"/>
                    </a:lnTo>
                    <a:lnTo>
                      <a:pt x="441" y="429"/>
                    </a:lnTo>
                    <a:lnTo>
                      <a:pt x="449" y="422"/>
                    </a:lnTo>
                    <a:lnTo>
                      <a:pt x="456" y="414"/>
                    </a:lnTo>
                    <a:lnTo>
                      <a:pt x="463" y="406"/>
                    </a:lnTo>
                    <a:lnTo>
                      <a:pt x="469" y="396"/>
                    </a:lnTo>
                    <a:lnTo>
                      <a:pt x="476" y="386"/>
                    </a:lnTo>
                    <a:lnTo>
                      <a:pt x="482" y="375"/>
                    </a:lnTo>
                    <a:lnTo>
                      <a:pt x="487" y="363"/>
                    </a:lnTo>
                    <a:lnTo>
                      <a:pt x="492" y="350"/>
                    </a:lnTo>
                    <a:lnTo>
                      <a:pt x="496" y="336"/>
                    </a:lnTo>
                    <a:lnTo>
                      <a:pt x="499" y="320"/>
                    </a:lnTo>
                    <a:lnTo>
                      <a:pt x="502" y="305"/>
                    </a:lnTo>
                    <a:lnTo>
                      <a:pt x="504" y="287"/>
                    </a:lnTo>
                    <a:lnTo>
                      <a:pt x="506" y="269"/>
                    </a:lnTo>
                    <a:lnTo>
                      <a:pt x="509" y="249"/>
                    </a:lnTo>
                    <a:lnTo>
                      <a:pt x="510" y="229"/>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6" name="Freeform 14"/>
              <p:cNvSpPr/>
              <p:nvPr/>
            </p:nvSpPr>
            <p:spPr bwMode="auto">
              <a:xfrm>
                <a:off x="3781110" y="3651250"/>
                <a:ext cx="23812" cy="52388"/>
              </a:xfrm>
              <a:custGeom>
                <a:avLst/>
                <a:gdLst>
                  <a:gd name="T0" fmla="*/ 121 w 127"/>
                  <a:gd name="T1" fmla="*/ 0 h 292"/>
                  <a:gd name="T2" fmla="*/ 122 w 127"/>
                  <a:gd name="T3" fmla="*/ 50 h 292"/>
                  <a:gd name="T4" fmla="*/ 125 w 127"/>
                  <a:gd name="T5" fmla="*/ 107 h 292"/>
                  <a:gd name="T6" fmla="*/ 126 w 127"/>
                  <a:gd name="T7" fmla="*/ 136 h 292"/>
                  <a:gd name="T8" fmla="*/ 126 w 127"/>
                  <a:gd name="T9" fmla="*/ 164 h 292"/>
                  <a:gd name="T10" fmla="*/ 127 w 127"/>
                  <a:gd name="T11" fmla="*/ 192 h 292"/>
                  <a:gd name="T12" fmla="*/ 126 w 127"/>
                  <a:gd name="T13" fmla="*/ 217 h 292"/>
                  <a:gd name="T14" fmla="*/ 124 w 127"/>
                  <a:gd name="T15" fmla="*/ 241 h 292"/>
                  <a:gd name="T16" fmla="*/ 120 w 127"/>
                  <a:gd name="T17" fmla="*/ 260 h 292"/>
                  <a:gd name="T18" fmla="*/ 118 w 127"/>
                  <a:gd name="T19" fmla="*/ 268 h 292"/>
                  <a:gd name="T20" fmla="*/ 115 w 127"/>
                  <a:gd name="T21" fmla="*/ 275 h 292"/>
                  <a:gd name="T22" fmla="*/ 112 w 127"/>
                  <a:gd name="T23" fmla="*/ 282 h 292"/>
                  <a:gd name="T24" fmla="*/ 107 w 127"/>
                  <a:gd name="T25" fmla="*/ 286 h 292"/>
                  <a:gd name="T26" fmla="*/ 103 w 127"/>
                  <a:gd name="T27" fmla="*/ 290 h 292"/>
                  <a:gd name="T28" fmla="*/ 98 w 127"/>
                  <a:gd name="T29" fmla="*/ 292 h 292"/>
                  <a:gd name="T30" fmla="*/ 92 w 127"/>
                  <a:gd name="T31" fmla="*/ 292 h 292"/>
                  <a:gd name="T32" fmla="*/ 86 w 127"/>
                  <a:gd name="T33" fmla="*/ 291 h 292"/>
                  <a:gd name="T34" fmla="*/ 79 w 127"/>
                  <a:gd name="T35" fmla="*/ 288 h 292"/>
                  <a:gd name="T36" fmla="*/ 71 w 127"/>
                  <a:gd name="T37" fmla="*/ 283 h 292"/>
                  <a:gd name="T38" fmla="*/ 63 w 127"/>
                  <a:gd name="T39" fmla="*/ 275 h 292"/>
                  <a:gd name="T40" fmla="*/ 54 w 127"/>
                  <a:gd name="T41" fmla="*/ 267 h 292"/>
                  <a:gd name="T42" fmla="*/ 41 w 127"/>
                  <a:gd name="T43" fmla="*/ 253 h 292"/>
                  <a:gd name="T44" fmla="*/ 29 w 127"/>
                  <a:gd name="T45" fmla="*/ 241 h 292"/>
                  <a:gd name="T46" fmla="*/ 20 w 127"/>
                  <a:gd name="T47" fmla="*/ 228 h 292"/>
                  <a:gd name="T48" fmla="*/ 13 w 127"/>
                  <a:gd name="T49" fmla="*/ 217 h 292"/>
                  <a:gd name="T50" fmla="*/ 7 w 127"/>
                  <a:gd name="T51" fmla="*/ 208 h 292"/>
                  <a:gd name="T52" fmla="*/ 3 w 127"/>
                  <a:gd name="T53" fmla="*/ 198 h 292"/>
                  <a:gd name="T54" fmla="*/ 1 w 127"/>
                  <a:gd name="T55" fmla="*/ 189 h 292"/>
                  <a:gd name="T56" fmla="*/ 0 w 127"/>
                  <a:gd name="T57" fmla="*/ 182 h 292"/>
                  <a:gd name="T58" fmla="*/ 0 w 127"/>
                  <a:gd name="T59" fmla="*/ 175 h 292"/>
                  <a:gd name="T60" fmla="*/ 1 w 127"/>
                  <a:gd name="T61" fmla="*/ 168 h 292"/>
                  <a:gd name="T62" fmla="*/ 3 w 127"/>
                  <a:gd name="T63" fmla="*/ 161 h 292"/>
                  <a:gd name="T64" fmla="*/ 7 w 127"/>
                  <a:gd name="T65" fmla="*/ 155 h 292"/>
                  <a:gd name="T66" fmla="*/ 11 w 127"/>
                  <a:gd name="T67" fmla="*/ 150 h 292"/>
                  <a:gd name="T68" fmla="*/ 16 w 127"/>
                  <a:gd name="T69" fmla="*/ 144 h 292"/>
                  <a:gd name="T70" fmla="*/ 21 w 127"/>
                  <a:gd name="T71" fmla="*/ 139 h 292"/>
                  <a:gd name="T72" fmla="*/ 27 w 127"/>
                  <a:gd name="T73" fmla="*/ 134 h 292"/>
                  <a:gd name="T74" fmla="*/ 42 w 127"/>
                  <a:gd name="T75" fmla="*/ 123 h 292"/>
                  <a:gd name="T76" fmla="*/ 56 w 127"/>
                  <a:gd name="T77" fmla="*/ 112 h 292"/>
                  <a:gd name="T78" fmla="*/ 71 w 127"/>
                  <a:gd name="T79" fmla="*/ 100 h 292"/>
                  <a:gd name="T80" fmla="*/ 86 w 127"/>
                  <a:gd name="T81" fmla="*/ 85 h 292"/>
                  <a:gd name="T82" fmla="*/ 93 w 127"/>
                  <a:gd name="T83" fmla="*/ 78 h 292"/>
                  <a:gd name="T84" fmla="*/ 99 w 127"/>
                  <a:gd name="T85" fmla="*/ 69 h 292"/>
                  <a:gd name="T86" fmla="*/ 104 w 127"/>
                  <a:gd name="T87" fmla="*/ 60 h 292"/>
                  <a:gd name="T88" fmla="*/ 109 w 127"/>
                  <a:gd name="T89" fmla="*/ 50 h 292"/>
                  <a:gd name="T90" fmla="*/ 114 w 127"/>
                  <a:gd name="T91" fmla="*/ 39 h 292"/>
                  <a:gd name="T92" fmla="*/ 117 w 127"/>
                  <a:gd name="T93" fmla="*/ 28 h 292"/>
                  <a:gd name="T94" fmla="*/ 119 w 127"/>
                  <a:gd name="T95" fmla="*/ 14 h 292"/>
                  <a:gd name="T96" fmla="*/ 121 w 127"/>
                  <a:gd name="T9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292">
                    <a:moveTo>
                      <a:pt x="121" y="0"/>
                    </a:moveTo>
                    <a:lnTo>
                      <a:pt x="122" y="50"/>
                    </a:lnTo>
                    <a:lnTo>
                      <a:pt x="125" y="107"/>
                    </a:lnTo>
                    <a:lnTo>
                      <a:pt x="126" y="136"/>
                    </a:lnTo>
                    <a:lnTo>
                      <a:pt x="126" y="164"/>
                    </a:lnTo>
                    <a:lnTo>
                      <a:pt x="127" y="192"/>
                    </a:lnTo>
                    <a:lnTo>
                      <a:pt x="126" y="217"/>
                    </a:lnTo>
                    <a:lnTo>
                      <a:pt x="124" y="241"/>
                    </a:lnTo>
                    <a:lnTo>
                      <a:pt x="120" y="260"/>
                    </a:lnTo>
                    <a:lnTo>
                      <a:pt x="118" y="268"/>
                    </a:lnTo>
                    <a:lnTo>
                      <a:pt x="115" y="275"/>
                    </a:lnTo>
                    <a:lnTo>
                      <a:pt x="112" y="282"/>
                    </a:lnTo>
                    <a:lnTo>
                      <a:pt x="107" y="286"/>
                    </a:lnTo>
                    <a:lnTo>
                      <a:pt x="103" y="290"/>
                    </a:lnTo>
                    <a:lnTo>
                      <a:pt x="98" y="292"/>
                    </a:lnTo>
                    <a:lnTo>
                      <a:pt x="92" y="292"/>
                    </a:lnTo>
                    <a:lnTo>
                      <a:pt x="86" y="291"/>
                    </a:lnTo>
                    <a:lnTo>
                      <a:pt x="79" y="288"/>
                    </a:lnTo>
                    <a:lnTo>
                      <a:pt x="71" y="283"/>
                    </a:lnTo>
                    <a:lnTo>
                      <a:pt x="63" y="275"/>
                    </a:lnTo>
                    <a:lnTo>
                      <a:pt x="54" y="267"/>
                    </a:lnTo>
                    <a:lnTo>
                      <a:pt x="41" y="253"/>
                    </a:lnTo>
                    <a:lnTo>
                      <a:pt x="29" y="241"/>
                    </a:lnTo>
                    <a:lnTo>
                      <a:pt x="20" y="228"/>
                    </a:lnTo>
                    <a:lnTo>
                      <a:pt x="13" y="217"/>
                    </a:lnTo>
                    <a:lnTo>
                      <a:pt x="7" y="208"/>
                    </a:lnTo>
                    <a:lnTo>
                      <a:pt x="3" y="198"/>
                    </a:lnTo>
                    <a:lnTo>
                      <a:pt x="1" y="189"/>
                    </a:lnTo>
                    <a:lnTo>
                      <a:pt x="0" y="182"/>
                    </a:lnTo>
                    <a:lnTo>
                      <a:pt x="0" y="175"/>
                    </a:lnTo>
                    <a:lnTo>
                      <a:pt x="1" y="168"/>
                    </a:lnTo>
                    <a:lnTo>
                      <a:pt x="3" y="161"/>
                    </a:lnTo>
                    <a:lnTo>
                      <a:pt x="7" y="155"/>
                    </a:lnTo>
                    <a:lnTo>
                      <a:pt x="11" y="150"/>
                    </a:lnTo>
                    <a:lnTo>
                      <a:pt x="16" y="144"/>
                    </a:lnTo>
                    <a:lnTo>
                      <a:pt x="21" y="139"/>
                    </a:lnTo>
                    <a:lnTo>
                      <a:pt x="27" y="134"/>
                    </a:lnTo>
                    <a:lnTo>
                      <a:pt x="42" y="123"/>
                    </a:lnTo>
                    <a:lnTo>
                      <a:pt x="56" y="112"/>
                    </a:lnTo>
                    <a:lnTo>
                      <a:pt x="71" y="100"/>
                    </a:lnTo>
                    <a:lnTo>
                      <a:pt x="86" y="85"/>
                    </a:lnTo>
                    <a:lnTo>
                      <a:pt x="93" y="78"/>
                    </a:lnTo>
                    <a:lnTo>
                      <a:pt x="99" y="69"/>
                    </a:lnTo>
                    <a:lnTo>
                      <a:pt x="104" y="60"/>
                    </a:lnTo>
                    <a:lnTo>
                      <a:pt x="109" y="50"/>
                    </a:lnTo>
                    <a:lnTo>
                      <a:pt x="114" y="39"/>
                    </a:lnTo>
                    <a:lnTo>
                      <a:pt x="117" y="28"/>
                    </a:lnTo>
                    <a:lnTo>
                      <a:pt x="119" y="14"/>
                    </a:lnTo>
                    <a:lnTo>
                      <a:pt x="121" y="0"/>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7" name="Freeform 15"/>
              <p:cNvSpPr/>
              <p:nvPr/>
            </p:nvSpPr>
            <p:spPr bwMode="auto">
              <a:xfrm>
                <a:off x="3563622" y="3840163"/>
                <a:ext cx="220662" cy="176213"/>
              </a:xfrm>
              <a:custGeom>
                <a:avLst/>
                <a:gdLst>
                  <a:gd name="T0" fmla="*/ 1149 w 1253"/>
                  <a:gd name="T1" fmla="*/ 47 h 1003"/>
                  <a:gd name="T2" fmla="*/ 1160 w 1253"/>
                  <a:gd name="T3" fmla="*/ 114 h 1003"/>
                  <a:gd name="T4" fmla="*/ 1199 w 1253"/>
                  <a:gd name="T5" fmla="*/ 121 h 1003"/>
                  <a:gd name="T6" fmla="*/ 1211 w 1253"/>
                  <a:gd name="T7" fmla="*/ 65 h 1003"/>
                  <a:gd name="T8" fmla="*/ 1220 w 1253"/>
                  <a:gd name="T9" fmla="*/ 0 h 1003"/>
                  <a:gd name="T10" fmla="*/ 1233 w 1253"/>
                  <a:gd name="T11" fmla="*/ 30 h 1003"/>
                  <a:gd name="T12" fmla="*/ 1235 w 1253"/>
                  <a:gd name="T13" fmla="*/ 164 h 1003"/>
                  <a:gd name="T14" fmla="*/ 1207 w 1253"/>
                  <a:gd name="T15" fmla="*/ 373 h 1003"/>
                  <a:gd name="T16" fmla="*/ 1229 w 1253"/>
                  <a:gd name="T17" fmla="*/ 409 h 1003"/>
                  <a:gd name="T18" fmla="*/ 1253 w 1253"/>
                  <a:gd name="T19" fmla="*/ 442 h 1003"/>
                  <a:gd name="T20" fmla="*/ 1238 w 1253"/>
                  <a:gd name="T21" fmla="*/ 511 h 1003"/>
                  <a:gd name="T22" fmla="*/ 1142 w 1253"/>
                  <a:gd name="T23" fmla="*/ 612 h 1003"/>
                  <a:gd name="T24" fmla="*/ 1071 w 1253"/>
                  <a:gd name="T25" fmla="*/ 720 h 1003"/>
                  <a:gd name="T26" fmla="*/ 949 w 1253"/>
                  <a:gd name="T27" fmla="*/ 860 h 1003"/>
                  <a:gd name="T28" fmla="*/ 898 w 1253"/>
                  <a:gd name="T29" fmla="*/ 914 h 1003"/>
                  <a:gd name="T30" fmla="*/ 752 w 1253"/>
                  <a:gd name="T31" fmla="*/ 964 h 1003"/>
                  <a:gd name="T32" fmla="*/ 705 w 1253"/>
                  <a:gd name="T33" fmla="*/ 996 h 1003"/>
                  <a:gd name="T34" fmla="*/ 650 w 1253"/>
                  <a:gd name="T35" fmla="*/ 1001 h 1003"/>
                  <a:gd name="T36" fmla="*/ 536 w 1253"/>
                  <a:gd name="T37" fmla="*/ 959 h 1003"/>
                  <a:gd name="T38" fmla="*/ 458 w 1253"/>
                  <a:gd name="T39" fmla="*/ 898 h 1003"/>
                  <a:gd name="T40" fmla="*/ 303 w 1253"/>
                  <a:gd name="T41" fmla="*/ 810 h 1003"/>
                  <a:gd name="T42" fmla="*/ 77 w 1253"/>
                  <a:gd name="T43" fmla="*/ 628 h 1003"/>
                  <a:gd name="T44" fmla="*/ 9 w 1253"/>
                  <a:gd name="T45" fmla="*/ 531 h 1003"/>
                  <a:gd name="T46" fmla="*/ 41 w 1253"/>
                  <a:gd name="T47" fmla="*/ 394 h 1003"/>
                  <a:gd name="T48" fmla="*/ 24 w 1253"/>
                  <a:gd name="T49" fmla="*/ 170 h 1003"/>
                  <a:gd name="T50" fmla="*/ 0 w 1253"/>
                  <a:gd name="T51" fmla="*/ 73 h 1003"/>
                  <a:gd name="T52" fmla="*/ 6 w 1253"/>
                  <a:gd name="T53" fmla="*/ 85 h 1003"/>
                  <a:gd name="T54" fmla="*/ 46 w 1253"/>
                  <a:gd name="T55" fmla="*/ 168 h 1003"/>
                  <a:gd name="T56" fmla="*/ 112 w 1253"/>
                  <a:gd name="T57" fmla="*/ 197 h 1003"/>
                  <a:gd name="T58" fmla="*/ 132 w 1253"/>
                  <a:gd name="T59" fmla="*/ 252 h 1003"/>
                  <a:gd name="T60" fmla="*/ 128 w 1253"/>
                  <a:gd name="T61" fmla="*/ 393 h 1003"/>
                  <a:gd name="T62" fmla="*/ 155 w 1253"/>
                  <a:gd name="T63" fmla="*/ 448 h 1003"/>
                  <a:gd name="T64" fmla="*/ 174 w 1253"/>
                  <a:gd name="T65" fmla="*/ 519 h 1003"/>
                  <a:gd name="T66" fmla="*/ 215 w 1253"/>
                  <a:gd name="T67" fmla="*/ 585 h 1003"/>
                  <a:gd name="T68" fmla="*/ 303 w 1253"/>
                  <a:gd name="T69" fmla="*/ 639 h 1003"/>
                  <a:gd name="T70" fmla="*/ 362 w 1253"/>
                  <a:gd name="T71" fmla="*/ 670 h 1003"/>
                  <a:gd name="T72" fmla="*/ 501 w 1253"/>
                  <a:gd name="T73" fmla="*/ 740 h 1003"/>
                  <a:gd name="T74" fmla="*/ 513 w 1253"/>
                  <a:gd name="T75" fmla="*/ 756 h 1003"/>
                  <a:gd name="T76" fmla="*/ 549 w 1253"/>
                  <a:gd name="T77" fmla="*/ 738 h 1003"/>
                  <a:gd name="T78" fmla="*/ 579 w 1253"/>
                  <a:gd name="T79" fmla="*/ 770 h 1003"/>
                  <a:gd name="T80" fmla="*/ 615 w 1253"/>
                  <a:gd name="T81" fmla="*/ 761 h 1003"/>
                  <a:gd name="T82" fmla="*/ 635 w 1253"/>
                  <a:gd name="T83" fmla="*/ 739 h 1003"/>
                  <a:gd name="T84" fmla="*/ 722 w 1253"/>
                  <a:gd name="T85" fmla="*/ 773 h 1003"/>
                  <a:gd name="T86" fmla="*/ 734 w 1253"/>
                  <a:gd name="T87" fmla="*/ 758 h 1003"/>
                  <a:gd name="T88" fmla="*/ 766 w 1253"/>
                  <a:gd name="T89" fmla="*/ 723 h 1003"/>
                  <a:gd name="T90" fmla="*/ 858 w 1253"/>
                  <a:gd name="T91" fmla="*/ 690 h 1003"/>
                  <a:gd name="T92" fmla="*/ 921 w 1253"/>
                  <a:gd name="T93" fmla="*/ 684 h 1003"/>
                  <a:gd name="T94" fmla="*/ 925 w 1253"/>
                  <a:gd name="T95" fmla="*/ 667 h 1003"/>
                  <a:gd name="T96" fmla="*/ 988 w 1253"/>
                  <a:gd name="T97" fmla="*/ 625 h 1003"/>
                  <a:gd name="T98" fmla="*/ 1048 w 1253"/>
                  <a:gd name="T99" fmla="*/ 575 h 1003"/>
                  <a:gd name="T100" fmla="*/ 1080 w 1253"/>
                  <a:gd name="T101" fmla="*/ 517 h 1003"/>
                  <a:gd name="T102" fmla="*/ 1095 w 1253"/>
                  <a:gd name="T103" fmla="*/ 450 h 1003"/>
                  <a:gd name="T104" fmla="*/ 1090 w 1253"/>
                  <a:gd name="T105" fmla="*/ 339 h 1003"/>
                  <a:gd name="T106" fmla="*/ 1115 w 1253"/>
                  <a:gd name="T107" fmla="*/ 320 h 1003"/>
                  <a:gd name="T108" fmla="*/ 1119 w 1253"/>
                  <a:gd name="T109" fmla="*/ 203 h 1003"/>
                  <a:gd name="T110" fmla="*/ 1096 w 1253"/>
                  <a:gd name="T111" fmla="*/ 61 h 1003"/>
                  <a:gd name="T112" fmla="*/ 1128 w 1253"/>
                  <a:gd name="T113" fmla="*/ 16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3" h="1003">
                    <a:moveTo>
                      <a:pt x="1140" y="9"/>
                    </a:moveTo>
                    <a:lnTo>
                      <a:pt x="1143" y="11"/>
                    </a:lnTo>
                    <a:lnTo>
                      <a:pt x="1145" y="13"/>
                    </a:lnTo>
                    <a:lnTo>
                      <a:pt x="1146" y="17"/>
                    </a:lnTo>
                    <a:lnTo>
                      <a:pt x="1147" y="22"/>
                    </a:lnTo>
                    <a:lnTo>
                      <a:pt x="1149" y="34"/>
                    </a:lnTo>
                    <a:lnTo>
                      <a:pt x="1149" y="47"/>
                    </a:lnTo>
                    <a:lnTo>
                      <a:pt x="1148" y="75"/>
                    </a:lnTo>
                    <a:lnTo>
                      <a:pt x="1147" y="95"/>
                    </a:lnTo>
                    <a:lnTo>
                      <a:pt x="1148" y="99"/>
                    </a:lnTo>
                    <a:lnTo>
                      <a:pt x="1150" y="104"/>
                    </a:lnTo>
                    <a:lnTo>
                      <a:pt x="1152" y="108"/>
                    </a:lnTo>
                    <a:lnTo>
                      <a:pt x="1156" y="111"/>
                    </a:lnTo>
                    <a:lnTo>
                      <a:pt x="1160" y="114"/>
                    </a:lnTo>
                    <a:lnTo>
                      <a:pt x="1164" y="117"/>
                    </a:lnTo>
                    <a:lnTo>
                      <a:pt x="1170" y="119"/>
                    </a:lnTo>
                    <a:lnTo>
                      <a:pt x="1175" y="121"/>
                    </a:lnTo>
                    <a:lnTo>
                      <a:pt x="1184" y="123"/>
                    </a:lnTo>
                    <a:lnTo>
                      <a:pt x="1193" y="123"/>
                    </a:lnTo>
                    <a:lnTo>
                      <a:pt x="1196" y="122"/>
                    </a:lnTo>
                    <a:lnTo>
                      <a:pt x="1199" y="121"/>
                    </a:lnTo>
                    <a:lnTo>
                      <a:pt x="1200" y="119"/>
                    </a:lnTo>
                    <a:lnTo>
                      <a:pt x="1201" y="117"/>
                    </a:lnTo>
                    <a:lnTo>
                      <a:pt x="1202" y="107"/>
                    </a:lnTo>
                    <a:lnTo>
                      <a:pt x="1204" y="95"/>
                    </a:lnTo>
                    <a:lnTo>
                      <a:pt x="1206" y="85"/>
                    </a:lnTo>
                    <a:lnTo>
                      <a:pt x="1209" y="75"/>
                    </a:lnTo>
                    <a:lnTo>
                      <a:pt x="1211" y="65"/>
                    </a:lnTo>
                    <a:lnTo>
                      <a:pt x="1214" y="54"/>
                    </a:lnTo>
                    <a:lnTo>
                      <a:pt x="1215" y="45"/>
                    </a:lnTo>
                    <a:lnTo>
                      <a:pt x="1216" y="36"/>
                    </a:lnTo>
                    <a:lnTo>
                      <a:pt x="1216" y="21"/>
                    </a:lnTo>
                    <a:lnTo>
                      <a:pt x="1217" y="10"/>
                    </a:lnTo>
                    <a:lnTo>
                      <a:pt x="1218" y="4"/>
                    </a:lnTo>
                    <a:lnTo>
                      <a:pt x="1220" y="0"/>
                    </a:lnTo>
                    <a:lnTo>
                      <a:pt x="1221" y="0"/>
                    </a:lnTo>
                    <a:lnTo>
                      <a:pt x="1222" y="0"/>
                    </a:lnTo>
                    <a:lnTo>
                      <a:pt x="1223" y="0"/>
                    </a:lnTo>
                    <a:lnTo>
                      <a:pt x="1224" y="2"/>
                    </a:lnTo>
                    <a:lnTo>
                      <a:pt x="1226" y="6"/>
                    </a:lnTo>
                    <a:lnTo>
                      <a:pt x="1228" y="12"/>
                    </a:lnTo>
                    <a:lnTo>
                      <a:pt x="1233" y="30"/>
                    </a:lnTo>
                    <a:lnTo>
                      <a:pt x="1237" y="50"/>
                    </a:lnTo>
                    <a:lnTo>
                      <a:pt x="1241" y="73"/>
                    </a:lnTo>
                    <a:lnTo>
                      <a:pt x="1242" y="93"/>
                    </a:lnTo>
                    <a:lnTo>
                      <a:pt x="1241" y="111"/>
                    </a:lnTo>
                    <a:lnTo>
                      <a:pt x="1239" y="128"/>
                    </a:lnTo>
                    <a:lnTo>
                      <a:pt x="1238" y="146"/>
                    </a:lnTo>
                    <a:lnTo>
                      <a:pt x="1235" y="164"/>
                    </a:lnTo>
                    <a:lnTo>
                      <a:pt x="1230" y="200"/>
                    </a:lnTo>
                    <a:lnTo>
                      <a:pt x="1224" y="237"/>
                    </a:lnTo>
                    <a:lnTo>
                      <a:pt x="1217" y="274"/>
                    </a:lnTo>
                    <a:lnTo>
                      <a:pt x="1212" y="313"/>
                    </a:lnTo>
                    <a:lnTo>
                      <a:pt x="1210" y="333"/>
                    </a:lnTo>
                    <a:lnTo>
                      <a:pt x="1208" y="352"/>
                    </a:lnTo>
                    <a:lnTo>
                      <a:pt x="1207" y="373"/>
                    </a:lnTo>
                    <a:lnTo>
                      <a:pt x="1207" y="393"/>
                    </a:lnTo>
                    <a:lnTo>
                      <a:pt x="1207" y="396"/>
                    </a:lnTo>
                    <a:lnTo>
                      <a:pt x="1209" y="399"/>
                    </a:lnTo>
                    <a:lnTo>
                      <a:pt x="1211" y="402"/>
                    </a:lnTo>
                    <a:lnTo>
                      <a:pt x="1214" y="403"/>
                    </a:lnTo>
                    <a:lnTo>
                      <a:pt x="1221" y="406"/>
                    </a:lnTo>
                    <a:lnTo>
                      <a:pt x="1229" y="409"/>
                    </a:lnTo>
                    <a:lnTo>
                      <a:pt x="1238" y="411"/>
                    </a:lnTo>
                    <a:lnTo>
                      <a:pt x="1246" y="415"/>
                    </a:lnTo>
                    <a:lnTo>
                      <a:pt x="1249" y="418"/>
                    </a:lnTo>
                    <a:lnTo>
                      <a:pt x="1251" y="421"/>
                    </a:lnTo>
                    <a:lnTo>
                      <a:pt x="1253" y="424"/>
                    </a:lnTo>
                    <a:lnTo>
                      <a:pt x="1253" y="429"/>
                    </a:lnTo>
                    <a:lnTo>
                      <a:pt x="1253" y="442"/>
                    </a:lnTo>
                    <a:lnTo>
                      <a:pt x="1252" y="454"/>
                    </a:lnTo>
                    <a:lnTo>
                      <a:pt x="1251" y="465"/>
                    </a:lnTo>
                    <a:lnTo>
                      <a:pt x="1249" y="476"/>
                    </a:lnTo>
                    <a:lnTo>
                      <a:pt x="1247" y="486"/>
                    </a:lnTo>
                    <a:lnTo>
                      <a:pt x="1245" y="495"/>
                    </a:lnTo>
                    <a:lnTo>
                      <a:pt x="1242" y="503"/>
                    </a:lnTo>
                    <a:lnTo>
                      <a:pt x="1238" y="511"/>
                    </a:lnTo>
                    <a:lnTo>
                      <a:pt x="1230" y="525"/>
                    </a:lnTo>
                    <a:lnTo>
                      <a:pt x="1221" y="537"/>
                    </a:lnTo>
                    <a:lnTo>
                      <a:pt x="1212" y="549"/>
                    </a:lnTo>
                    <a:lnTo>
                      <a:pt x="1200" y="559"/>
                    </a:lnTo>
                    <a:lnTo>
                      <a:pt x="1178" y="578"/>
                    </a:lnTo>
                    <a:lnTo>
                      <a:pt x="1154" y="600"/>
                    </a:lnTo>
                    <a:lnTo>
                      <a:pt x="1142" y="612"/>
                    </a:lnTo>
                    <a:lnTo>
                      <a:pt x="1131" y="627"/>
                    </a:lnTo>
                    <a:lnTo>
                      <a:pt x="1120" y="643"/>
                    </a:lnTo>
                    <a:lnTo>
                      <a:pt x="1110" y="662"/>
                    </a:lnTo>
                    <a:lnTo>
                      <a:pt x="1102" y="677"/>
                    </a:lnTo>
                    <a:lnTo>
                      <a:pt x="1092" y="692"/>
                    </a:lnTo>
                    <a:lnTo>
                      <a:pt x="1082" y="707"/>
                    </a:lnTo>
                    <a:lnTo>
                      <a:pt x="1071" y="720"/>
                    </a:lnTo>
                    <a:lnTo>
                      <a:pt x="1048" y="746"/>
                    </a:lnTo>
                    <a:lnTo>
                      <a:pt x="1025" y="771"/>
                    </a:lnTo>
                    <a:lnTo>
                      <a:pt x="1000" y="795"/>
                    </a:lnTo>
                    <a:lnTo>
                      <a:pt x="977" y="820"/>
                    </a:lnTo>
                    <a:lnTo>
                      <a:pt x="967" y="833"/>
                    </a:lnTo>
                    <a:lnTo>
                      <a:pt x="958" y="847"/>
                    </a:lnTo>
                    <a:lnTo>
                      <a:pt x="949" y="860"/>
                    </a:lnTo>
                    <a:lnTo>
                      <a:pt x="940" y="875"/>
                    </a:lnTo>
                    <a:lnTo>
                      <a:pt x="937" y="882"/>
                    </a:lnTo>
                    <a:lnTo>
                      <a:pt x="933" y="888"/>
                    </a:lnTo>
                    <a:lnTo>
                      <a:pt x="928" y="893"/>
                    </a:lnTo>
                    <a:lnTo>
                      <a:pt x="923" y="898"/>
                    </a:lnTo>
                    <a:lnTo>
                      <a:pt x="912" y="907"/>
                    </a:lnTo>
                    <a:lnTo>
                      <a:pt x="898" y="914"/>
                    </a:lnTo>
                    <a:lnTo>
                      <a:pt x="884" y="922"/>
                    </a:lnTo>
                    <a:lnTo>
                      <a:pt x="869" y="928"/>
                    </a:lnTo>
                    <a:lnTo>
                      <a:pt x="852" y="933"/>
                    </a:lnTo>
                    <a:lnTo>
                      <a:pt x="835" y="938"/>
                    </a:lnTo>
                    <a:lnTo>
                      <a:pt x="801" y="947"/>
                    </a:lnTo>
                    <a:lnTo>
                      <a:pt x="767" y="958"/>
                    </a:lnTo>
                    <a:lnTo>
                      <a:pt x="752" y="964"/>
                    </a:lnTo>
                    <a:lnTo>
                      <a:pt x="738" y="971"/>
                    </a:lnTo>
                    <a:lnTo>
                      <a:pt x="732" y="975"/>
                    </a:lnTo>
                    <a:lnTo>
                      <a:pt x="726" y="979"/>
                    </a:lnTo>
                    <a:lnTo>
                      <a:pt x="720" y="983"/>
                    </a:lnTo>
                    <a:lnTo>
                      <a:pt x="714" y="988"/>
                    </a:lnTo>
                    <a:lnTo>
                      <a:pt x="710" y="993"/>
                    </a:lnTo>
                    <a:lnTo>
                      <a:pt x="705" y="996"/>
                    </a:lnTo>
                    <a:lnTo>
                      <a:pt x="700" y="998"/>
                    </a:lnTo>
                    <a:lnTo>
                      <a:pt x="694" y="1000"/>
                    </a:lnTo>
                    <a:lnTo>
                      <a:pt x="688" y="1002"/>
                    </a:lnTo>
                    <a:lnTo>
                      <a:pt x="680" y="1002"/>
                    </a:lnTo>
                    <a:lnTo>
                      <a:pt x="673" y="1003"/>
                    </a:lnTo>
                    <a:lnTo>
                      <a:pt x="666" y="1003"/>
                    </a:lnTo>
                    <a:lnTo>
                      <a:pt x="650" y="1001"/>
                    </a:lnTo>
                    <a:lnTo>
                      <a:pt x="633" y="998"/>
                    </a:lnTo>
                    <a:lnTo>
                      <a:pt x="617" y="993"/>
                    </a:lnTo>
                    <a:lnTo>
                      <a:pt x="599" y="987"/>
                    </a:lnTo>
                    <a:lnTo>
                      <a:pt x="582" y="980"/>
                    </a:lnTo>
                    <a:lnTo>
                      <a:pt x="565" y="973"/>
                    </a:lnTo>
                    <a:lnTo>
                      <a:pt x="550" y="966"/>
                    </a:lnTo>
                    <a:lnTo>
                      <a:pt x="536" y="959"/>
                    </a:lnTo>
                    <a:lnTo>
                      <a:pt x="523" y="950"/>
                    </a:lnTo>
                    <a:lnTo>
                      <a:pt x="512" y="943"/>
                    </a:lnTo>
                    <a:lnTo>
                      <a:pt x="503" y="936"/>
                    </a:lnTo>
                    <a:lnTo>
                      <a:pt x="497" y="931"/>
                    </a:lnTo>
                    <a:lnTo>
                      <a:pt x="484" y="919"/>
                    </a:lnTo>
                    <a:lnTo>
                      <a:pt x="471" y="908"/>
                    </a:lnTo>
                    <a:lnTo>
                      <a:pt x="458" y="898"/>
                    </a:lnTo>
                    <a:lnTo>
                      <a:pt x="445" y="889"/>
                    </a:lnTo>
                    <a:lnTo>
                      <a:pt x="417" y="871"/>
                    </a:lnTo>
                    <a:lnTo>
                      <a:pt x="389" y="856"/>
                    </a:lnTo>
                    <a:lnTo>
                      <a:pt x="360" y="840"/>
                    </a:lnTo>
                    <a:lnTo>
                      <a:pt x="331" y="825"/>
                    </a:lnTo>
                    <a:lnTo>
                      <a:pt x="318" y="818"/>
                    </a:lnTo>
                    <a:lnTo>
                      <a:pt x="303" y="810"/>
                    </a:lnTo>
                    <a:lnTo>
                      <a:pt x="290" y="800"/>
                    </a:lnTo>
                    <a:lnTo>
                      <a:pt x="278" y="791"/>
                    </a:lnTo>
                    <a:lnTo>
                      <a:pt x="157" y="703"/>
                    </a:lnTo>
                    <a:lnTo>
                      <a:pt x="140" y="688"/>
                    </a:lnTo>
                    <a:lnTo>
                      <a:pt x="120" y="671"/>
                    </a:lnTo>
                    <a:lnTo>
                      <a:pt x="99" y="650"/>
                    </a:lnTo>
                    <a:lnTo>
                      <a:pt x="77" y="628"/>
                    </a:lnTo>
                    <a:lnTo>
                      <a:pt x="57" y="604"/>
                    </a:lnTo>
                    <a:lnTo>
                      <a:pt x="38" y="580"/>
                    </a:lnTo>
                    <a:lnTo>
                      <a:pt x="30" y="569"/>
                    </a:lnTo>
                    <a:lnTo>
                      <a:pt x="23" y="559"/>
                    </a:lnTo>
                    <a:lnTo>
                      <a:pt x="17" y="549"/>
                    </a:lnTo>
                    <a:lnTo>
                      <a:pt x="11" y="539"/>
                    </a:lnTo>
                    <a:lnTo>
                      <a:pt x="9" y="531"/>
                    </a:lnTo>
                    <a:lnTo>
                      <a:pt x="8" y="521"/>
                    </a:lnTo>
                    <a:lnTo>
                      <a:pt x="8" y="511"/>
                    </a:lnTo>
                    <a:lnTo>
                      <a:pt x="10" y="498"/>
                    </a:lnTo>
                    <a:lnTo>
                      <a:pt x="16" y="473"/>
                    </a:lnTo>
                    <a:lnTo>
                      <a:pt x="25" y="445"/>
                    </a:lnTo>
                    <a:lnTo>
                      <a:pt x="33" y="418"/>
                    </a:lnTo>
                    <a:lnTo>
                      <a:pt x="41" y="394"/>
                    </a:lnTo>
                    <a:lnTo>
                      <a:pt x="45" y="383"/>
                    </a:lnTo>
                    <a:lnTo>
                      <a:pt x="47" y="374"/>
                    </a:lnTo>
                    <a:lnTo>
                      <a:pt x="49" y="366"/>
                    </a:lnTo>
                    <a:lnTo>
                      <a:pt x="49" y="359"/>
                    </a:lnTo>
                    <a:lnTo>
                      <a:pt x="28" y="189"/>
                    </a:lnTo>
                    <a:lnTo>
                      <a:pt x="27" y="181"/>
                    </a:lnTo>
                    <a:lnTo>
                      <a:pt x="24" y="170"/>
                    </a:lnTo>
                    <a:lnTo>
                      <a:pt x="20" y="160"/>
                    </a:lnTo>
                    <a:lnTo>
                      <a:pt x="15" y="150"/>
                    </a:lnTo>
                    <a:lnTo>
                      <a:pt x="8" y="139"/>
                    </a:lnTo>
                    <a:lnTo>
                      <a:pt x="4" y="128"/>
                    </a:lnTo>
                    <a:lnTo>
                      <a:pt x="1" y="119"/>
                    </a:lnTo>
                    <a:lnTo>
                      <a:pt x="0" y="110"/>
                    </a:lnTo>
                    <a:lnTo>
                      <a:pt x="0" y="73"/>
                    </a:lnTo>
                    <a:lnTo>
                      <a:pt x="0" y="53"/>
                    </a:lnTo>
                    <a:lnTo>
                      <a:pt x="0" y="48"/>
                    </a:lnTo>
                    <a:lnTo>
                      <a:pt x="0" y="47"/>
                    </a:lnTo>
                    <a:lnTo>
                      <a:pt x="0" y="48"/>
                    </a:lnTo>
                    <a:lnTo>
                      <a:pt x="1" y="52"/>
                    </a:lnTo>
                    <a:lnTo>
                      <a:pt x="3" y="66"/>
                    </a:lnTo>
                    <a:lnTo>
                      <a:pt x="6" y="85"/>
                    </a:lnTo>
                    <a:lnTo>
                      <a:pt x="10" y="107"/>
                    </a:lnTo>
                    <a:lnTo>
                      <a:pt x="17" y="129"/>
                    </a:lnTo>
                    <a:lnTo>
                      <a:pt x="21" y="141"/>
                    </a:lnTo>
                    <a:lnTo>
                      <a:pt x="26" y="150"/>
                    </a:lnTo>
                    <a:lnTo>
                      <a:pt x="32" y="158"/>
                    </a:lnTo>
                    <a:lnTo>
                      <a:pt x="39" y="164"/>
                    </a:lnTo>
                    <a:lnTo>
                      <a:pt x="46" y="168"/>
                    </a:lnTo>
                    <a:lnTo>
                      <a:pt x="54" y="172"/>
                    </a:lnTo>
                    <a:lnTo>
                      <a:pt x="62" y="176"/>
                    </a:lnTo>
                    <a:lnTo>
                      <a:pt x="69" y="178"/>
                    </a:lnTo>
                    <a:lnTo>
                      <a:pt x="85" y="183"/>
                    </a:lnTo>
                    <a:lnTo>
                      <a:pt x="100" y="188"/>
                    </a:lnTo>
                    <a:lnTo>
                      <a:pt x="106" y="192"/>
                    </a:lnTo>
                    <a:lnTo>
                      <a:pt x="112" y="197"/>
                    </a:lnTo>
                    <a:lnTo>
                      <a:pt x="117" y="203"/>
                    </a:lnTo>
                    <a:lnTo>
                      <a:pt x="122" y="210"/>
                    </a:lnTo>
                    <a:lnTo>
                      <a:pt x="125" y="217"/>
                    </a:lnTo>
                    <a:lnTo>
                      <a:pt x="128" y="224"/>
                    </a:lnTo>
                    <a:lnTo>
                      <a:pt x="129" y="230"/>
                    </a:lnTo>
                    <a:lnTo>
                      <a:pt x="131" y="237"/>
                    </a:lnTo>
                    <a:lnTo>
                      <a:pt x="132" y="252"/>
                    </a:lnTo>
                    <a:lnTo>
                      <a:pt x="132" y="266"/>
                    </a:lnTo>
                    <a:lnTo>
                      <a:pt x="129" y="297"/>
                    </a:lnTo>
                    <a:lnTo>
                      <a:pt x="126" y="329"/>
                    </a:lnTo>
                    <a:lnTo>
                      <a:pt x="125" y="345"/>
                    </a:lnTo>
                    <a:lnTo>
                      <a:pt x="125" y="361"/>
                    </a:lnTo>
                    <a:lnTo>
                      <a:pt x="126" y="377"/>
                    </a:lnTo>
                    <a:lnTo>
                      <a:pt x="128" y="393"/>
                    </a:lnTo>
                    <a:lnTo>
                      <a:pt x="130" y="402"/>
                    </a:lnTo>
                    <a:lnTo>
                      <a:pt x="133" y="409"/>
                    </a:lnTo>
                    <a:lnTo>
                      <a:pt x="136" y="417"/>
                    </a:lnTo>
                    <a:lnTo>
                      <a:pt x="140" y="425"/>
                    </a:lnTo>
                    <a:lnTo>
                      <a:pt x="144" y="432"/>
                    </a:lnTo>
                    <a:lnTo>
                      <a:pt x="149" y="441"/>
                    </a:lnTo>
                    <a:lnTo>
                      <a:pt x="155" y="448"/>
                    </a:lnTo>
                    <a:lnTo>
                      <a:pt x="163" y="455"/>
                    </a:lnTo>
                    <a:lnTo>
                      <a:pt x="167" y="461"/>
                    </a:lnTo>
                    <a:lnTo>
                      <a:pt x="170" y="468"/>
                    </a:lnTo>
                    <a:lnTo>
                      <a:pt x="172" y="476"/>
                    </a:lnTo>
                    <a:lnTo>
                      <a:pt x="174" y="484"/>
                    </a:lnTo>
                    <a:lnTo>
                      <a:pt x="174" y="501"/>
                    </a:lnTo>
                    <a:lnTo>
                      <a:pt x="174" y="519"/>
                    </a:lnTo>
                    <a:lnTo>
                      <a:pt x="173" y="536"/>
                    </a:lnTo>
                    <a:lnTo>
                      <a:pt x="174" y="552"/>
                    </a:lnTo>
                    <a:lnTo>
                      <a:pt x="176" y="559"/>
                    </a:lnTo>
                    <a:lnTo>
                      <a:pt x="179" y="564"/>
                    </a:lnTo>
                    <a:lnTo>
                      <a:pt x="183" y="569"/>
                    </a:lnTo>
                    <a:lnTo>
                      <a:pt x="188" y="573"/>
                    </a:lnTo>
                    <a:lnTo>
                      <a:pt x="215" y="585"/>
                    </a:lnTo>
                    <a:lnTo>
                      <a:pt x="240" y="594"/>
                    </a:lnTo>
                    <a:lnTo>
                      <a:pt x="252" y="598"/>
                    </a:lnTo>
                    <a:lnTo>
                      <a:pt x="263" y="604"/>
                    </a:lnTo>
                    <a:lnTo>
                      <a:pt x="274" y="611"/>
                    </a:lnTo>
                    <a:lnTo>
                      <a:pt x="285" y="621"/>
                    </a:lnTo>
                    <a:lnTo>
                      <a:pt x="294" y="631"/>
                    </a:lnTo>
                    <a:lnTo>
                      <a:pt x="303" y="639"/>
                    </a:lnTo>
                    <a:lnTo>
                      <a:pt x="313" y="646"/>
                    </a:lnTo>
                    <a:lnTo>
                      <a:pt x="320" y="651"/>
                    </a:lnTo>
                    <a:lnTo>
                      <a:pt x="328" y="657"/>
                    </a:lnTo>
                    <a:lnTo>
                      <a:pt x="335" y="661"/>
                    </a:lnTo>
                    <a:lnTo>
                      <a:pt x="341" y="663"/>
                    </a:lnTo>
                    <a:lnTo>
                      <a:pt x="349" y="666"/>
                    </a:lnTo>
                    <a:lnTo>
                      <a:pt x="362" y="670"/>
                    </a:lnTo>
                    <a:lnTo>
                      <a:pt x="376" y="675"/>
                    </a:lnTo>
                    <a:lnTo>
                      <a:pt x="394" y="681"/>
                    </a:lnTo>
                    <a:lnTo>
                      <a:pt x="413" y="690"/>
                    </a:lnTo>
                    <a:lnTo>
                      <a:pt x="486" y="729"/>
                    </a:lnTo>
                    <a:lnTo>
                      <a:pt x="492" y="733"/>
                    </a:lnTo>
                    <a:lnTo>
                      <a:pt x="498" y="737"/>
                    </a:lnTo>
                    <a:lnTo>
                      <a:pt x="501" y="740"/>
                    </a:lnTo>
                    <a:lnTo>
                      <a:pt x="504" y="744"/>
                    </a:lnTo>
                    <a:lnTo>
                      <a:pt x="507" y="750"/>
                    </a:lnTo>
                    <a:lnTo>
                      <a:pt x="509" y="755"/>
                    </a:lnTo>
                    <a:lnTo>
                      <a:pt x="510" y="756"/>
                    </a:lnTo>
                    <a:lnTo>
                      <a:pt x="511" y="757"/>
                    </a:lnTo>
                    <a:lnTo>
                      <a:pt x="512" y="757"/>
                    </a:lnTo>
                    <a:lnTo>
                      <a:pt x="513" y="756"/>
                    </a:lnTo>
                    <a:lnTo>
                      <a:pt x="519" y="751"/>
                    </a:lnTo>
                    <a:lnTo>
                      <a:pt x="529" y="741"/>
                    </a:lnTo>
                    <a:lnTo>
                      <a:pt x="534" y="738"/>
                    </a:lnTo>
                    <a:lnTo>
                      <a:pt x="538" y="736"/>
                    </a:lnTo>
                    <a:lnTo>
                      <a:pt x="542" y="735"/>
                    </a:lnTo>
                    <a:lnTo>
                      <a:pt x="546" y="736"/>
                    </a:lnTo>
                    <a:lnTo>
                      <a:pt x="549" y="738"/>
                    </a:lnTo>
                    <a:lnTo>
                      <a:pt x="553" y="741"/>
                    </a:lnTo>
                    <a:lnTo>
                      <a:pt x="556" y="744"/>
                    </a:lnTo>
                    <a:lnTo>
                      <a:pt x="560" y="748"/>
                    </a:lnTo>
                    <a:lnTo>
                      <a:pt x="566" y="756"/>
                    </a:lnTo>
                    <a:lnTo>
                      <a:pt x="573" y="764"/>
                    </a:lnTo>
                    <a:lnTo>
                      <a:pt x="576" y="767"/>
                    </a:lnTo>
                    <a:lnTo>
                      <a:pt x="579" y="770"/>
                    </a:lnTo>
                    <a:lnTo>
                      <a:pt x="582" y="772"/>
                    </a:lnTo>
                    <a:lnTo>
                      <a:pt x="585" y="773"/>
                    </a:lnTo>
                    <a:lnTo>
                      <a:pt x="592" y="772"/>
                    </a:lnTo>
                    <a:lnTo>
                      <a:pt x="598" y="771"/>
                    </a:lnTo>
                    <a:lnTo>
                      <a:pt x="603" y="770"/>
                    </a:lnTo>
                    <a:lnTo>
                      <a:pt x="607" y="766"/>
                    </a:lnTo>
                    <a:lnTo>
                      <a:pt x="615" y="761"/>
                    </a:lnTo>
                    <a:lnTo>
                      <a:pt x="619" y="755"/>
                    </a:lnTo>
                    <a:lnTo>
                      <a:pt x="623" y="749"/>
                    </a:lnTo>
                    <a:lnTo>
                      <a:pt x="626" y="744"/>
                    </a:lnTo>
                    <a:lnTo>
                      <a:pt x="627" y="742"/>
                    </a:lnTo>
                    <a:lnTo>
                      <a:pt x="629" y="740"/>
                    </a:lnTo>
                    <a:lnTo>
                      <a:pt x="632" y="739"/>
                    </a:lnTo>
                    <a:lnTo>
                      <a:pt x="635" y="739"/>
                    </a:lnTo>
                    <a:lnTo>
                      <a:pt x="652" y="748"/>
                    </a:lnTo>
                    <a:lnTo>
                      <a:pt x="686" y="764"/>
                    </a:lnTo>
                    <a:lnTo>
                      <a:pt x="695" y="767"/>
                    </a:lnTo>
                    <a:lnTo>
                      <a:pt x="703" y="771"/>
                    </a:lnTo>
                    <a:lnTo>
                      <a:pt x="711" y="773"/>
                    </a:lnTo>
                    <a:lnTo>
                      <a:pt x="718" y="773"/>
                    </a:lnTo>
                    <a:lnTo>
                      <a:pt x="722" y="773"/>
                    </a:lnTo>
                    <a:lnTo>
                      <a:pt x="725" y="772"/>
                    </a:lnTo>
                    <a:lnTo>
                      <a:pt x="728" y="771"/>
                    </a:lnTo>
                    <a:lnTo>
                      <a:pt x="730" y="770"/>
                    </a:lnTo>
                    <a:lnTo>
                      <a:pt x="731" y="767"/>
                    </a:lnTo>
                    <a:lnTo>
                      <a:pt x="733" y="764"/>
                    </a:lnTo>
                    <a:lnTo>
                      <a:pt x="733" y="761"/>
                    </a:lnTo>
                    <a:lnTo>
                      <a:pt x="734" y="758"/>
                    </a:lnTo>
                    <a:lnTo>
                      <a:pt x="734" y="750"/>
                    </a:lnTo>
                    <a:lnTo>
                      <a:pt x="737" y="744"/>
                    </a:lnTo>
                    <a:lnTo>
                      <a:pt x="740" y="738"/>
                    </a:lnTo>
                    <a:lnTo>
                      <a:pt x="745" y="734"/>
                    </a:lnTo>
                    <a:lnTo>
                      <a:pt x="751" y="729"/>
                    </a:lnTo>
                    <a:lnTo>
                      <a:pt x="759" y="726"/>
                    </a:lnTo>
                    <a:lnTo>
                      <a:pt x="766" y="723"/>
                    </a:lnTo>
                    <a:lnTo>
                      <a:pt x="774" y="720"/>
                    </a:lnTo>
                    <a:lnTo>
                      <a:pt x="790" y="717"/>
                    </a:lnTo>
                    <a:lnTo>
                      <a:pt x="807" y="713"/>
                    </a:lnTo>
                    <a:lnTo>
                      <a:pt x="822" y="710"/>
                    </a:lnTo>
                    <a:lnTo>
                      <a:pt x="835" y="705"/>
                    </a:lnTo>
                    <a:lnTo>
                      <a:pt x="846" y="699"/>
                    </a:lnTo>
                    <a:lnTo>
                      <a:pt x="858" y="690"/>
                    </a:lnTo>
                    <a:lnTo>
                      <a:pt x="865" y="686"/>
                    </a:lnTo>
                    <a:lnTo>
                      <a:pt x="873" y="684"/>
                    </a:lnTo>
                    <a:lnTo>
                      <a:pt x="880" y="682"/>
                    </a:lnTo>
                    <a:lnTo>
                      <a:pt x="886" y="681"/>
                    </a:lnTo>
                    <a:lnTo>
                      <a:pt x="907" y="682"/>
                    </a:lnTo>
                    <a:lnTo>
                      <a:pt x="918" y="683"/>
                    </a:lnTo>
                    <a:lnTo>
                      <a:pt x="921" y="684"/>
                    </a:lnTo>
                    <a:lnTo>
                      <a:pt x="921" y="684"/>
                    </a:lnTo>
                    <a:lnTo>
                      <a:pt x="920" y="684"/>
                    </a:lnTo>
                    <a:lnTo>
                      <a:pt x="920" y="682"/>
                    </a:lnTo>
                    <a:lnTo>
                      <a:pt x="920" y="680"/>
                    </a:lnTo>
                    <a:lnTo>
                      <a:pt x="920" y="677"/>
                    </a:lnTo>
                    <a:lnTo>
                      <a:pt x="922" y="673"/>
                    </a:lnTo>
                    <a:lnTo>
                      <a:pt x="925" y="667"/>
                    </a:lnTo>
                    <a:lnTo>
                      <a:pt x="930" y="661"/>
                    </a:lnTo>
                    <a:lnTo>
                      <a:pt x="938" y="652"/>
                    </a:lnTo>
                    <a:lnTo>
                      <a:pt x="946" y="645"/>
                    </a:lnTo>
                    <a:lnTo>
                      <a:pt x="953" y="640"/>
                    </a:lnTo>
                    <a:lnTo>
                      <a:pt x="961" y="635"/>
                    </a:lnTo>
                    <a:lnTo>
                      <a:pt x="970" y="632"/>
                    </a:lnTo>
                    <a:lnTo>
                      <a:pt x="988" y="625"/>
                    </a:lnTo>
                    <a:lnTo>
                      <a:pt x="1004" y="616"/>
                    </a:lnTo>
                    <a:lnTo>
                      <a:pt x="1013" y="612"/>
                    </a:lnTo>
                    <a:lnTo>
                      <a:pt x="1022" y="607"/>
                    </a:lnTo>
                    <a:lnTo>
                      <a:pt x="1029" y="601"/>
                    </a:lnTo>
                    <a:lnTo>
                      <a:pt x="1036" y="594"/>
                    </a:lnTo>
                    <a:lnTo>
                      <a:pt x="1043" y="586"/>
                    </a:lnTo>
                    <a:lnTo>
                      <a:pt x="1048" y="575"/>
                    </a:lnTo>
                    <a:lnTo>
                      <a:pt x="1053" y="563"/>
                    </a:lnTo>
                    <a:lnTo>
                      <a:pt x="1058" y="549"/>
                    </a:lnTo>
                    <a:lnTo>
                      <a:pt x="1061" y="542"/>
                    </a:lnTo>
                    <a:lnTo>
                      <a:pt x="1064" y="536"/>
                    </a:lnTo>
                    <a:lnTo>
                      <a:pt x="1067" y="531"/>
                    </a:lnTo>
                    <a:lnTo>
                      <a:pt x="1071" y="526"/>
                    </a:lnTo>
                    <a:lnTo>
                      <a:pt x="1080" y="517"/>
                    </a:lnTo>
                    <a:lnTo>
                      <a:pt x="1088" y="506"/>
                    </a:lnTo>
                    <a:lnTo>
                      <a:pt x="1092" y="500"/>
                    </a:lnTo>
                    <a:lnTo>
                      <a:pt x="1095" y="493"/>
                    </a:lnTo>
                    <a:lnTo>
                      <a:pt x="1097" y="485"/>
                    </a:lnTo>
                    <a:lnTo>
                      <a:pt x="1097" y="475"/>
                    </a:lnTo>
                    <a:lnTo>
                      <a:pt x="1097" y="463"/>
                    </a:lnTo>
                    <a:lnTo>
                      <a:pt x="1095" y="450"/>
                    </a:lnTo>
                    <a:lnTo>
                      <a:pt x="1092" y="435"/>
                    </a:lnTo>
                    <a:lnTo>
                      <a:pt x="1086" y="417"/>
                    </a:lnTo>
                    <a:lnTo>
                      <a:pt x="1086" y="357"/>
                    </a:lnTo>
                    <a:lnTo>
                      <a:pt x="1086" y="350"/>
                    </a:lnTo>
                    <a:lnTo>
                      <a:pt x="1087" y="345"/>
                    </a:lnTo>
                    <a:lnTo>
                      <a:pt x="1088" y="341"/>
                    </a:lnTo>
                    <a:lnTo>
                      <a:pt x="1090" y="339"/>
                    </a:lnTo>
                    <a:lnTo>
                      <a:pt x="1095" y="336"/>
                    </a:lnTo>
                    <a:lnTo>
                      <a:pt x="1100" y="336"/>
                    </a:lnTo>
                    <a:lnTo>
                      <a:pt x="1105" y="335"/>
                    </a:lnTo>
                    <a:lnTo>
                      <a:pt x="1110" y="332"/>
                    </a:lnTo>
                    <a:lnTo>
                      <a:pt x="1112" y="330"/>
                    </a:lnTo>
                    <a:lnTo>
                      <a:pt x="1114" y="326"/>
                    </a:lnTo>
                    <a:lnTo>
                      <a:pt x="1115" y="320"/>
                    </a:lnTo>
                    <a:lnTo>
                      <a:pt x="1117" y="314"/>
                    </a:lnTo>
                    <a:lnTo>
                      <a:pt x="1119" y="297"/>
                    </a:lnTo>
                    <a:lnTo>
                      <a:pt x="1120" y="279"/>
                    </a:lnTo>
                    <a:lnTo>
                      <a:pt x="1122" y="262"/>
                    </a:lnTo>
                    <a:lnTo>
                      <a:pt x="1122" y="242"/>
                    </a:lnTo>
                    <a:lnTo>
                      <a:pt x="1122" y="224"/>
                    </a:lnTo>
                    <a:lnTo>
                      <a:pt x="1119" y="203"/>
                    </a:lnTo>
                    <a:lnTo>
                      <a:pt x="1116" y="183"/>
                    </a:lnTo>
                    <a:lnTo>
                      <a:pt x="1110" y="160"/>
                    </a:lnTo>
                    <a:lnTo>
                      <a:pt x="1104" y="139"/>
                    </a:lnTo>
                    <a:lnTo>
                      <a:pt x="1100" y="116"/>
                    </a:lnTo>
                    <a:lnTo>
                      <a:pt x="1097" y="92"/>
                    </a:lnTo>
                    <a:lnTo>
                      <a:pt x="1096" y="67"/>
                    </a:lnTo>
                    <a:lnTo>
                      <a:pt x="1096" y="61"/>
                    </a:lnTo>
                    <a:lnTo>
                      <a:pt x="1097" y="55"/>
                    </a:lnTo>
                    <a:lnTo>
                      <a:pt x="1099" y="50"/>
                    </a:lnTo>
                    <a:lnTo>
                      <a:pt x="1101" y="45"/>
                    </a:lnTo>
                    <a:lnTo>
                      <a:pt x="1107" y="36"/>
                    </a:lnTo>
                    <a:lnTo>
                      <a:pt x="1113" y="28"/>
                    </a:lnTo>
                    <a:lnTo>
                      <a:pt x="1121" y="21"/>
                    </a:lnTo>
                    <a:lnTo>
                      <a:pt x="1128" y="16"/>
                    </a:lnTo>
                    <a:lnTo>
                      <a:pt x="1135" y="12"/>
                    </a:lnTo>
                    <a:lnTo>
                      <a:pt x="1140" y="9"/>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8" name="Freeform 16"/>
              <p:cNvSpPr/>
              <p:nvPr/>
            </p:nvSpPr>
            <p:spPr bwMode="auto">
              <a:xfrm>
                <a:off x="3743010" y="3911600"/>
                <a:ext cx="11112" cy="14288"/>
              </a:xfrm>
              <a:custGeom>
                <a:avLst/>
                <a:gdLst>
                  <a:gd name="T0" fmla="*/ 60 w 60"/>
                  <a:gd name="T1" fmla="*/ 73 h 80"/>
                  <a:gd name="T2" fmla="*/ 55 w 60"/>
                  <a:gd name="T3" fmla="*/ 63 h 80"/>
                  <a:gd name="T4" fmla="*/ 47 w 60"/>
                  <a:gd name="T5" fmla="*/ 49 h 80"/>
                  <a:gd name="T6" fmla="*/ 37 w 60"/>
                  <a:gd name="T7" fmla="*/ 35 h 80"/>
                  <a:gd name="T8" fmla="*/ 26 w 60"/>
                  <a:gd name="T9" fmla="*/ 20 h 80"/>
                  <a:gd name="T10" fmla="*/ 21 w 60"/>
                  <a:gd name="T11" fmla="*/ 13 h 80"/>
                  <a:gd name="T12" fmla="*/ 16 w 60"/>
                  <a:gd name="T13" fmla="*/ 8 h 80"/>
                  <a:gd name="T14" fmla="*/ 12 w 60"/>
                  <a:gd name="T15" fmla="*/ 4 h 80"/>
                  <a:gd name="T16" fmla="*/ 8 w 60"/>
                  <a:gd name="T17" fmla="*/ 1 h 80"/>
                  <a:gd name="T18" fmla="*/ 4 w 60"/>
                  <a:gd name="T19" fmla="*/ 0 h 80"/>
                  <a:gd name="T20" fmla="*/ 2 w 60"/>
                  <a:gd name="T21" fmla="*/ 1 h 80"/>
                  <a:gd name="T22" fmla="*/ 0 w 60"/>
                  <a:gd name="T23" fmla="*/ 5 h 80"/>
                  <a:gd name="T24" fmla="*/ 0 w 60"/>
                  <a:gd name="T25" fmla="*/ 10 h 80"/>
                  <a:gd name="T26" fmla="*/ 0 w 60"/>
                  <a:gd name="T27" fmla="*/ 19 h 80"/>
                  <a:gd name="T28" fmla="*/ 0 w 60"/>
                  <a:gd name="T29" fmla="*/ 27 h 80"/>
                  <a:gd name="T30" fmla="*/ 1 w 60"/>
                  <a:gd name="T31" fmla="*/ 35 h 80"/>
                  <a:gd name="T32" fmla="*/ 3 w 60"/>
                  <a:gd name="T33" fmla="*/ 41 h 80"/>
                  <a:gd name="T34" fmla="*/ 5 w 60"/>
                  <a:gd name="T35" fmla="*/ 47 h 80"/>
                  <a:gd name="T36" fmla="*/ 8 w 60"/>
                  <a:gd name="T37" fmla="*/ 52 h 80"/>
                  <a:gd name="T38" fmla="*/ 11 w 60"/>
                  <a:gd name="T39" fmla="*/ 58 h 80"/>
                  <a:gd name="T40" fmla="*/ 16 w 60"/>
                  <a:gd name="T41" fmla="*/ 63 h 80"/>
                  <a:gd name="T42" fmla="*/ 18 w 60"/>
                  <a:gd name="T43" fmla="*/ 67 h 80"/>
                  <a:gd name="T44" fmla="*/ 20 w 60"/>
                  <a:gd name="T45" fmla="*/ 74 h 80"/>
                  <a:gd name="T46" fmla="*/ 21 w 60"/>
                  <a:gd name="T47" fmla="*/ 76 h 80"/>
                  <a:gd name="T48" fmla="*/ 23 w 60"/>
                  <a:gd name="T49" fmla="*/ 78 h 80"/>
                  <a:gd name="T50" fmla="*/ 26 w 60"/>
                  <a:gd name="T51" fmla="*/ 80 h 80"/>
                  <a:gd name="T52" fmla="*/ 30 w 60"/>
                  <a:gd name="T53" fmla="*/ 80 h 80"/>
                  <a:gd name="T54" fmla="*/ 60 w 60"/>
                  <a:gd name="T55" fmla="*/ 7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80">
                    <a:moveTo>
                      <a:pt x="60" y="73"/>
                    </a:moveTo>
                    <a:lnTo>
                      <a:pt x="55" y="63"/>
                    </a:lnTo>
                    <a:lnTo>
                      <a:pt x="47" y="49"/>
                    </a:lnTo>
                    <a:lnTo>
                      <a:pt x="37" y="35"/>
                    </a:lnTo>
                    <a:lnTo>
                      <a:pt x="26" y="20"/>
                    </a:lnTo>
                    <a:lnTo>
                      <a:pt x="21" y="13"/>
                    </a:lnTo>
                    <a:lnTo>
                      <a:pt x="16" y="8"/>
                    </a:lnTo>
                    <a:lnTo>
                      <a:pt x="12" y="4"/>
                    </a:lnTo>
                    <a:lnTo>
                      <a:pt x="8" y="1"/>
                    </a:lnTo>
                    <a:lnTo>
                      <a:pt x="4" y="0"/>
                    </a:lnTo>
                    <a:lnTo>
                      <a:pt x="2" y="1"/>
                    </a:lnTo>
                    <a:lnTo>
                      <a:pt x="0" y="5"/>
                    </a:lnTo>
                    <a:lnTo>
                      <a:pt x="0" y="10"/>
                    </a:lnTo>
                    <a:lnTo>
                      <a:pt x="0" y="19"/>
                    </a:lnTo>
                    <a:lnTo>
                      <a:pt x="0" y="27"/>
                    </a:lnTo>
                    <a:lnTo>
                      <a:pt x="1" y="35"/>
                    </a:lnTo>
                    <a:lnTo>
                      <a:pt x="3" y="41"/>
                    </a:lnTo>
                    <a:lnTo>
                      <a:pt x="5" y="47"/>
                    </a:lnTo>
                    <a:lnTo>
                      <a:pt x="8" y="52"/>
                    </a:lnTo>
                    <a:lnTo>
                      <a:pt x="11" y="58"/>
                    </a:lnTo>
                    <a:lnTo>
                      <a:pt x="16" y="63"/>
                    </a:lnTo>
                    <a:lnTo>
                      <a:pt x="18" y="67"/>
                    </a:lnTo>
                    <a:lnTo>
                      <a:pt x="20" y="74"/>
                    </a:lnTo>
                    <a:lnTo>
                      <a:pt x="21" y="76"/>
                    </a:lnTo>
                    <a:lnTo>
                      <a:pt x="23" y="78"/>
                    </a:lnTo>
                    <a:lnTo>
                      <a:pt x="26" y="80"/>
                    </a:lnTo>
                    <a:lnTo>
                      <a:pt x="30" y="80"/>
                    </a:lnTo>
                    <a:lnTo>
                      <a:pt x="60" y="73"/>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9" name="Freeform 17"/>
              <p:cNvSpPr/>
              <p:nvPr/>
            </p:nvSpPr>
            <p:spPr bwMode="auto">
              <a:xfrm>
                <a:off x="3733485" y="3924300"/>
                <a:ext cx="11112" cy="12700"/>
              </a:xfrm>
              <a:custGeom>
                <a:avLst/>
                <a:gdLst>
                  <a:gd name="T0" fmla="*/ 61 w 64"/>
                  <a:gd name="T1" fmla="*/ 73 h 78"/>
                  <a:gd name="T2" fmla="*/ 64 w 64"/>
                  <a:gd name="T3" fmla="*/ 58 h 78"/>
                  <a:gd name="T4" fmla="*/ 58 w 64"/>
                  <a:gd name="T5" fmla="*/ 50 h 78"/>
                  <a:gd name="T6" fmla="*/ 49 w 64"/>
                  <a:gd name="T7" fmla="*/ 39 h 78"/>
                  <a:gd name="T8" fmla="*/ 39 w 64"/>
                  <a:gd name="T9" fmla="*/ 25 h 78"/>
                  <a:gd name="T10" fmla="*/ 28 w 64"/>
                  <a:gd name="T11" fmla="*/ 13 h 78"/>
                  <a:gd name="T12" fmla="*/ 23 w 64"/>
                  <a:gd name="T13" fmla="*/ 8 h 78"/>
                  <a:gd name="T14" fmla="*/ 18 w 64"/>
                  <a:gd name="T15" fmla="*/ 4 h 78"/>
                  <a:gd name="T16" fmla="*/ 12 w 64"/>
                  <a:gd name="T17" fmla="*/ 1 h 78"/>
                  <a:gd name="T18" fmla="*/ 8 w 64"/>
                  <a:gd name="T19" fmla="*/ 0 h 78"/>
                  <a:gd name="T20" fmla="*/ 6 w 64"/>
                  <a:gd name="T21" fmla="*/ 0 h 78"/>
                  <a:gd name="T22" fmla="*/ 5 w 64"/>
                  <a:gd name="T23" fmla="*/ 0 h 78"/>
                  <a:gd name="T24" fmla="*/ 3 w 64"/>
                  <a:gd name="T25" fmla="*/ 1 h 78"/>
                  <a:gd name="T26" fmla="*/ 2 w 64"/>
                  <a:gd name="T27" fmla="*/ 3 h 78"/>
                  <a:gd name="T28" fmla="*/ 0 w 64"/>
                  <a:gd name="T29" fmla="*/ 8 h 78"/>
                  <a:gd name="T30" fmla="*/ 0 w 64"/>
                  <a:gd name="T31" fmla="*/ 15 h 78"/>
                  <a:gd name="T32" fmla="*/ 1 w 64"/>
                  <a:gd name="T33" fmla="*/ 22 h 78"/>
                  <a:gd name="T34" fmla="*/ 2 w 64"/>
                  <a:gd name="T35" fmla="*/ 29 h 78"/>
                  <a:gd name="T36" fmla="*/ 5 w 64"/>
                  <a:gd name="T37" fmla="*/ 37 h 78"/>
                  <a:gd name="T38" fmla="*/ 9 w 64"/>
                  <a:gd name="T39" fmla="*/ 43 h 78"/>
                  <a:gd name="T40" fmla="*/ 14 w 64"/>
                  <a:gd name="T41" fmla="*/ 49 h 78"/>
                  <a:gd name="T42" fmla="*/ 20 w 64"/>
                  <a:gd name="T43" fmla="*/ 55 h 78"/>
                  <a:gd name="T44" fmla="*/ 25 w 64"/>
                  <a:gd name="T45" fmla="*/ 60 h 78"/>
                  <a:gd name="T46" fmla="*/ 31 w 64"/>
                  <a:gd name="T47" fmla="*/ 65 h 78"/>
                  <a:gd name="T48" fmla="*/ 36 w 64"/>
                  <a:gd name="T49" fmla="*/ 69 h 78"/>
                  <a:gd name="T50" fmla="*/ 42 w 64"/>
                  <a:gd name="T51" fmla="*/ 73 h 78"/>
                  <a:gd name="T52" fmla="*/ 47 w 64"/>
                  <a:gd name="T53" fmla="*/ 76 h 78"/>
                  <a:gd name="T54" fmla="*/ 51 w 64"/>
                  <a:gd name="T55" fmla="*/ 77 h 78"/>
                  <a:gd name="T56" fmla="*/ 56 w 64"/>
                  <a:gd name="T57" fmla="*/ 78 h 78"/>
                  <a:gd name="T58" fmla="*/ 59 w 64"/>
                  <a:gd name="T59" fmla="*/ 78 h 78"/>
                  <a:gd name="T60" fmla="*/ 61 w 64"/>
                  <a:gd name="T61" fmla="*/ 76 h 78"/>
                  <a:gd name="T62" fmla="*/ 61 w 64"/>
                  <a:gd name="T63"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8">
                    <a:moveTo>
                      <a:pt x="61" y="73"/>
                    </a:moveTo>
                    <a:lnTo>
                      <a:pt x="64" y="58"/>
                    </a:lnTo>
                    <a:lnTo>
                      <a:pt x="58" y="50"/>
                    </a:lnTo>
                    <a:lnTo>
                      <a:pt x="49" y="39"/>
                    </a:lnTo>
                    <a:lnTo>
                      <a:pt x="39" y="25"/>
                    </a:lnTo>
                    <a:lnTo>
                      <a:pt x="28" y="13"/>
                    </a:lnTo>
                    <a:lnTo>
                      <a:pt x="23" y="8"/>
                    </a:lnTo>
                    <a:lnTo>
                      <a:pt x="18" y="4"/>
                    </a:lnTo>
                    <a:lnTo>
                      <a:pt x="12" y="1"/>
                    </a:lnTo>
                    <a:lnTo>
                      <a:pt x="8" y="0"/>
                    </a:lnTo>
                    <a:lnTo>
                      <a:pt x="6" y="0"/>
                    </a:lnTo>
                    <a:lnTo>
                      <a:pt x="5" y="0"/>
                    </a:lnTo>
                    <a:lnTo>
                      <a:pt x="3" y="1"/>
                    </a:lnTo>
                    <a:lnTo>
                      <a:pt x="2" y="3"/>
                    </a:lnTo>
                    <a:lnTo>
                      <a:pt x="0" y="8"/>
                    </a:lnTo>
                    <a:lnTo>
                      <a:pt x="0" y="15"/>
                    </a:lnTo>
                    <a:lnTo>
                      <a:pt x="1" y="22"/>
                    </a:lnTo>
                    <a:lnTo>
                      <a:pt x="2" y="29"/>
                    </a:lnTo>
                    <a:lnTo>
                      <a:pt x="5" y="37"/>
                    </a:lnTo>
                    <a:lnTo>
                      <a:pt x="9" y="43"/>
                    </a:lnTo>
                    <a:lnTo>
                      <a:pt x="14" y="49"/>
                    </a:lnTo>
                    <a:lnTo>
                      <a:pt x="20" y="55"/>
                    </a:lnTo>
                    <a:lnTo>
                      <a:pt x="25" y="60"/>
                    </a:lnTo>
                    <a:lnTo>
                      <a:pt x="31" y="65"/>
                    </a:lnTo>
                    <a:lnTo>
                      <a:pt x="36" y="69"/>
                    </a:lnTo>
                    <a:lnTo>
                      <a:pt x="42" y="73"/>
                    </a:lnTo>
                    <a:lnTo>
                      <a:pt x="47" y="76"/>
                    </a:lnTo>
                    <a:lnTo>
                      <a:pt x="51" y="77"/>
                    </a:lnTo>
                    <a:lnTo>
                      <a:pt x="56" y="78"/>
                    </a:lnTo>
                    <a:lnTo>
                      <a:pt x="59" y="78"/>
                    </a:lnTo>
                    <a:lnTo>
                      <a:pt x="61" y="76"/>
                    </a:lnTo>
                    <a:lnTo>
                      <a:pt x="61" y="73"/>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0" name="Freeform 18"/>
              <p:cNvSpPr/>
              <p:nvPr/>
            </p:nvSpPr>
            <p:spPr bwMode="auto">
              <a:xfrm>
                <a:off x="3719197" y="3925888"/>
                <a:ext cx="12700" cy="23813"/>
              </a:xfrm>
              <a:custGeom>
                <a:avLst/>
                <a:gdLst>
                  <a:gd name="T0" fmla="*/ 67 w 71"/>
                  <a:gd name="T1" fmla="*/ 130 h 136"/>
                  <a:gd name="T2" fmla="*/ 71 w 71"/>
                  <a:gd name="T3" fmla="*/ 111 h 136"/>
                  <a:gd name="T4" fmla="*/ 71 w 71"/>
                  <a:gd name="T5" fmla="*/ 104 h 136"/>
                  <a:gd name="T6" fmla="*/ 70 w 71"/>
                  <a:gd name="T7" fmla="*/ 95 h 136"/>
                  <a:gd name="T8" fmla="*/ 68 w 71"/>
                  <a:gd name="T9" fmla="*/ 84 h 136"/>
                  <a:gd name="T10" fmla="*/ 65 w 71"/>
                  <a:gd name="T11" fmla="*/ 73 h 136"/>
                  <a:gd name="T12" fmla="*/ 62 w 71"/>
                  <a:gd name="T13" fmla="*/ 62 h 136"/>
                  <a:gd name="T14" fmla="*/ 58 w 71"/>
                  <a:gd name="T15" fmla="*/ 49 h 136"/>
                  <a:gd name="T16" fmla="*/ 53 w 71"/>
                  <a:gd name="T17" fmla="*/ 38 h 136"/>
                  <a:gd name="T18" fmla="*/ 48 w 71"/>
                  <a:gd name="T19" fmla="*/ 28 h 136"/>
                  <a:gd name="T20" fmla="*/ 43 w 71"/>
                  <a:gd name="T21" fmla="*/ 18 h 136"/>
                  <a:gd name="T22" fmla="*/ 38 w 71"/>
                  <a:gd name="T23" fmla="*/ 10 h 136"/>
                  <a:gd name="T24" fmla="*/ 33 w 71"/>
                  <a:gd name="T25" fmla="*/ 5 h 136"/>
                  <a:gd name="T26" fmla="*/ 27 w 71"/>
                  <a:gd name="T27" fmla="*/ 1 h 136"/>
                  <a:gd name="T28" fmla="*/ 24 w 71"/>
                  <a:gd name="T29" fmla="*/ 0 h 136"/>
                  <a:gd name="T30" fmla="*/ 21 w 71"/>
                  <a:gd name="T31" fmla="*/ 0 h 136"/>
                  <a:gd name="T32" fmla="*/ 18 w 71"/>
                  <a:gd name="T33" fmla="*/ 1 h 136"/>
                  <a:gd name="T34" fmla="*/ 14 w 71"/>
                  <a:gd name="T35" fmla="*/ 2 h 136"/>
                  <a:gd name="T36" fmla="*/ 11 w 71"/>
                  <a:gd name="T37" fmla="*/ 5 h 136"/>
                  <a:gd name="T38" fmla="*/ 9 w 71"/>
                  <a:gd name="T39" fmla="*/ 8 h 136"/>
                  <a:gd name="T40" fmla="*/ 6 w 71"/>
                  <a:gd name="T41" fmla="*/ 12 h 136"/>
                  <a:gd name="T42" fmla="*/ 3 w 71"/>
                  <a:gd name="T43" fmla="*/ 17 h 136"/>
                  <a:gd name="T44" fmla="*/ 2 w 71"/>
                  <a:gd name="T45" fmla="*/ 22 h 136"/>
                  <a:gd name="T46" fmla="*/ 1 w 71"/>
                  <a:gd name="T47" fmla="*/ 27 h 136"/>
                  <a:gd name="T48" fmla="*/ 0 w 71"/>
                  <a:gd name="T49" fmla="*/ 32 h 136"/>
                  <a:gd name="T50" fmla="*/ 1 w 71"/>
                  <a:gd name="T51" fmla="*/ 37 h 136"/>
                  <a:gd name="T52" fmla="*/ 3 w 71"/>
                  <a:gd name="T53" fmla="*/ 48 h 136"/>
                  <a:gd name="T54" fmla="*/ 6 w 71"/>
                  <a:gd name="T55" fmla="*/ 61 h 136"/>
                  <a:gd name="T56" fmla="*/ 10 w 71"/>
                  <a:gd name="T57" fmla="*/ 72 h 136"/>
                  <a:gd name="T58" fmla="*/ 15 w 71"/>
                  <a:gd name="T59" fmla="*/ 82 h 136"/>
                  <a:gd name="T60" fmla="*/ 19 w 71"/>
                  <a:gd name="T61" fmla="*/ 86 h 136"/>
                  <a:gd name="T62" fmla="*/ 22 w 71"/>
                  <a:gd name="T63" fmla="*/ 90 h 136"/>
                  <a:gd name="T64" fmla="*/ 24 w 71"/>
                  <a:gd name="T65" fmla="*/ 92 h 136"/>
                  <a:gd name="T66" fmla="*/ 27 w 71"/>
                  <a:gd name="T67" fmla="*/ 95 h 136"/>
                  <a:gd name="T68" fmla="*/ 35 w 71"/>
                  <a:gd name="T69" fmla="*/ 106 h 136"/>
                  <a:gd name="T70" fmla="*/ 43 w 71"/>
                  <a:gd name="T71" fmla="*/ 121 h 136"/>
                  <a:gd name="T72" fmla="*/ 47 w 71"/>
                  <a:gd name="T73" fmla="*/ 126 h 136"/>
                  <a:gd name="T74" fmla="*/ 56 w 71"/>
                  <a:gd name="T75" fmla="*/ 133 h 136"/>
                  <a:gd name="T76" fmla="*/ 60 w 71"/>
                  <a:gd name="T77" fmla="*/ 136 h 136"/>
                  <a:gd name="T78" fmla="*/ 63 w 71"/>
                  <a:gd name="T79" fmla="*/ 136 h 136"/>
                  <a:gd name="T80" fmla="*/ 65 w 71"/>
                  <a:gd name="T81" fmla="*/ 136 h 136"/>
                  <a:gd name="T82" fmla="*/ 66 w 71"/>
                  <a:gd name="T83" fmla="*/ 135 h 136"/>
                  <a:gd name="T84" fmla="*/ 66 w 71"/>
                  <a:gd name="T85" fmla="*/ 133 h 136"/>
                  <a:gd name="T86" fmla="*/ 67 w 71"/>
                  <a:gd name="T87"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136">
                    <a:moveTo>
                      <a:pt x="67" y="130"/>
                    </a:moveTo>
                    <a:lnTo>
                      <a:pt x="71" y="111"/>
                    </a:lnTo>
                    <a:lnTo>
                      <a:pt x="71" y="104"/>
                    </a:lnTo>
                    <a:lnTo>
                      <a:pt x="70" y="95"/>
                    </a:lnTo>
                    <a:lnTo>
                      <a:pt x="68" y="84"/>
                    </a:lnTo>
                    <a:lnTo>
                      <a:pt x="65" y="73"/>
                    </a:lnTo>
                    <a:lnTo>
                      <a:pt x="62" y="62"/>
                    </a:lnTo>
                    <a:lnTo>
                      <a:pt x="58" y="49"/>
                    </a:lnTo>
                    <a:lnTo>
                      <a:pt x="53" y="38"/>
                    </a:lnTo>
                    <a:lnTo>
                      <a:pt x="48" y="28"/>
                    </a:lnTo>
                    <a:lnTo>
                      <a:pt x="43" y="18"/>
                    </a:lnTo>
                    <a:lnTo>
                      <a:pt x="38" y="10"/>
                    </a:lnTo>
                    <a:lnTo>
                      <a:pt x="33" y="5"/>
                    </a:lnTo>
                    <a:lnTo>
                      <a:pt x="27" y="1"/>
                    </a:lnTo>
                    <a:lnTo>
                      <a:pt x="24" y="0"/>
                    </a:lnTo>
                    <a:lnTo>
                      <a:pt x="21" y="0"/>
                    </a:lnTo>
                    <a:lnTo>
                      <a:pt x="18" y="1"/>
                    </a:lnTo>
                    <a:lnTo>
                      <a:pt x="14" y="2"/>
                    </a:lnTo>
                    <a:lnTo>
                      <a:pt x="11" y="5"/>
                    </a:lnTo>
                    <a:lnTo>
                      <a:pt x="9" y="8"/>
                    </a:lnTo>
                    <a:lnTo>
                      <a:pt x="6" y="12"/>
                    </a:lnTo>
                    <a:lnTo>
                      <a:pt x="3" y="17"/>
                    </a:lnTo>
                    <a:lnTo>
                      <a:pt x="2" y="22"/>
                    </a:lnTo>
                    <a:lnTo>
                      <a:pt x="1" y="27"/>
                    </a:lnTo>
                    <a:lnTo>
                      <a:pt x="0" y="32"/>
                    </a:lnTo>
                    <a:lnTo>
                      <a:pt x="1" y="37"/>
                    </a:lnTo>
                    <a:lnTo>
                      <a:pt x="3" y="48"/>
                    </a:lnTo>
                    <a:lnTo>
                      <a:pt x="6" y="61"/>
                    </a:lnTo>
                    <a:lnTo>
                      <a:pt x="10" y="72"/>
                    </a:lnTo>
                    <a:lnTo>
                      <a:pt x="15" y="82"/>
                    </a:lnTo>
                    <a:lnTo>
                      <a:pt x="19" y="86"/>
                    </a:lnTo>
                    <a:lnTo>
                      <a:pt x="22" y="90"/>
                    </a:lnTo>
                    <a:lnTo>
                      <a:pt x="24" y="92"/>
                    </a:lnTo>
                    <a:lnTo>
                      <a:pt x="27" y="95"/>
                    </a:lnTo>
                    <a:lnTo>
                      <a:pt x="35" y="106"/>
                    </a:lnTo>
                    <a:lnTo>
                      <a:pt x="43" y="121"/>
                    </a:lnTo>
                    <a:lnTo>
                      <a:pt x="47" y="126"/>
                    </a:lnTo>
                    <a:lnTo>
                      <a:pt x="56" y="133"/>
                    </a:lnTo>
                    <a:lnTo>
                      <a:pt x="60" y="136"/>
                    </a:lnTo>
                    <a:lnTo>
                      <a:pt x="63" y="136"/>
                    </a:lnTo>
                    <a:lnTo>
                      <a:pt x="65" y="136"/>
                    </a:lnTo>
                    <a:lnTo>
                      <a:pt x="66" y="135"/>
                    </a:lnTo>
                    <a:lnTo>
                      <a:pt x="66" y="133"/>
                    </a:lnTo>
                    <a:lnTo>
                      <a:pt x="67" y="130"/>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1" name="Freeform 19"/>
              <p:cNvSpPr/>
              <p:nvPr/>
            </p:nvSpPr>
            <p:spPr bwMode="auto">
              <a:xfrm>
                <a:off x="3703322" y="3935413"/>
                <a:ext cx="12700" cy="19050"/>
              </a:xfrm>
              <a:custGeom>
                <a:avLst/>
                <a:gdLst>
                  <a:gd name="T0" fmla="*/ 63 w 69"/>
                  <a:gd name="T1" fmla="*/ 109 h 110"/>
                  <a:gd name="T2" fmla="*/ 63 w 69"/>
                  <a:gd name="T3" fmla="*/ 99 h 110"/>
                  <a:gd name="T4" fmla="*/ 66 w 69"/>
                  <a:gd name="T5" fmla="*/ 82 h 110"/>
                  <a:gd name="T6" fmla="*/ 68 w 69"/>
                  <a:gd name="T7" fmla="*/ 61 h 110"/>
                  <a:gd name="T8" fmla="*/ 69 w 69"/>
                  <a:gd name="T9" fmla="*/ 39 h 110"/>
                  <a:gd name="T10" fmla="*/ 68 w 69"/>
                  <a:gd name="T11" fmla="*/ 29 h 110"/>
                  <a:gd name="T12" fmla="*/ 66 w 69"/>
                  <a:gd name="T13" fmla="*/ 20 h 110"/>
                  <a:gd name="T14" fmla="*/ 64 w 69"/>
                  <a:gd name="T15" fmla="*/ 12 h 110"/>
                  <a:gd name="T16" fmla="*/ 60 w 69"/>
                  <a:gd name="T17" fmla="*/ 5 h 110"/>
                  <a:gd name="T18" fmla="*/ 57 w 69"/>
                  <a:gd name="T19" fmla="*/ 3 h 110"/>
                  <a:gd name="T20" fmla="*/ 54 w 69"/>
                  <a:gd name="T21" fmla="*/ 1 h 110"/>
                  <a:gd name="T22" fmla="*/ 51 w 69"/>
                  <a:gd name="T23" fmla="*/ 0 h 110"/>
                  <a:gd name="T24" fmla="*/ 47 w 69"/>
                  <a:gd name="T25" fmla="*/ 0 h 110"/>
                  <a:gd name="T26" fmla="*/ 42 w 69"/>
                  <a:gd name="T27" fmla="*/ 0 h 110"/>
                  <a:gd name="T28" fmla="*/ 38 w 69"/>
                  <a:gd name="T29" fmla="*/ 1 h 110"/>
                  <a:gd name="T30" fmla="*/ 31 w 69"/>
                  <a:gd name="T31" fmla="*/ 3 h 110"/>
                  <a:gd name="T32" fmla="*/ 25 w 69"/>
                  <a:gd name="T33" fmla="*/ 6 h 110"/>
                  <a:gd name="T34" fmla="*/ 18 w 69"/>
                  <a:gd name="T35" fmla="*/ 11 h 110"/>
                  <a:gd name="T36" fmla="*/ 12 w 69"/>
                  <a:gd name="T37" fmla="*/ 17 h 110"/>
                  <a:gd name="T38" fmla="*/ 7 w 69"/>
                  <a:gd name="T39" fmla="*/ 24 h 110"/>
                  <a:gd name="T40" fmla="*/ 3 w 69"/>
                  <a:gd name="T41" fmla="*/ 32 h 110"/>
                  <a:gd name="T42" fmla="*/ 1 w 69"/>
                  <a:gd name="T43" fmla="*/ 41 h 110"/>
                  <a:gd name="T44" fmla="*/ 0 w 69"/>
                  <a:gd name="T45" fmla="*/ 51 h 110"/>
                  <a:gd name="T46" fmla="*/ 1 w 69"/>
                  <a:gd name="T47" fmla="*/ 60 h 110"/>
                  <a:gd name="T48" fmla="*/ 2 w 69"/>
                  <a:gd name="T49" fmla="*/ 68 h 110"/>
                  <a:gd name="T50" fmla="*/ 5 w 69"/>
                  <a:gd name="T51" fmla="*/ 77 h 110"/>
                  <a:gd name="T52" fmla="*/ 10 w 69"/>
                  <a:gd name="T53" fmla="*/ 86 h 110"/>
                  <a:gd name="T54" fmla="*/ 15 w 69"/>
                  <a:gd name="T55" fmla="*/ 93 h 110"/>
                  <a:gd name="T56" fmla="*/ 22 w 69"/>
                  <a:gd name="T57" fmla="*/ 99 h 110"/>
                  <a:gd name="T58" fmla="*/ 30 w 69"/>
                  <a:gd name="T59" fmla="*/ 104 h 110"/>
                  <a:gd name="T60" fmla="*/ 41 w 69"/>
                  <a:gd name="T61" fmla="*/ 108 h 110"/>
                  <a:gd name="T62" fmla="*/ 46 w 69"/>
                  <a:gd name="T63" fmla="*/ 109 h 110"/>
                  <a:gd name="T64" fmla="*/ 51 w 69"/>
                  <a:gd name="T65" fmla="*/ 109 h 110"/>
                  <a:gd name="T66" fmla="*/ 57 w 69"/>
                  <a:gd name="T67" fmla="*/ 110 h 110"/>
                  <a:gd name="T68" fmla="*/ 63 w 69"/>
                  <a:gd name="T69"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0">
                    <a:moveTo>
                      <a:pt x="63" y="109"/>
                    </a:moveTo>
                    <a:lnTo>
                      <a:pt x="63" y="99"/>
                    </a:lnTo>
                    <a:lnTo>
                      <a:pt x="66" y="82"/>
                    </a:lnTo>
                    <a:lnTo>
                      <a:pt x="68" y="61"/>
                    </a:lnTo>
                    <a:lnTo>
                      <a:pt x="69" y="39"/>
                    </a:lnTo>
                    <a:lnTo>
                      <a:pt x="68" y="29"/>
                    </a:lnTo>
                    <a:lnTo>
                      <a:pt x="66" y="20"/>
                    </a:lnTo>
                    <a:lnTo>
                      <a:pt x="64" y="12"/>
                    </a:lnTo>
                    <a:lnTo>
                      <a:pt x="60" y="5"/>
                    </a:lnTo>
                    <a:lnTo>
                      <a:pt x="57" y="3"/>
                    </a:lnTo>
                    <a:lnTo>
                      <a:pt x="54" y="1"/>
                    </a:lnTo>
                    <a:lnTo>
                      <a:pt x="51" y="0"/>
                    </a:lnTo>
                    <a:lnTo>
                      <a:pt x="47" y="0"/>
                    </a:lnTo>
                    <a:lnTo>
                      <a:pt x="42" y="0"/>
                    </a:lnTo>
                    <a:lnTo>
                      <a:pt x="38" y="1"/>
                    </a:lnTo>
                    <a:lnTo>
                      <a:pt x="31" y="3"/>
                    </a:lnTo>
                    <a:lnTo>
                      <a:pt x="25" y="6"/>
                    </a:lnTo>
                    <a:lnTo>
                      <a:pt x="18" y="11"/>
                    </a:lnTo>
                    <a:lnTo>
                      <a:pt x="12" y="17"/>
                    </a:lnTo>
                    <a:lnTo>
                      <a:pt x="7" y="24"/>
                    </a:lnTo>
                    <a:lnTo>
                      <a:pt x="3" y="32"/>
                    </a:lnTo>
                    <a:lnTo>
                      <a:pt x="1" y="41"/>
                    </a:lnTo>
                    <a:lnTo>
                      <a:pt x="0" y="51"/>
                    </a:lnTo>
                    <a:lnTo>
                      <a:pt x="1" y="60"/>
                    </a:lnTo>
                    <a:lnTo>
                      <a:pt x="2" y="68"/>
                    </a:lnTo>
                    <a:lnTo>
                      <a:pt x="5" y="77"/>
                    </a:lnTo>
                    <a:lnTo>
                      <a:pt x="10" y="86"/>
                    </a:lnTo>
                    <a:lnTo>
                      <a:pt x="15" y="93"/>
                    </a:lnTo>
                    <a:lnTo>
                      <a:pt x="22" y="99"/>
                    </a:lnTo>
                    <a:lnTo>
                      <a:pt x="30" y="104"/>
                    </a:lnTo>
                    <a:lnTo>
                      <a:pt x="41" y="108"/>
                    </a:lnTo>
                    <a:lnTo>
                      <a:pt x="46" y="109"/>
                    </a:lnTo>
                    <a:lnTo>
                      <a:pt x="51" y="109"/>
                    </a:lnTo>
                    <a:lnTo>
                      <a:pt x="57" y="110"/>
                    </a:lnTo>
                    <a:lnTo>
                      <a:pt x="63" y="109"/>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2" name="Freeform 20"/>
              <p:cNvSpPr/>
              <p:nvPr/>
            </p:nvSpPr>
            <p:spPr bwMode="auto">
              <a:xfrm>
                <a:off x="3689035" y="3940175"/>
                <a:ext cx="12700" cy="25400"/>
              </a:xfrm>
              <a:custGeom>
                <a:avLst/>
                <a:gdLst>
                  <a:gd name="T0" fmla="*/ 63 w 74"/>
                  <a:gd name="T1" fmla="*/ 135 h 147"/>
                  <a:gd name="T2" fmla="*/ 74 w 74"/>
                  <a:gd name="T3" fmla="*/ 147 h 147"/>
                  <a:gd name="T4" fmla="*/ 74 w 74"/>
                  <a:gd name="T5" fmla="*/ 119 h 147"/>
                  <a:gd name="T6" fmla="*/ 73 w 74"/>
                  <a:gd name="T7" fmla="*/ 94 h 147"/>
                  <a:gd name="T8" fmla="*/ 72 w 74"/>
                  <a:gd name="T9" fmla="*/ 80 h 147"/>
                  <a:gd name="T10" fmla="*/ 71 w 74"/>
                  <a:gd name="T11" fmla="*/ 69 h 147"/>
                  <a:gd name="T12" fmla="*/ 69 w 74"/>
                  <a:gd name="T13" fmla="*/ 58 h 147"/>
                  <a:gd name="T14" fmla="*/ 67 w 74"/>
                  <a:gd name="T15" fmla="*/ 46 h 147"/>
                  <a:gd name="T16" fmla="*/ 64 w 74"/>
                  <a:gd name="T17" fmla="*/ 36 h 147"/>
                  <a:gd name="T18" fmla="*/ 60 w 74"/>
                  <a:gd name="T19" fmla="*/ 28 h 147"/>
                  <a:gd name="T20" fmla="*/ 55 w 74"/>
                  <a:gd name="T21" fmla="*/ 20 h 147"/>
                  <a:gd name="T22" fmla="*/ 50 w 74"/>
                  <a:gd name="T23" fmla="*/ 13 h 147"/>
                  <a:gd name="T24" fmla="*/ 42 w 74"/>
                  <a:gd name="T25" fmla="*/ 7 h 147"/>
                  <a:gd name="T26" fmla="*/ 35 w 74"/>
                  <a:gd name="T27" fmla="*/ 3 h 147"/>
                  <a:gd name="T28" fmla="*/ 26 w 74"/>
                  <a:gd name="T29" fmla="*/ 1 h 147"/>
                  <a:gd name="T30" fmla="*/ 16 w 74"/>
                  <a:gd name="T31" fmla="*/ 0 h 147"/>
                  <a:gd name="T32" fmla="*/ 12 w 74"/>
                  <a:gd name="T33" fmla="*/ 1 h 147"/>
                  <a:gd name="T34" fmla="*/ 9 w 74"/>
                  <a:gd name="T35" fmla="*/ 3 h 147"/>
                  <a:gd name="T36" fmla="*/ 5 w 74"/>
                  <a:gd name="T37" fmla="*/ 6 h 147"/>
                  <a:gd name="T38" fmla="*/ 3 w 74"/>
                  <a:gd name="T39" fmla="*/ 11 h 147"/>
                  <a:gd name="T40" fmla="*/ 1 w 74"/>
                  <a:gd name="T41" fmla="*/ 23 h 147"/>
                  <a:gd name="T42" fmla="*/ 0 w 74"/>
                  <a:gd name="T43" fmla="*/ 36 h 147"/>
                  <a:gd name="T44" fmla="*/ 2 w 74"/>
                  <a:gd name="T45" fmla="*/ 66 h 147"/>
                  <a:gd name="T46" fmla="*/ 3 w 74"/>
                  <a:gd name="T47" fmla="*/ 89 h 147"/>
                  <a:gd name="T48" fmla="*/ 4 w 74"/>
                  <a:gd name="T49" fmla="*/ 99 h 147"/>
                  <a:gd name="T50" fmla="*/ 4 w 74"/>
                  <a:gd name="T51" fmla="*/ 107 h 147"/>
                  <a:gd name="T52" fmla="*/ 5 w 74"/>
                  <a:gd name="T53" fmla="*/ 113 h 147"/>
                  <a:gd name="T54" fmla="*/ 7 w 74"/>
                  <a:gd name="T55" fmla="*/ 117 h 147"/>
                  <a:gd name="T56" fmla="*/ 10 w 74"/>
                  <a:gd name="T57" fmla="*/ 121 h 147"/>
                  <a:gd name="T58" fmla="*/ 13 w 74"/>
                  <a:gd name="T59" fmla="*/ 123 h 147"/>
                  <a:gd name="T60" fmla="*/ 16 w 74"/>
                  <a:gd name="T61" fmla="*/ 125 h 147"/>
                  <a:gd name="T62" fmla="*/ 19 w 74"/>
                  <a:gd name="T63" fmla="*/ 127 h 147"/>
                  <a:gd name="T64" fmla="*/ 27 w 74"/>
                  <a:gd name="T65" fmla="*/ 127 h 147"/>
                  <a:gd name="T66" fmla="*/ 37 w 74"/>
                  <a:gd name="T67" fmla="*/ 128 h 147"/>
                  <a:gd name="T68" fmla="*/ 43 w 74"/>
                  <a:gd name="T69" fmla="*/ 129 h 147"/>
                  <a:gd name="T70" fmla="*/ 50 w 74"/>
                  <a:gd name="T71" fmla="*/ 130 h 147"/>
                  <a:gd name="T72" fmla="*/ 56 w 74"/>
                  <a:gd name="T73" fmla="*/ 132 h 147"/>
                  <a:gd name="T74" fmla="*/ 63 w 74"/>
                  <a:gd name="T75"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47">
                    <a:moveTo>
                      <a:pt x="63" y="135"/>
                    </a:moveTo>
                    <a:lnTo>
                      <a:pt x="74" y="147"/>
                    </a:lnTo>
                    <a:lnTo>
                      <a:pt x="74" y="119"/>
                    </a:lnTo>
                    <a:lnTo>
                      <a:pt x="73" y="94"/>
                    </a:lnTo>
                    <a:lnTo>
                      <a:pt x="72" y="80"/>
                    </a:lnTo>
                    <a:lnTo>
                      <a:pt x="71" y="69"/>
                    </a:lnTo>
                    <a:lnTo>
                      <a:pt x="69" y="58"/>
                    </a:lnTo>
                    <a:lnTo>
                      <a:pt x="67" y="46"/>
                    </a:lnTo>
                    <a:lnTo>
                      <a:pt x="64" y="36"/>
                    </a:lnTo>
                    <a:lnTo>
                      <a:pt x="60" y="28"/>
                    </a:lnTo>
                    <a:lnTo>
                      <a:pt x="55" y="20"/>
                    </a:lnTo>
                    <a:lnTo>
                      <a:pt x="50" y="13"/>
                    </a:lnTo>
                    <a:lnTo>
                      <a:pt x="42" y="7"/>
                    </a:lnTo>
                    <a:lnTo>
                      <a:pt x="35" y="3"/>
                    </a:lnTo>
                    <a:lnTo>
                      <a:pt x="26" y="1"/>
                    </a:lnTo>
                    <a:lnTo>
                      <a:pt x="16" y="0"/>
                    </a:lnTo>
                    <a:lnTo>
                      <a:pt x="12" y="1"/>
                    </a:lnTo>
                    <a:lnTo>
                      <a:pt x="9" y="3"/>
                    </a:lnTo>
                    <a:lnTo>
                      <a:pt x="5" y="6"/>
                    </a:lnTo>
                    <a:lnTo>
                      <a:pt x="3" y="11"/>
                    </a:lnTo>
                    <a:lnTo>
                      <a:pt x="1" y="23"/>
                    </a:lnTo>
                    <a:lnTo>
                      <a:pt x="0" y="36"/>
                    </a:lnTo>
                    <a:lnTo>
                      <a:pt x="2" y="66"/>
                    </a:lnTo>
                    <a:lnTo>
                      <a:pt x="3" y="89"/>
                    </a:lnTo>
                    <a:lnTo>
                      <a:pt x="4" y="99"/>
                    </a:lnTo>
                    <a:lnTo>
                      <a:pt x="4" y="107"/>
                    </a:lnTo>
                    <a:lnTo>
                      <a:pt x="5" y="113"/>
                    </a:lnTo>
                    <a:lnTo>
                      <a:pt x="7" y="117"/>
                    </a:lnTo>
                    <a:lnTo>
                      <a:pt x="10" y="121"/>
                    </a:lnTo>
                    <a:lnTo>
                      <a:pt x="13" y="123"/>
                    </a:lnTo>
                    <a:lnTo>
                      <a:pt x="16" y="125"/>
                    </a:lnTo>
                    <a:lnTo>
                      <a:pt x="19" y="127"/>
                    </a:lnTo>
                    <a:lnTo>
                      <a:pt x="27" y="127"/>
                    </a:lnTo>
                    <a:lnTo>
                      <a:pt x="37" y="128"/>
                    </a:lnTo>
                    <a:lnTo>
                      <a:pt x="43" y="129"/>
                    </a:lnTo>
                    <a:lnTo>
                      <a:pt x="50" y="130"/>
                    </a:lnTo>
                    <a:lnTo>
                      <a:pt x="56" y="132"/>
                    </a:lnTo>
                    <a:lnTo>
                      <a:pt x="63" y="135"/>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3" name="Freeform 21"/>
              <p:cNvSpPr/>
              <p:nvPr/>
            </p:nvSpPr>
            <p:spPr bwMode="auto">
              <a:xfrm>
                <a:off x="3674747" y="3943350"/>
                <a:ext cx="9525" cy="22225"/>
              </a:xfrm>
              <a:custGeom>
                <a:avLst/>
                <a:gdLst>
                  <a:gd name="T0" fmla="*/ 21 w 60"/>
                  <a:gd name="T1" fmla="*/ 122 h 122"/>
                  <a:gd name="T2" fmla="*/ 37 w 60"/>
                  <a:gd name="T3" fmla="*/ 119 h 122"/>
                  <a:gd name="T4" fmla="*/ 44 w 60"/>
                  <a:gd name="T5" fmla="*/ 112 h 122"/>
                  <a:gd name="T6" fmla="*/ 50 w 60"/>
                  <a:gd name="T7" fmla="*/ 103 h 122"/>
                  <a:gd name="T8" fmla="*/ 55 w 60"/>
                  <a:gd name="T9" fmla="*/ 95 h 122"/>
                  <a:gd name="T10" fmla="*/ 58 w 60"/>
                  <a:gd name="T11" fmla="*/ 87 h 122"/>
                  <a:gd name="T12" fmla="*/ 60 w 60"/>
                  <a:gd name="T13" fmla="*/ 79 h 122"/>
                  <a:gd name="T14" fmla="*/ 60 w 60"/>
                  <a:gd name="T15" fmla="*/ 71 h 122"/>
                  <a:gd name="T16" fmla="*/ 60 w 60"/>
                  <a:gd name="T17" fmla="*/ 61 h 122"/>
                  <a:gd name="T18" fmla="*/ 58 w 60"/>
                  <a:gd name="T19" fmla="*/ 53 h 122"/>
                  <a:gd name="T20" fmla="*/ 56 w 60"/>
                  <a:gd name="T21" fmla="*/ 45 h 122"/>
                  <a:gd name="T22" fmla="*/ 52 w 60"/>
                  <a:gd name="T23" fmla="*/ 37 h 122"/>
                  <a:gd name="T24" fmla="*/ 47 w 60"/>
                  <a:gd name="T25" fmla="*/ 29 h 122"/>
                  <a:gd name="T26" fmla="*/ 42 w 60"/>
                  <a:gd name="T27" fmla="*/ 22 h 122"/>
                  <a:gd name="T28" fmla="*/ 36 w 60"/>
                  <a:gd name="T29" fmla="*/ 16 h 122"/>
                  <a:gd name="T30" fmla="*/ 30 w 60"/>
                  <a:gd name="T31" fmla="*/ 11 h 122"/>
                  <a:gd name="T32" fmla="*/ 23 w 60"/>
                  <a:gd name="T33" fmla="*/ 6 h 122"/>
                  <a:gd name="T34" fmla="*/ 16 w 60"/>
                  <a:gd name="T35" fmla="*/ 2 h 122"/>
                  <a:gd name="T36" fmla="*/ 12 w 60"/>
                  <a:gd name="T37" fmla="*/ 0 h 122"/>
                  <a:gd name="T38" fmla="*/ 9 w 60"/>
                  <a:gd name="T39" fmla="*/ 0 h 122"/>
                  <a:gd name="T40" fmla="*/ 7 w 60"/>
                  <a:gd name="T41" fmla="*/ 0 h 122"/>
                  <a:gd name="T42" fmla="*/ 5 w 60"/>
                  <a:gd name="T43" fmla="*/ 1 h 122"/>
                  <a:gd name="T44" fmla="*/ 3 w 60"/>
                  <a:gd name="T45" fmla="*/ 3 h 122"/>
                  <a:gd name="T46" fmla="*/ 2 w 60"/>
                  <a:gd name="T47" fmla="*/ 5 h 122"/>
                  <a:gd name="T48" fmla="*/ 1 w 60"/>
                  <a:gd name="T49" fmla="*/ 8 h 122"/>
                  <a:gd name="T50" fmla="*/ 0 w 60"/>
                  <a:gd name="T51" fmla="*/ 12 h 122"/>
                  <a:gd name="T52" fmla="*/ 0 w 60"/>
                  <a:gd name="T53" fmla="*/ 20 h 122"/>
                  <a:gd name="T54" fmla="*/ 0 w 60"/>
                  <a:gd name="T55" fmla="*/ 30 h 122"/>
                  <a:gd name="T56" fmla="*/ 2 w 60"/>
                  <a:gd name="T57" fmla="*/ 42 h 122"/>
                  <a:gd name="T58" fmla="*/ 4 w 60"/>
                  <a:gd name="T59" fmla="*/ 53 h 122"/>
                  <a:gd name="T60" fmla="*/ 8 w 60"/>
                  <a:gd name="T61" fmla="*/ 78 h 122"/>
                  <a:gd name="T62" fmla="*/ 15 w 60"/>
                  <a:gd name="T63" fmla="*/ 99 h 122"/>
                  <a:gd name="T64" fmla="*/ 19 w 60"/>
                  <a:gd name="T65" fmla="*/ 115 h 122"/>
                  <a:gd name="T66" fmla="*/ 21 w 60"/>
                  <a:gd name="T6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22">
                    <a:moveTo>
                      <a:pt x="21" y="122"/>
                    </a:moveTo>
                    <a:lnTo>
                      <a:pt x="37" y="119"/>
                    </a:lnTo>
                    <a:lnTo>
                      <a:pt x="44" y="112"/>
                    </a:lnTo>
                    <a:lnTo>
                      <a:pt x="50" y="103"/>
                    </a:lnTo>
                    <a:lnTo>
                      <a:pt x="55" y="95"/>
                    </a:lnTo>
                    <a:lnTo>
                      <a:pt x="58" y="87"/>
                    </a:lnTo>
                    <a:lnTo>
                      <a:pt x="60" y="79"/>
                    </a:lnTo>
                    <a:lnTo>
                      <a:pt x="60" y="71"/>
                    </a:lnTo>
                    <a:lnTo>
                      <a:pt x="60" y="61"/>
                    </a:lnTo>
                    <a:lnTo>
                      <a:pt x="58" y="53"/>
                    </a:lnTo>
                    <a:lnTo>
                      <a:pt x="56" y="45"/>
                    </a:lnTo>
                    <a:lnTo>
                      <a:pt x="52" y="37"/>
                    </a:lnTo>
                    <a:lnTo>
                      <a:pt x="47" y="29"/>
                    </a:lnTo>
                    <a:lnTo>
                      <a:pt x="42" y="22"/>
                    </a:lnTo>
                    <a:lnTo>
                      <a:pt x="36" y="16"/>
                    </a:lnTo>
                    <a:lnTo>
                      <a:pt x="30" y="11"/>
                    </a:lnTo>
                    <a:lnTo>
                      <a:pt x="23" y="6"/>
                    </a:lnTo>
                    <a:lnTo>
                      <a:pt x="16" y="2"/>
                    </a:lnTo>
                    <a:lnTo>
                      <a:pt x="12" y="0"/>
                    </a:lnTo>
                    <a:lnTo>
                      <a:pt x="9" y="0"/>
                    </a:lnTo>
                    <a:lnTo>
                      <a:pt x="7" y="0"/>
                    </a:lnTo>
                    <a:lnTo>
                      <a:pt x="5" y="1"/>
                    </a:lnTo>
                    <a:lnTo>
                      <a:pt x="3" y="3"/>
                    </a:lnTo>
                    <a:lnTo>
                      <a:pt x="2" y="5"/>
                    </a:lnTo>
                    <a:lnTo>
                      <a:pt x="1" y="8"/>
                    </a:lnTo>
                    <a:lnTo>
                      <a:pt x="0" y="12"/>
                    </a:lnTo>
                    <a:lnTo>
                      <a:pt x="0" y="20"/>
                    </a:lnTo>
                    <a:lnTo>
                      <a:pt x="0" y="30"/>
                    </a:lnTo>
                    <a:lnTo>
                      <a:pt x="2" y="42"/>
                    </a:lnTo>
                    <a:lnTo>
                      <a:pt x="4" y="53"/>
                    </a:lnTo>
                    <a:lnTo>
                      <a:pt x="8" y="78"/>
                    </a:lnTo>
                    <a:lnTo>
                      <a:pt x="15" y="99"/>
                    </a:lnTo>
                    <a:lnTo>
                      <a:pt x="19" y="115"/>
                    </a:lnTo>
                    <a:lnTo>
                      <a:pt x="21" y="122"/>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4" name="Freeform 22"/>
              <p:cNvSpPr/>
              <p:nvPr/>
            </p:nvSpPr>
            <p:spPr bwMode="auto">
              <a:xfrm>
                <a:off x="3660460" y="3944938"/>
                <a:ext cx="11112" cy="22225"/>
              </a:xfrm>
              <a:custGeom>
                <a:avLst/>
                <a:gdLst>
                  <a:gd name="T0" fmla="*/ 43 w 63"/>
                  <a:gd name="T1" fmla="*/ 128 h 128"/>
                  <a:gd name="T2" fmla="*/ 63 w 63"/>
                  <a:gd name="T3" fmla="*/ 111 h 128"/>
                  <a:gd name="T4" fmla="*/ 62 w 63"/>
                  <a:gd name="T5" fmla="*/ 96 h 128"/>
                  <a:gd name="T6" fmla="*/ 58 w 63"/>
                  <a:gd name="T7" fmla="*/ 76 h 128"/>
                  <a:gd name="T8" fmla="*/ 54 w 63"/>
                  <a:gd name="T9" fmla="*/ 54 h 128"/>
                  <a:gd name="T10" fmla="*/ 48 w 63"/>
                  <a:gd name="T11" fmla="*/ 34 h 128"/>
                  <a:gd name="T12" fmla="*/ 44 w 63"/>
                  <a:gd name="T13" fmla="*/ 23 h 128"/>
                  <a:gd name="T14" fmla="*/ 40 w 63"/>
                  <a:gd name="T15" fmla="*/ 15 h 128"/>
                  <a:gd name="T16" fmla="*/ 36 w 63"/>
                  <a:gd name="T17" fmla="*/ 8 h 128"/>
                  <a:gd name="T18" fmla="*/ 31 w 63"/>
                  <a:gd name="T19" fmla="*/ 3 h 128"/>
                  <a:gd name="T20" fmla="*/ 28 w 63"/>
                  <a:gd name="T21" fmla="*/ 2 h 128"/>
                  <a:gd name="T22" fmla="*/ 25 w 63"/>
                  <a:gd name="T23" fmla="*/ 1 h 128"/>
                  <a:gd name="T24" fmla="*/ 23 w 63"/>
                  <a:gd name="T25" fmla="*/ 0 h 128"/>
                  <a:gd name="T26" fmla="*/ 19 w 63"/>
                  <a:gd name="T27" fmla="*/ 0 h 128"/>
                  <a:gd name="T28" fmla="*/ 16 w 63"/>
                  <a:gd name="T29" fmla="*/ 1 h 128"/>
                  <a:gd name="T30" fmla="*/ 12 w 63"/>
                  <a:gd name="T31" fmla="*/ 2 h 128"/>
                  <a:gd name="T32" fmla="*/ 9 w 63"/>
                  <a:gd name="T33" fmla="*/ 5 h 128"/>
                  <a:gd name="T34" fmla="*/ 6 w 63"/>
                  <a:gd name="T35" fmla="*/ 8 h 128"/>
                  <a:gd name="T36" fmla="*/ 4 w 63"/>
                  <a:gd name="T37" fmla="*/ 10 h 128"/>
                  <a:gd name="T38" fmla="*/ 2 w 63"/>
                  <a:gd name="T39" fmla="*/ 13 h 128"/>
                  <a:gd name="T40" fmla="*/ 1 w 63"/>
                  <a:gd name="T41" fmla="*/ 16 h 128"/>
                  <a:gd name="T42" fmla="*/ 0 w 63"/>
                  <a:gd name="T43" fmla="*/ 20 h 128"/>
                  <a:gd name="T44" fmla="*/ 0 w 63"/>
                  <a:gd name="T45" fmla="*/ 28 h 128"/>
                  <a:gd name="T46" fmla="*/ 1 w 63"/>
                  <a:gd name="T47" fmla="*/ 37 h 128"/>
                  <a:gd name="T48" fmla="*/ 2 w 63"/>
                  <a:gd name="T49" fmla="*/ 46 h 128"/>
                  <a:gd name="T50" fmla="*/ 5 w 63"/>
                  <a:gd name="T51" fmla="*/ 56 h 128"/>
                  <a:gd name="T52" fmla="*/ 8 w 63"/>
                  <a:gd name="T53" fmla="*/ 67 h 128"/>
                  <a:gd name="T54" fmla="*/ 12 w 63"/>
                  <a:gd name="T55" fmla="*/ 77 h 128"/>
                  <a:gd name="T56" fmla="*/ 21 w 63"/>
                  <a:gd name="T57" fmla="*/ 96 h 128"/>
                  <a:gd name="T58" fmla="*/ 31 w 63"/>
                  <a:gd name="T59" fmla="*/ 113 h 128"/>
                  <a:gd name="T60" fmla="*/ 35 w 63"/>
                  <a:gd name="T61" fmla="*/ 119 h 128"/>
                  <a:gd name="T62" fmla="*/ 38 w 63"/>
                  <a:gd name="T63" fmla="*/ 123 h 128"/>
                  <a:gd name="T64" fmla="*/ 41 w 63"/>
                  <a:gd name="T65" fmla="*/ 127 h 128"/>
                  <a:gd name="T66" fmla="*/ 43 w 63"/>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28">
                    <a:moveTo>
                      <a:pt x="43" y="128"/>
                    </a:moveTo>
                    <a:lnTo>
                      <a:pt x="63" y="111"/>
                    </a:lnTo>
                    <a:lnTo>
                      <a:pt x="62" y="96"/>
                    </a:lnTo>
                    <a:lnTo>
                      <a:pt x="58" y="76"/>
                    </a:lnTo>
                    <a:lnTo>
                      <a:pt x="54" y="54"/>
                    </a:lnTo>
                    <a:lnTo>
                      <a:pt x="48" y="34"/>
                    </a:lnTo>
                    <a:lnTo>
                      <a:pt x="44" y="23"/>
                    </a:lnTo>
                    <a:lnTo>
                      <a:pt x="40" y="15"/>
                    </a:lnTo>
                    <a:lnTo>
                      <a:pt x="36" y="8"/>
                    </a:lnTo>
                    <a:lnTo>
                      <a:pt x="31" y="3"/>
                    </a:lnTo>
                    <a:lnTo>
                      <a:pt x="28" y="2"/>
                    </a:lnTo>
                    <a:lnTo>
                      <a:pt x="25" y="1"/>
                    </a:lnTo>
                    <a:lnTo>
                      <a:pt x="23" y="0"/>
                    </a:lnTo>
                    <a:lnTo>
                      <a:pt x="19" y="0"/>
                    </a:lnTo>
                    <a:lnTo>
                      <a:pt x="16" y="1"/>
                    </a:lnTo>
                    <a:lnTo>
                      <a:pt x="12" y="2"/>
                    </a:lnTo>
                    <a:lnTo>
                      <a:pt x="9" y="5"/>
                    </a:lnTo>
                    <a:lnTo>
                      <a:pt x="6" y="8"/>
                    </a:lnTo>
                    <a:lnTo>
                      <a:pt x="4" y="10"/>
                    </a:lnTo>
                    <a:lnTo>
                      <a:pt x="2" y="13"/>
                    </a:lnTo>
                    <a:lnTo>
                      <a:pt x="1" y="16"/>
                    </a:lnTo>
                    <a:lnTo>
                      <a:pt x="0" y="20"/>
                    </a:lnTo>
                    <a:lnTo>
                      <a:pt x="0" y="28"/>
                    </a:lnTo>
                    <a:lnTo>
                      <a:pt x="1" y="37"/>
                    </a:lnTo>
                    <a:lnTo>
                      <a:pt x="2" y="46"/>
                    </a:lnTo>
                    <a:lnTo>
                      <a:pt x="5" y="56"/>
                    </a:lnTo>
                    <a:lnTo>
                      <a:pt x="8" y="67"/>
                    </a:lnTo>
                    <a:lnTo>
                      <a:pt x="12" y="77"/>
                    </a:lnTo>
                    <a:lnTo>
                      <a:pt x="21" y="96"/>
                    </a:lnTo>
                    <a:lnTo>
                      <a:pt x="31" y="113"/>
                    </a:lnTo>
                    <a:lnTo>
                      <a:pt x="35" y="119"/>
                    </a:lnTo>
                    <a:lnTo>
                      <a:pt x="38" y="123"/>
                    </a:lnTo>
                    <a:lnTo>
                      <a:pt x="41" y="127"/>
                    </a:lnTo>
                    <a:lnTo>
                      <a:pt x="43" y="128"/>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5" name="Freeform 23"/>
              <p:cNvSpPr/>
              <p:nvPr/>
            </p:nvSpPr>
            <p:spPr bwMode="auto">
              <a:xfrm>
                <a:off x="3641410" y="3941763"/>
                <a:ext cx="9525" cy="22225"/>
              </a:xfrm>
              <a:custGeom>
                <a:avLst/>
                <a:gdLst>
                  <a:gd name="T0" fmla="*/ 24 w 53"/>
                  <a:gd name="T1" fmla="*/ 128 h 128"/>
                  <a:gd name="T2" fmla="*/ 40 w 53"/>
                  <a:gd name="T3" fmla="*/ 123 h 128"/>
                  <a:gd name="T4" fmla="*/ 44 w 53"/>
                  <a:gd name="T5" fmla="*/ 107 h 128"/>
                  <a:gd name="T6" fmla="*/ 48 w 53"/>
                  <a:gd name="T7" fmla="*/ 85 h 128"/>
                  <a:gd name="T8" fmla="*/ 51 w 53"/>
                  <a:gd name="T9" fmla="*/ 60 h 128"/>
                  <a:gd name="T10" fmla="*/ 53 w 53"/>
                  <a:gd name="T11" fmla="*/ 36 h 128"/>
                  <a:gd name="T12" fmla="*/ 53 w 53"/>
                  <a:gd name="T13" fmla="*/ 25 h 128"/>
                  <a:gd name="T14" fmla="*/ 52 w 53"/>
                  <a:gd name="T15" fmla="*/ 16 h 128"/>
                  <a:gd name="T16" fmla="*/ 50 w 53"/>
                  <a:gd name="T17" fmla="*/ 9 h 128"/>
                  <a:gd name="T18" fmla="*/ 47 w 53"/>
                  <a:gd name="T19" fmla="*/ 3 h 128"/>
                  <a:gd name="T20" fmla="*/ 45 w 53"/>
                  <a:gd name="T21" fmla="*/ 1 h 128"/>
                  <a:gd name="T22" fmla="*/ 43 w 53"/>
                  <a:gd name="T23" fmla="*/ 0 h 128"/>
                  <a:gd name="T24" fmla="*/ 40 w 53"/>
                  <a:gd name="T25" fmla="*/ 0 h 128"/>
                  <a:gd name="T26" fmla="*/ 37 w 53"/>
                  <a:gd name="T27" fmla="*/ 0 h 128"/>
                  <a:gd name="T28" fmla="*/ 34 w 53"/>
                  <a:gd name="T29" fmla="*/ 2 h 128"/>
                  <a:gd name="T30" fmla="*/ 30 w 53"/>
                  <a:gd name="T31" fmla="*/ 4 h 128"/>
                  <a:gd name="T32" fmla="*/ 26 w 53"/>
                  <a:gd name="T33" fmla="*/ 8 h 128"/>
                  <a:gd name="T34" fmla="*/ 22 w 53"/>
                  <a:gd name="T35" fmla="*/ 13 h 128"/>
                  <a:gd name="T36" fmla="*/ 15 w 53"/>
                  <a:gd name="T37" fmla="*/ 19 h 128"/>
                  <a:gd name="T38" fmla="*/ 11 w 53"/>
                  <a:gd name="T39" fmla="*/ 26 h 128"/>
                  <a:gd name="T40" fmla="*/ 7 w 53"/>
                  <a:gd name="T41" fmla="*/ 34 h 128"/>
                  <a:gd name="T42" fmla="*/ 4 w 53"/>
                  <a:gd name="T43" fmla="*/ 42 h 128"/>
                  <a:gd name="T44" fmla="*/ 2 w 53"/>
                  <a:gd name="T45" fmla="*/ 52 h 128"/>
                  <a:gd name="T46" fmla="*/ 1 w 53"/>
                  <a:gd name="T47" fmla="*/ 61 h 128"/>
                  <a:gd name="T48" fmla="*/ 0 w 53"/>
                  <a:gd name="T49" fmla="*/ 71 h 128"/>
                  <a:gd name="T50" fmla="*/ 0 w 53"/>
                  <a:gd name="T51" fmla="*/ 82 h 128"/>
                  <a:gd name="T52" fmla="*/ 1 w 53"/>
                  <a:gd name="T53" fmla="*/ 91 h 128"/>
                  <a:gd name="T54" fmla="*/ 3 w 53"/>
                  <a:gd name="T55" fmla="*/ 99 h 128"/>
                  <a:gd name="T56" fmla="*/ 7 w 53"/>
                  <a:gd name="T57" fmla="*/ 107 h 128"/>
                  <a:gd name="T58" fmla="*/ 11 w 53"/>
                  <a:gd name="T59" fmla="*/ 114 h 128"/>
                  <a:gd name="T60" fmla="*/ 16 w 53"/>
                  <a:gd name="T61" fmla="*/ 121 h 128"/>
                  <a:gd name="T62" fmla="*/ 20 w 53"/>
                  <a:gd name="T63" fmla="*/ 126 h 128"/>
                  <a:gd name="T64" fmla="*/ 23 w 53"/>
                  <a:gd name="T65" fmla="*/ 128 h 128"/>
                  <a:gd name="T66" fmla="*/ 24 w 53"/>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128">
                    <a:moveTo>
                      <a:pt x="24" y="128"/>
                    </a:moveTo>
                    <a:lnTo>
                      <a:pt x="40" y="123"/>
                    </a:lnTo>
                    <a:lnTo>
                      <a:pt x="44" y="107"/>
                    </a:lnTo>
                    <a:lnTo>
                      <a:pt x="48" y="85"/>
                    </a:lnTo>
                    <a:lnTo>
                      <a:pt x="51" y="60"/>
                    </a:lnTo>
                    <a:lnTo>
                      <a:pt x="53" y="36"/>
                    </a:lnTo>
                    <a:lnTo>
                      <a:pt x="53" y="25"/>
                    </a:lnTo>
                    <a:lnTo>
                      <a:pt x="52" y="16"/>
                    </a:lnTo>
                    <a:lnTo>
                      <a:pt x="50" y="9"/>
                    </a:lnTo>
                    <a:lnTo>
                      <a:pt x="47" y="3"/>
                    </a:lnTo>
                    <a:lnTo>
                      <a:pt x="45" y="1"/>
                    </a:lnTo>
                    <a:lnTo>
                      <a:pt x="43" y="0"/>
                    </a:lnTo>
                    <a:lnTo>
                      <a:pt x="40" y="0"/>
                    </a:lnTo>
                    <a:lnTo>
                      <a:pt x="37" y="0"/>
                    </a:lnTo>
                    <a:lnTo>
                      <a:pt x="34" y="2"/>
                    </a:lnTo>
                    <a:lnTo>
                      <a:pt x="30" y="4"/>
                    </a:lnTo>
                    <a:lnTo>
                      <a:pt x="26" y="8"/>
                    </a:lnTo>
                    <a:lnTo>
                      <a:pt x="22" y="13"/>
                    </a:lnTo>
                    <a:lnTo>
                      <a:pt x="15" y="19"/>
                    </a:lnTo>
                    <a:lnTo>
                      <a:pt x="11" y="26"/>
                    </a:lnTo>
                    <a:lnTo>
                      <a:pt x="7" y="34"/>
                    </a:lnTo>
                    <a:lnTo>
                      <a:pt x="4" y="42"/>
                    </a:lnTo>
                    <a:lnTo>
                      <a:pt x="2" y="52"/>
                    </a:lnTo>
                    <a:lnTo>
                      <a:pt x="1" y="61"/>
                    </a:lnTo>
                    <a:lnTo>
                      <a:pt x="0" y="71"/>
                    </a:lnTo>
                    <a:lnTo>
                      <a:pt x="0" y="82"/>
                    </a:lnTo>
                    <a:lnTo>
                      <a:pt x="1" y="91"/>
                    </a:lnTo>
                    <a:lnTo>
                      <a:pt x="3" y="99"/>
                    </a:lnTo>
                    <a:lnTo>
                      <a:pt x="7" y="107"/>
                    </a:lnTo>
                    <a:lnTo>
                      <a:pt x="11" y="114"/>
                    </a:lnTo>
                    <a:lnTo>
                      <a:pt x="16" y="121"/>
                    </a:lnTo>
                    <a:lnTo>
                      <a:pt x="20" y="126"/>
                    </a:lnTo>
                    <a:lnTo>
                      <a:pt x="23" y="128"/>
                    </a:lnTo>
                    <a:lnTo>
                      <a:pt x="24" y="128"/>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6" name="Freeform 24"/>
              <p:cNvSpPr/>
              <p:nvPr/>
            </p:nvSpPr>
            <p:spPr bwMode="auto">
              <a:xfrm>
                <a:off x="3623947" y="3937000"/>
                <a:ext cx="9525" cy="14288"/>
              </a:xfrm>
              <a:custGeom>
                <a:avLst/>
                <a:gdLst>
                  <a:gd name="T0" fmla="*/ 43 w 46"/>
                  <a:gd name="T1" fmla="*/ 68 h 83"/>
                  <a:gd name="T2" fmla="*/ 45 w 46"/>
                  <a:gd name="T3" fmla="*/ 57 h 83"/>
                  <a:gd name="T4" fmla="*/ 46 w 46"/>
                  <a:gd name="T5" fmla="*/ 44 h 83"/>
                  <a:gd name="T6" fmla="*/ 46 w 46"/>
                  <a:gd name="T7" fmla="*/ 37 h 83"/>
                  <a:gd name="T8" fmla="*/ 45 w 46"/>
                  <a:gd name="T9" fmla="*/ 28 h 83"/>
                  <a:gd name="T10" fmla="*/ 44 w 46"/>
                  <a:gd name="T11" fmla="*/ 22 h 83"/>
                  <a:gd name="T12" fmla="*/ 43 w 46"/>
                  <a:gd name="T13" fmla="*/ 15 h 83"/>
                  <a:gd name="T14" fmla="*/ 40 w 46"/>
                  <a:gd name="T15" fmla="*/ 10 h 83"/>
                  <a:gd name="T16" fmla="*/ 38 w 46"/>
                  <a:gd name="T17" fmla="*/ 5 h 83"/>
                  <a:gd name="T18" fmla="*/ 33 w 46"/>
                  <a:gd name="T19" fmla="*/ 2 h 83"/>
                  <a:gd name="T20" fmla="*/ 29 w 46"/>
                  <a:gd name="T21" fmla="*/ 0 h 83"/>
                  <a:gd name="T22" fmla="*/ 25 w 46"/>
                  <a:gd name="T23" fmla="*/ 0 h 83"/>
                  <a:gd name="T24" fmla="*/ 19 w 46"/>
                  <a:gd name="T25" fmla="*/ 2 h 83"/>
                  <a:gd name="T26" fmla="*/ 13 w 46"/>
                  <a:gd name="T27" fmla="*/ 7 h 83"/>
                  <a:gd name="T28" fmla="*/ 5 w 46"/>
                  <a:gd name="T29" fmla="*/ 13 h 83"/>
                  <a:gd name="T30" fmla="*/ 2 w 46"/>
                  <a:gd name="T31" fmla="*/ 18 h 83"/>
                  <a:gd name="T32" fmla="*/ 1 w 46"/>
                  <a:gd name="T33" fmla="*/ 23 h 83"/>
                  <a:gd name="T34" fmla="*/ 0 w 46"/>
                  <a:gd name="T35" fmla="*/ 30 h 83"/>
                  <a:gd name="T36" fmla="*/ 0 w 46"/>
                  <a:gd name="T37" fmla="*/ 39 h 83"/>
                  <a:gd name="T38" fmla="*/ 0 w 46"/>
                  <a:gd name="T39" fmla="*/ 54 h 83"/>
                  <a:gd name="T40" fmla="*/ 1 w 46"/>
                  <a:gd name="T41" fmla="*/ 65 h 83"/>
                  <a:gd name="T42" fmla="*/ 1 w 46"/>
                  <a:gd name="T43" fmla="*/ 73 h 83"/>
                  <a:gd name="T44" fmla="*/ 1 w 46"/>
                  <a:gd name="T45" fmla="*/ 78 h 83"/>
                  <a:gd name="T46" fmla="*/ 2 w 46"/>
                  <a:gd name="T47" fmla="*/ 80 h 83"/>
                  <a:gd name="T48" fmla="*/ 4 w 46"/>
                  <a:gd name="T49" fmla="*/ 82 h 83"/>
                  <a:gd name="T50" fmla="*/ 6 w 46"/>
                  <a:gd name="T51" fmla="*/ 83 h 83"/>
                  <a:gd name="T52" fmla="*/ 10 w 46"/>
                  <a:gd name="T53" fmla="*/ 83 h 83"/>
                  <a:gd name="T54" fmla="*/ 16 w 46"/>
                  <a:gd name="T55" fmla="*/ 83 h 83"/>
                  <a:gd name="T56" fmla="*/ 26 w 46"/>
                  <a:gd name="T57" fmla="*/ 81 h 83"/>
                  <a:gd name="T58" fmla="*/ 31 w 46"/>
                  <a:gd name="T59" fmla="*/ 79 h 83"/>
                  <a:gd name="T60" fmla="*/ 37 w 46"/>
                  <a:gd name="T61" fmla="*/ 77 h 83"/>
                  <a:gd name="T62" fmla="*/ 40 w 46"/>
                  <a:gd name="T63" fmla="*/ 73 h 83"/>
                  <a:gd name="T64" fmla="*/ 43 w 46"/>
                  <a:gd name="T65"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83">
                    <a:moveTo>
                      <a:pt x="43" y="68"/>
                    </a:moveTo>
                    <a:lnTo>
                      <a:pt x="45" y="57"/>
                    </a:lnTo>
                    <a:lnTo>
                      <a:pt x="46" y="44"/>
                    </a:lnTo>
                    <a:lnTo>
                      <a:pt x="46" y="37"/>
                    </a:lnTo>
                    <a:lnTo>
                      <a:pt x="45" y="28"/>
                    </a:lnTo>
                    <a:lnTo>
                      <a:pt x="44" y="22"/>
                    </a:lnTo>
                    <a:lnTo>
                      <a:pt x="43" y="15"/>
                    </a:lnTo>
                    <a:lnTo>
                      <a:pt x="40" y="10"/>
                    </a:lnTo>
                    <a:lnTo>
                      <a:pt x="38" y="5"/>
                    </a:lnTo>
                    <a:lnTo>
                      <a:pt x="33" y="2"/>
                    </a:lnTo>
                    <a:lnTo>
                      <a:pt x="29" y="0"/>
                    </a:lnTo>
                    <a:lnTo>
                      <a:pt x="25" y="0"/>
                    </a:lnTo>
                    <a:lnTo>
                      <a:pt x="19" y="2"/>
                    </a:lnTo>
                    <a:lnTo>
                      <a:pt x="13" y="7"/>
                    </a:lnTo>
                    <a:lnTo>
                      <a:pt x="5" y="13"/>
                    </a:lnTo>
                    <a:lnTo>
                      <a:pt x="2" y="18"/>
                    </a:lnTo>
                    <a:lnTo>
                      <a:pt x="1" y="23"/>
                    </a:lnTo>
                    <a:lnTo>
                      <a:pt x="0" y="30"/>
                    </a:lnTo>
                    <a:lnTo>
                      <a:pt x="0" y="39"/>
                    </a:lnTo>
                    <a:lnTo>
                      <a:pt x="0" y="54"/>
                    </a:lnTo>
                    <a:lnTo>
                      <a:pt x="1" y="65"/>
                    </a:lnTo>
                    <a:lnTo>
                      <a:pt x="1" y="73"/>
                    </a:lnTo>
                    <a:lnTo>
                      <a:pt x="1" y="78"/>
                    </a:lnTo>
                    <a:lnTo>
                      <a:pt x="2" y="80"/>
                    </a:lnTo>
                    <a:lnTo>
                      <a:pt x="4" y="82"/>
                    </a:lnTo>
                    <a:lnTo>
                      <a:pt x="6" y="83"/>
                    </a:lnTo>
                    <a:lnTo>
                      <a:pt x="10" y="83"/>
                    </a:lnTo>
                    <a:lnTo>
                      <a:pt x="16" y="83"/>
                    </a:lnTo>
                    <a:lnTo>
                      <a:pt x="26" y="81"/>
                    </a:lnTo>
                    <a:lnTo>
                      <a:pt x="31" y="79"/>
                    </a:lnTo>
                    <a:lnTo>
                      <a:pt x="37" y="77"/>
                    </a:lnTo>
                    <a:lnTo>
                      <a:pt x="40" y="73"/>
                    </a:lnTo>
                    <a:lnTo>
                      <a:pt x="43" y="68"/>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7" name="Freeform 25"/>
              <p:cNvSpPr/>
              <p:nvPr/>
            </p:nvSpPr>
            <p:spPr bwMode="auto">
              <a:xfrm>
                <a:off x="3608072" y="3930650"/>
                <a:ext cx="7937" cy="15875"/>
              </a:xfrm>
              <a:custGeom>
                <a:avLst/>
                <a:gdLst>
                  <a:gd name="T0" fmla="*/ 37 w 48"/>
                  <a:gd name="T1" fmla="*/ 90 h 90"/>
                  <a:gd name="T2" fmla="*/ 48 w 48"/>
                  <a:gd name="T3" fmla="*/ 61 h 90"/>
                  <a:gd name="T4" fmla="*/ 48 w 48"/>
                  <a:gd name="T5" fmla="*/ 48 h 90"/>
                  <a:gd name="T6" fmla="*/ 47 w 48"/>
                  <a:gd name="T7" fmla="*/ 36 h 90"/>
                  <a:gd name="T8" fmla="*/ 46 w 48"/>
                  <a:gd name="T9" fmla="*/ 26 h 90"/>
                  <a:gd name="T10" fmla="*/ 44 w 48"/>
                  <a:gd name="T11" fmla="*/ 18 h 90"/>
                  <a:gd name="T12" fmla="*/ 42 w 48"/>
                  <a:gd name="T13" fmla="*/ 12 h 90"/>
                  <a:gd name="T14" fmla="*/ 40 w 48"/>
                  <a:gd name="T15" fmla="*/ 7 h 90"/>
                  <a:gd name="T16" fmla="*/ 37 w 48"/>
                  <a:gd name="T17" fmla="*/ 3 h 90"/>
                  <a:gd name="T18" fmla="*/ 34 w 48"/>
                  <a:gd name="T19" fmla="*/ 1 h 90"/>
                  <a:gd name="T20" fmla="*/ 31 w 48"/>
                  <a:gd name="T21" fmla="*/ 0 h 90"/>
                  <a:gd name="T22" fmla="*/ 28 w 48"/>
                  <a:gd name="T23" fmla="*/ 0 h 90"/>
                  <a:gd name="T24" fmla="*/ 25 w 48"/>
                  <a:gd name="T25" fmla="*/ 1 h 90"/>
                  <a:gd name="T26" fmla="*/ 22 w 48"/>
                  <a:gd name="T27" fmla="*/ 3 h 90"/>
                  <a:gd name="T28" fmla="*/ 19 w 48"/>
                  <a:gd name="T29" fmla="*/ 6 h 90"/>
                  <a:gd name="T30" fmla="*/ 14 w 48"/>
                  <a:gd name="T31" fmla="*/ 9 h 90"/>
                  <a:gd name="T32" fmla="*/ 12 w 48"/>
                  <a:gd name="T33" fmla="*/ 13 h 90"/>
                  <a:gd name="T34" fmla="*/ 9 w 48"/>
                  <a:gd name="T35" fmla="*/ 18 h 90"/>
                  <a:gd name="T36" fmla="*/ 4 w 48"/>
                  <a:gd name="T37" fmla="*/ 28 h 90"/>
                  <a:gd name="T38" fmla="*/ 1 w 48"/>
                  <a:gd name="T39" fmla="*/ 41 h 90"/>
                  <a:gd name="T40" fmla="*/ 0 w 48"/>
                  <a:gd name="T41" fmla="*/ 46 h 90"/>
                  <a:gd name="T42" fmla="*/ 0 w 48"/>
                  <a:gd name="T43" fmla="*/ 52 h 90"/>
                  <a:gd name="T44" fmla="*/ 0 w 48"/>
                  <a:gd name="T45" fmla="*/ 58 h 90"/>
                  <a:gd name="T46" fmla="*/ 1 w 48"/>
                  <a:gd name="T47" fmla="*/ 63 h 90"/>
                  <a:gd name="T48" fmla="*/ 2 w 48"/>
                  <a:gd name="T49" fmla="*/ 69 h 90"/>
                  <a:gd name="T50" fmla="*/ 5 w 48"/>
                  <a:gd name="T51" fmla="*/ 74 h 90"/>
                  <a:gd name="T52" fmla="*/ 8 w 48"/>
                  <a:gd name="T53" fmla="*/ 79 h 90"/>
                  <a:gd name="T54" fmla="*/ 11 w 48"/>
                  <a:gd name="T55" fmla="*/ 82 h 90"/>
                  <a:gd name="T56" fmla="*/ 17 w 48"/>
                  <a:gd name="T57" fmla="*/ 86 h 90"/>
                  <a:gd name="T58" fmla="*/ 23 w 48"/>
                  <a:gd name="T59" fmla="*/ 88 h 90"/>
                  <a:gd name="T60" fmla="*/ 29 w 48"/>
                  <a:gd name="T61" fmla="*/ 89 h 90"/>
                  <a:gd name="T62" fmla="*/ 37 w 48"/>
                  <a:gd name="T6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90">
                    <a:moveTo>
                      <a:pt x="37" y="90"/>
                    </a:moveTo>
                    <a:lnTo>
                      <a:pt x="48" y="61"/>
                    </a:lnTo>
                    <a:lnTo>
                      <a:pt x="48" y="48"/>
                    </a:lnTo>
                    <a:lnTo>
                      <a:pt x="47" y="36"/>
                    </a:lnTo>
                    <a:lnTo>
                      <a:pt x="46" y="26"/>
                    </a:lnTo>
                    <a:lnTo>
                      <a:pt x="44" y="18"/>
                    </a:lnTo>
                    <a:lnTo>
                      <a:pt x="42" y="12"/>
                    </a:lnTo>
                    <a:lnTo>
                      <a:pt x="40" y="7"/>
                    </a:lnTo>
                    <a:lnTo>
                      <a:pt x="37" y="3"/>
                    </a:lnTo>
                    <a:lnTo>
                      <a:pt x="34" y="1"/>
                    </a:lnTo>
                    <a:lnTo>
                      <a:pt x="31" y="0"/>
                    </a:lnTo>
                    <a:lnTo>
                      <a:pt x="28" y="0"/>
                    </a:lnTo>
                    <a:lnTo>
                      <a:pt x="25" y="1"/>
                    </a:lnTo>
                    <a:lnTo>
                      <a:pt x="22" y="3"/>
                    </a:lnTo>
                    <a:lnTo>
                      <a:pt x="19" y="6"/>
                    </a:lnTo>
                    <a:lnTo>
                      <a:pt x="14" y="9"/>
                    </a:lnTo>
                    <a:lnTo>
                      <a:pt x="12" y="13"/>
                    </a:lnTo>
                    <a:lnTo>
                      <a:pt x="9" y="18"/>
                    </a:lnTo>
                    <a:lnTo>
                      <a:pt x="4" y="28"/>
                    </a:lnTo>
                    <a:lnTo>
                      <a:pt x="1" y="41"/>
                    </a:lnTo>
                    <a:lnTo>
                      <a:pt x="0" y="46"/>
                    </a:lnTo>
                    <a:lnTo>
                      <a:pt x="0" y="52"/>
                    </a:lnTo>
                    <a:lnTo>
                      <a:pt x="0" y="58"/>
                    </a:lnTo>
                    <a:lnTo>
                      <a:pt x="1" y="63"/>
                    </a:lnTo>
                    <a:lnTo>
                      <a:pt x="2" y="69"/>
                    </a:lnTo>
                    <a:lnTo>
                      <a:pt x="5" y="74"/>
                    </a:lnTo>
                    <a:lnTo>
                      <a:pt x="8" y="79"/>
                    </a:lnTo>
                    <a:lnTo>
                      <a:pt x="11" y="82"/>
                    </a:lnTo>
                    <a:lnTo>
                      <a:pt x="17" y="86"/>
                    </a:lnTo>
                    <a:lnTo>
                      <a:pt x="23" y="88"/>
                    </a:lnTo>
                    <a:lnTo>
                      <a:pt x="29" y="89"/>
                    </a:lnTo>
                    <a:lnTo>
                      <a:pt x="37" y="90"/>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8" name="Freeform 26"/>
              <p:cNvSpPr/>
              <p:nvPr/>
            </p:nvSpPr>
            <p:spPr bwMode="auto">
              <a:xfrm>
                <a:off x="3596960" y="3916363"/>
                <a:ext cx="7937" cy="9525"/>
              </a:xfrm>
              <a:custGeom>
                <a:avLst/>
                <a:gdLst>
                  <a:gd name="T0" fmla="*/ 46 w 48"/>
                  <a:gd name="T1" fmla="*/ 53 h 53"/>
                  <a:gd name="T2" fmla="*/ 48 w 48"/>
                  <a:gd name="T3" fmla="*/ 33 h 53"/>
                  <a:gd name="T4" fmla="*/ 40 w 48"/>
                  <a:gd name="T5" fmla="*/ 20 h 53"/>
                  <a:gd name="T6" fmla="*/ 33 w 48"/>
                  <a:gd name="T7" fmla="*/ 11 h 53"/>
                  <a:gd name="T8" fmla="*/ 30 w 48"/>
                  <a:gd name="T9" fmla="*/ 7 h 53"/>
                  <a:gd name="T10" fmla="*/ 26 w 48"/>
                  <a:gd name="T11" fmla="*/ 4 h 53"/>
                  <a:gd name="T12" fmla="*/ 23 w 48"/>
                  <a:gd name="T13" fmla="*/ 2 h 53"/>
                  <a:gd name="T14" fmla="*/ 20 w 48"/>
                  <a:gd name="T15" fmla="*/ 1 h 53"/>
                  <a:gd name="T16" fmla="*/ 17 w 48"/>
                  <a:gd name="T17" fmla="*/ 0 h 53"/>
                  <a:gd name="T18" fmla="*/ 14 w 48"/>
                  <a:gd name="T19" fmla="*/ 0 h 53"/>
                  <a:gd name="T20" fmla="*/ 11 w 48"/>
                  <a:gd name="T21" fmla="*/ 1 h 53"/>
                  <a:gd name="T22" fmla="*/ 9 w 48"/>
                  <a:gd name="T23" fmla="*/ 2 h 53"/>
                  <a:gd name="T24" fmla="*/ 4 w 48"/>
                  <a:gd name="T25" fmla="*/ 7 h 53"/>
                  <a:gd name="T26" fmla="*/ 2 w 48"/>
                  <a:gd name="T27" fmla="*/ 12 h 53"/>
                  <a:gd name="T28" fmla="*/ 0 w 48"/>
                  <a:gd name="T29" fmla="*/ 18 h 53"/>
                  <a:gd name="T30" fmla="*/ 0 w 48"/>
                  <a:gd name="T31" fmla="*/ 25 h 53"/>
                  <a:gd name="T32" fmla="*/ 2 w 48"/>
                  <a:gd name="T33" fmla="*/ 31 h 53"/>
                  <a:gd name="T34" fmla="*/ 7 w 48"/>
                  <a:gd name="T35" fmla="*/ 38 h 53"/>
                  <a:gd name="T36" fmla="*/ 10 w 48"/>
                  <a:gd name="T37" fmla="*/ 41 h 53"/>
                  <a:gd name="T38" fmla="*/ 13 w 48"/>
                  <a:gd name="T39" fmla="*/ 44 h 53"/>
                  <a:gd name="T40" fmla="*/ 17 w 48"/>
                  <a:gd name="T41" fmla="*/ 47 h 53"/>
                  <a:gd name="T42" fmla="*/ 21 w 48"/>
                  <a:gd name="T43" fmla="*/ 49 h 53"/>
                  <a:gd name="T44" fmla="*/ 26 w 48"/>
                  <a:gd name="T45" fmla="*/ 51 h 53"/>
                  <a:gd name="T46" fmla="*/ 32 w 48"/>
                  <a:gd name="T47" fmla="*/ 52 h 53"/>
                  <a:gd name="T48" fmla="*/ 38 w 48"/>
                  <a:gd name="T49" fmla="*/ 53 h 53"/>
                  <a:gd name="T50" fmla="*/ 46 w 48"/>
                  <a:gd name="T5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3">
                    <a:moveTo>
                      <a:pt x="46" y="53"/>
                    </a:moveTo>
                    <a:lnTo>
                      <a:pt x="48" y="33"/>
                    </a:lnTo>
                    <a:lnTo>
                      <a:pt x="40" y="20"/>
                    </a:lnTo>
                    <a:lnTo>
                      <a:pt x="33" y="11"/>
                    </a:lnTo>
                    <a:lnTo>
                      <a:pt x="30" y="7"/>
                    </a:lnTo>
                    <a:lnTo>
                      <a:pt x="26" y="4"/>
                    </a:lnTo>
                    <a:lnTo>
                      <a:pt x="23" y="2"/>
                    </a:lnTo>
                    <a:lnTo>
                      <a:pt x="20" y="1"/>
                    </a:lnTo>
                    <a:lnTo>
                      <a:pt x="17" y="0"/>
                    </a:lnTo>
                    <a:lnTo>
                      <a:pt x="14" y="0"/>
                    </a:lnTo>
                    <a:lnTo>
                      <a:pt x="11" y="1"/>
                    </a:lnTo>
                    <a:lnTo>
                      <a:pt x="9" y="2"/>
                    </a:lnTo>
                    <a:lnTo>
                      <a:pt x="4" y="7"/>
                    </a:lnTo>
                    <a:lnTo>
                      <a:pt x="2" y="12"/>
                    </a:lnTo>
                    <a:lnTo>
                      <a:pt x="0" y="18"/>
                    </a:lnTo>
                    <a:lnTo>
                      <a:pt x="0" y="25"/>
                    </a:lnTo>
                    <a:lnTo>
                      <a:pt x="2" y="31"/>
                    </a:lnTo>
                    <a:lnTo>
                      <a:pt x="7" y="38"/>
                    </a:lnTo>
                    <a:lnTo>
                      <a:pt x="10" y="41"/>
                    </a:lnTo>
                    <a:lnTo>
                      <a:pt x="13" y="44"/>
                    </a:lnTo>
                    <a:lnTo>
                      <a:pt x="17" y="47"/>
                    </a:lnTo>
                    <a:lnTo>
                      <a:pt x="21" y="49"/>
                    </a:lnTo>
                    <a:lnTo>
                      <a:pt x="26" y="51"/>
                    </a:lnTo>
                    <a:lnTo>
                      <a:pt x="32" y="52"/>
                    </a:lnTo>
                    <a:lnTo>
                      <a:pt x="38" y="53"/>
                    </a:lnTo>
                    <a:lnTo>
                      <a:pt x="46" y="53"/>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29" name="Freeform 27"/>
              <p:cNvSpPr/>
              <p:nvPr/>
            </p:nvSpPr>
            <p:spPr bwMode="auto">
              <a:xfrm>
                <a:off x="3720785" y="3884613"/>
                <a:ext cx="9525" cy="12700"/>
              </a:xfrm>
              <a:custGeom>
                <a:avLst/>
                <a:gdLst>
                  <a:gd name="T0" fmla="*/ 38 w 56"/>
                  <a:gd name="T1" fmla="*/ 3 h 70"/>
                  <a:gd name="T2" fmla="*/ 55 w 56"/>
                  <a:gd name="T3" fmla="*/ 0 h 70"/>
                  <a:gd name="T4" fmla="*/ 56 w 56"/>
                  <a:gd name="T5" fmla="*/ 35 h 70"/>
                  <a:gd name="T6" fmla="*/ 55 w 56"/>
                  <a:gd name="T7" fmla="*/ 56 h 70"/>
                  <a:gd name="T8" fmla="*/ 54 w 56"/>
                  <a:gd name="T9" fmla="*/ 59 h 70"/>
                  <a:gd name="T10" fmla="*/ 51 w 56"/>
                  <a:gd name="T11" fmla="*/ 62 h 70"/>
                  <a:gd name="T12" fmla="*/ 48 w 56"/>
                  <a:gd name="T13" fmla="*/ 65 h 70"/>
                  <a:gd name="T14" fmla="*/ 45 w 56"/>
                  <a:gd name="T15" fmla="*/ 66 h 70"/>
                  <a:gd name="T16" fmla="*/ 35 w 56"/>
                  <a:gd name="T17" fmla="*/ 69 h 70"/>
                  <a:gd name="T18" fmla="*/ 22 w 56"/>
                  <a:gd name="T19" fmla="*/ 70 h 70"/>
                  <a:gd name="T20" fmla="*/ 15 w 56"/>
                  <a:gd name="T21" fmla="*/ 69 h 70"/>
                  <a:gd name="T22" fmla="*/ 9 w 56"/>
                  <a:gd name="T23" fmla="*/ 66 h 70"/>
                  <a:gd name="T24" fmla="*/ 5 w 56"/>
                  <a:gd name="T25" fmla="*/ 63 h 70"/>
                  <a:gd name="T26" fmla="*/ 2 w 56"/>
                  <a:gd name="T27" fmla="*/ 59 h 70"/>
                  <a:gd name="T28" fmla="*/ 1 w 56"/>
                  <a:gd name="T29" fmla="*/ 54 h 70"/>
                  <a:gd name="T30" fmla="*/ 0 w 56"/>
                  <a:gd name="T31" fmla="*/ 48 h 70"/>
                  <a:gd name="T32" fmla="*/ 0 w 56"/>
                  <a:gd name="T33" fmla="*/ 42 h 70"/>
                  <a:gd name="T34" fmla="*/ 1 w 56"/>
                  <a:gd name="T35" fmla="*/ 36 h 70"/>
                  <a:gd name="T36" fmla="*/ 3 w 56"/>
                  <a:gd name="T37" fmla="*/ 29 h 70"/>
                  <a:gd name="T38" fmla="*/ 6 w 56"/>
                  <a:gd name="T39" fmla="*/ 23 h 70"/>
                  <a:gd name="T40" fmla="*/ 9 w 56"/>
                  <a:gd name="T41" fmla="*/ 18 h 70"/>
                  <a:gd name="T42" fmla="*/ 13 w 56"/>
                  <a:gd name="T43" fmla="*/ 13 h 70"/>
                  <a:gd name="T44" fmla="*/ 19 w 56"/>
                  <a:gd name="T45" fmla="*/ 9 h 70"/>
                  <a:gd name="T46" fmla="*/ 25 w 56"/>
                  <a:gd name="T47" fmla="*/ 5 h 70"/>
                  <a:gd name="T48" fmla="*/ 31 w 56"/>
                  <a:gd name="T49" fmla="*/ 3 h 70"/>
                  <a:gd name="T50" fmla="*/ 38 w 56"/>
                  <a:gd name="T51"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70">
                    <a:moveTo>
                      <a:pt x="38" y="3"/>
                    </a:moveTo>
                    <a:lnTo>
                      <a:pt x="55" y="0"/>
                    </a:lnTo>
                    <a:lnTo>
                      <a:pt x="56" y="35"/>
                    </a:lnTo>
                    <a:lnTo>
                      <a:pt x="55" y="56"/>
                    </a:lnTo>
                    <a:lnTo>
                      <a:pt x="54" y="59"/>
                    </a:lnTo>
                    <a:lnTo>
                      <a:pt x="51" y="62"/>
                    </a:lnTo>
                    <a:lnTo>
                      <a:pt x="48" y="65"/>
                    </a:lnTo>
                    <a:lnTo>
                      <a:pt x="45" y="66"/>
                    </a:lnTo>
                    <a:lnTo>
                      <a:pt x="35" y="69"/>
                    </a:lnTo>
                    <a:lnTo>
                      <a:pt x="22" y="70"/>
                    </a:lnTo>
                    <a:lnTo>
                      <a:pt x="15" y="69"/>
                    </a:lnTo>
                    <a:lnTo>
                      <a:pt x="9" y="66"/>
                    </a:lnTo>
                    <a:lnTo>
                      <a:pt x="5" y="63"/>
                    </a:lnTo>
                    <a:lnTo>
                      <a:pt x="2" y="59"/>
                    </a:lnTo>
                    <a:lnTo>
                      <a:pt x="1" y="54"/>
                    </a:lnTo>
                    <a:lnTo>
                      <a:pt x="0" y="48"/>
                    </a:lnTo>
                    <a:lnTo>
                      <a:pt x="0" y="42"/>
                    </a:lnTo>
                    <a:lnTo>
                      <a:pt x="1" y="36"/>
                    </a:lnTo>
                    <a:lnTo>
                      <a:pt x="3" y="29"/>
                    </a:lnTo>
                    <a:lnTo>
                      <a:pt x="6" y="23"/>
                    </a:lnTo>
                    <a:lnTo>
                      <a:pt x="9" y="18"/>
                    </a:lnTo>
                    <a:lnTo>
                      <a:pt x="13" y="13"/>
                    </a:lnTo>
                    <a:lnTo>
                      <a:pt x="19" y="9"/>
                    </a:lnTo>
                    <a:lnTo>
                      <a:pt x="25" y="5"/>
                    </a:lnTo>
                    <a:lnTo>
                      <a:pt x="31" y="3"/>
                    </a:lnTo>
                    <a:lnTo>
                      <a:pt x="38" y="3"/>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30" name="Freeform 28"/>
              <p:cNvSpPr/>
              <p:nvPr/>
            </p:nvSpPr>
            <p:spPr bwMode="auto">
              <a:xfrm>
                <a:off x="3706497" y="3890963"/>
                <a:ext cx="11112" cy="14288"/>
              </a:xfrm>
              <a:custGeom>
                <a:avLst/>
                <a:gdLst>
                  <a:gd name="T0" fmla="*/ 22 w 70"/>
                  <a:gd name="T1" fmla="*/ 85 h 85"/>
                  <a:gd name="T2" fmla="*/ 40 w 70"/>
                  <a:gd name="T3" fmla="*/ 80 h 85"/>
                  <a:gd name="T4" fmla="*/ 50 w 70"/>
                  <a:gd name="T5" fmla="*/ 76 h 85"/>
                  <a:gd name="T6" fmla="*/ 58 w 70"/>
                  <a:gd name="T7" fmla="*/ 71 h 85"/>
                  <a:gd name="T8" fmla="*/ 63 w 70"/>
                  <a:gd name="T9" fmla="*/ 67 h 85"/>
                  <a:gd name="T10" fmla="*/ 67 w 70"/>
                  <a:gd name="T11" fmla="*/ 62 h 85"/>
                  <a:gd name="T12" fmla="*/ 69 w 70"/>
                  <a:gd name="T13" fmla="*/ 57 h 85"/>
                  <a:gd name="T14" fmla="*/ 70 w 70"/>
                  <a:gd name="T15" fmla="*/ 51 h 85"/>
                  <a:gd name="T16" fmla="*/ 69 w 70"/>
                  <a:gd name="T17" fmla="*/ 46 h 85"/>
                  <a:gd name="T18" fmla="*/ 67 w 70"/>
                  <a:gd name="T19" fmla="*/ 40 h 85"/>
                  <a:gd name="T20" fmla="*/ 64 w 70"/>
                  <a:gd name="T21" fmla="*/ 34 h 85"/>
                  <a:gd name="T22" fmla="*/ 61 w 70"/>
                  <a:gd name="T23" fmla="*/ 29 h 85"/>
                  <a:gd name="T24" fmla="*/ 56 w 70"/>
                  <a:gd name="T25" fmla="*/ 23 h 85"/>
                  <a:gd name="T26" fmla="*/ 52 w 70"/>
                  <a:gd name="T27" fmla="*/ 18 h 85"/>
                  <a:gd name="T28" fmla="*/ 43 w 70"/>
                  <a:gd name="T29" fmla="*/ 9 h 85"/>
                  <a:gd name="T30" fmla="*/ 35 w 70"/>
                  <a:gd name="T31" fmla="*/ 1 h 85"/>
                  <a:gd name="T32" fmla="*/ 33 w 70"/>
                  <a:gd name="T33" fmla="*/ 0 h 85"/>
                  <a:gd name="T34" fmla="*/ 30 w 70"/>
                  <a:gd name="T35" fmla="*/ 0 h 85"/>
                  <a:gd name="T36" fmla="*/ 26 w 70"/>
                  <a:gd name="T37" fmla="*/ 2 h 85"/>
                  <a:gd name="T38" fmla="*/ 22 w 70"/>
                  <a:gd name="T39" fmla="*/ 5 h 85"/>
                  <a:gd name="T40" fmla="*/ 17 w 70"/>
                  <a:gd name="T41" fmla="*/ 10 h 85"/>
                  <a:gd name="T42" fmla="*/ 12 w 70"/>
                  <a:gd name="T43" fmla="*/ 15 h 85"/>
                  <a:gd name="T44" fmla="*/ 9 w 70"/>
                  <a:gd name="T45" fmla="*/ 22 h 85"/>
                  <a:gd name="T46" fmla="*/ 5 w 70"/>
                  <a:gd name="T47" fmla="*/ 29 h 85"/>
                  <a:gd name="T48" fmla="*/ 3 w 70"/>
                  <a:gd name="T49" fmla="*/ 37 h 85"/>
                  <a:gd name="T50" fmla="*/ 1 w 70"/>
                  <a:gd name="T51" fmla="*/ 44 h 85"/>
                  <a:gd name="T52" fmla="*/ 0 w 70"/>
                  <a:gd name="T53" fmla="*/ 52 h 85"/>
                  <a:gd name="T54" fmla="*/ 1 w 70"/>
                  <a:gd name="T55" fmla="*/ 59 h 85"/>
                  <a:gd name="T56" fmla="*/ 3 w 70"/>
                  <a:gd name="T57" fmla="*/ 66 h 85"/>
                  <a:gd name="T58" fmla="*/ 7 w 70"/>
                  <a:gd name="T59" fmla="*/ 74 h 85"/>
                  <a:gd name="T60" fmla="*/ 10 w 70"/>
                  <a:gd name="T61" fmla="*/ 77 h 85"/>
                  <a:gd name="T62" fmla="*/ 13 w 70"/>
                  <a:gd name="T63" fmla="*/ 80 h 85"/>
                  <a:gd name="T64" fmla="*/ 17 w 70"/>
                  <a:gd name="T65" fmla="*/ 82 h 85"/>
                  <a:gd name="T66" fmla="*/ 22 w 70"/>
                  <a:gd name="T6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5">
                    <a:moveTo>
                      <a:pt x="22" y="85"/>
                    </a:moveTo>
                    <a:lnTo>
                      <a:pt x="40" y="80"/>
                    </a:lnTo>
                    <a:lnTo>
                      <a:pt x="50" y="76"/>
                    </a:lnTo>
                    <a:lnTo>
                      <a:pt x="58" y="71"/>
                    </a:lnTo>
                    <a:lnTo>
                      <a:pt x="63" y="67"/>
                    </a:lnTo>
                    <a:lnTo>
                      <a:pt x="67" y="62"/>
                    </a:lnTo>
                    <a:lnTo>
                      <a:pt x="69" y="57"/>
                    </a:lnTo>
                    <a:lnTo>
                      <a:pt x="70" y="51"/>
                    </a:lnTo>
                    <a:lnTo>
                      <a:pt x="69" y="46"/>
                    </a:lnTo>
                    <a:lnTo>
                      <a:pt x="67" y="40"/>
                    </a:lnTo>
                    <a:lnTo>
                      <a:pt x="64" y="34"/>
                    </a:lnTo>
                    <a:lnTo>
                      <a:pt x="61" y="29"/>
                    </a:lnTo>
                    <a:lnTo>
                      <a:pt x="56" y="23"/>
                    </a:lnTo>
                    <a:lnTo>
                      <a:pt x="52" y="18"/>
                    </a:lnTo>
                    <a:lnTo>
                      <a:pt x="43" y="9"/>
                    </a:lnTo>
                    <a:lnTo>
                      <a:pt x="35" y="1"/>
                    </a:lnTo>
                    <a:lnTo>
                      <a:pt x="33" y="0"/>
                    </a:lnTo>
                    <a:lnTo>
                      <a:pt x="30" y="0"/>
                    </a:lnTo>
                    <a:lnTo>
                      <a:pt x="26" y="2"/>
                    </a:lnTo>
                    <a:lnTo>
                      <a:pt x="22" y="5"/>
                    </a:lnTo>
                    <a:lnTo>
                      <a:pt x="17" y="10"/>
                    </a:lnTo>
                    <a:lnTo>
                      <a:pt x="12" y="15"/>
                    </a:lnTo>
                    <a:lnTo>
                      <a:pt x="9" y="22"/>
                    </a:lnTo>
                    <a:lnTo>
                      <a:pt x="5" y="29"/>
                    </a:lnTo>
                    <a:lnTo>
                      <a:pt x="3" y="37"/>
                    </a:lnTo>
                    <a:lnTo>
                      <a:pt x="1" y="44"/>
                    </a:lnTo>
                    <a:lnTo>
                      <a:pt x="0" y="52"/>
                    </a:lnTo>
                    <a:lnTo>
                      <a:pt x="1" y="59"/>
                    </a:lnTo>
                    <a:lnTo>
                      <a:pt x="3" y="66"/>
                    </a:lnTo>
                    <a:lnTo>
                      <a:pt x="7" y="74"/>
                    </a:lnTo>
                    <a:lnTo>
                      <a:pt x="10" y="77"/>
                    </a:lnTo>
                    <a:lnTo>
                      <a:pt x="13" y="80"/>
                    </a:lnTo>
                    <a:lnTo>
                      <a:pt x="17" y="82"/>
                    </a:lnTo>
                    <a:lnTo>
                      <a:pt x="22" y="85"/>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31" name="Freeform 29"/>
              <p:cNvSpPr/>
              <p:nvPr/>
            </p:nvSpPr>
            <p:spPr bwMode="auto">
              <a:xfrm>
                <a:off x="3623947" y="3889375"/>
                <a:ext cx="6350" cy="12700"/>
              </a:xfrm>
              <a:custGeom>
                <a:avLst/>
                <a:gdLst>
                  <a:gd name="T0" fmla="*/ 25 w 32"/>
                  <a:gd name="T1" fmla="*/ 0 h 66"/>
                  <a:gd name="T2" fmla="*/ 32 w 32"/>
                  <a:gd name="T3" fmla="*/ 15 h 66"/>
                  <a:gd name="T4" fmla="*/ 31 w 32"/>
                  <a:gd name="T5" fmla="*/ 35 h 66"/>
                  <a:gd name="T6" fmla="*/ 29 w 32"/>
                  <a:gd name="T7" fmla="*/ 50 h 66"/>
                  <a:gd name="T8" fmla="*/ 28 w 32"/>
                  <a:gd name="T9" fmla="*/ 55 h 66"/>
                  <a:gd name="T10" fmla="*/ 26 w 32"/>
                  <a:gd name="T11" fmla="*/ 59 h 66"/>
                  <a:gd name="T12" fmla="*/ 25 w 32"/>
                  <a:gd name="T13" fmla="*/ 62 h 66"/>
                  <a:gd name="T14" fmla="*/ 23 w 32"/>
                  <a:gd name="T15" fmla="*/ 64 h 66"/>
                  <a:gd name="T16" fmla="*/ 21 w 32"/>
                  <a:gd name="T17" fmla="*/ 65 h 66"/>
                  <a:gd name="T18" fmla="*/ 19 w 32"/>
                  <a:gd name="T19" fmla="*/ 66 h 66"/>
                  <a:gd name="T20" fmla="*/ 16 w 32"/>
                  <a:gd name="T21" fmla="*/ 65 h 66"/>
                  <a:gd name="T22" fmla="*/ 14 w 32"/>
                  <a:gd name="T23" fmla="*/ 64 h 66"/>
                  <a:gd name="T24" fmla="*/ 10 w 32"/>
                  <a:gd name="T25" fmla="*/ 60 h 66"/>
                  <a:gd name="T26" fmla="*/ 6 w 32"/>
                  <a:gd name="T27" fmla="*/ 54 h 66"/>
                  <a:gd name="T28" fmla="*/ 3 w 32"/>
                  <a:gd name="T29" fmla="*/ 46 h 66"/>
                  <a:gd name="T30" fmla="*/ 0 w 32"/>
                  <a:gd name="T31" fmla="*/ 37 h 66"/>
                  <a:gd name="T32" fmla="*/ 0 w 32"/>
                  <a:gd name="T33" fmla="*/ 28 h 66"/>
                  <a:gd name="T34" fmla="*/ 0 w 32"/>
                  <a:gd name="T35" fmla="*/ 20 h 66"/>
                  <a:gd name="T36" fmla="*/ 1 w 32"/>
                  <a:gd name="T37" fmla="*/ 16 h 66"/>
                  <a:gd name="T38" fmla="*/ 4 w 32"/>
                  <a:gd name="T39" fmla="*/ 13 h 66"/>
                  <a:gd name="T40" fmla="*/ 6 w 32"/>
                  <a:gd name="T41" fmla="*/ 10 h 66"/>
                  <a:gd name="T42" fmla="*/ 9 w 32"/>
                  <a:gd name="T43" fmla="*/ 7 h 66"/>
                  <a:gd name="T44" fmla="*/ 12 w 32"/>
                  <a:gd name="T45" fmla="*/ 4 h 66"/>
                  <a:gd name="T46" fmla="*/ 16 w 32"/>
                  <a:gd name="T47" fmla="*/ 2 h 66"/>
                  <a:gd name="T48" fmla="*/ 20 w 32"/>
                  <a:gd name="T49" fmla="*/ 1 h 66"/>
                  <a:gd name="T50" fmla="*/ 25 w 32"/>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66">
                    <a:moveTo>
                      <a:pt x="25" y="0"/>
                    </a:moveTo>
                    <a:lnTo>
                      <a:pt x="32" y="15"/>
                    </a:lnTo>
                    <a:lnTo>
                      <a:pt x="31" y="35"/>
                    </a:lnTo>
                    <a:lnTo>
                      <a:pt x="29" y="50"/>
                    </a:lnTo>
                    <a:lnTo>
                      <a:pt x="28" y="55"/>
                    </a:lnTo>
                    <a:lnTo>
                      <a:pt x="26" y="59"/>
                    </a:lnTo>
                    <a:lnTo>
                      <a:pt x="25" y="62"/>
                    </a:lnTo>
                    <a:lnTo>
                      <a:pt x="23" y="64"/>
                    </a:lnTo>
                    <a:lnTo>
                      <a:pt x="21" y="65"/>
                    </a:lnTo>
                    <a:lnTo>
                      <a:pt x="19" y="66"/>
                    </a:lnTo>
                    <a:lnTo>
                      <a:pt x="16" y="65"/>
                    </a:lnTo>
                    <a:lnTo>
                      <a:pt x="14" y="64"/>
                    </a:lnTo>
                    <a:lnTo>
                      <a:pt x="10" y="60"/>
                    </a:lnTo>
                    <a:lnTo>
                      <a:pt x="6" y="54"/>
                    </a:lnTo>
                    <a:lnTo>
                      <a:pt x="3" y="46"/>
                    </a:lnTo>
                    <a:lnTo>
                      <a:pt x="0" y="37"/>
                    </a:lnTo>
                    <a:lnTo>
                      <a:pt x="0" y="28"/>
                    </a:lnTo>
                    <a:lnTo>
                      <a:pt x="0" y="20"/>
                    </a:lnTo>
                    <a:lnTo>
                      <a:pt x="1" y="16"/>
                    </a:lnTo>
                    <a:lnTo>
                      <a:pt x="4" y="13"/>
                    </a:lnTo>
                    <a:lnTo>
                      <a:pt x="6" y="10"/>
                    </a:lnTo>
                    <a:lnTo>
                      <a:pt x="9" y="7"/>
                    </a:lnTo>
                    <a:lnTo>
                      <a:pt x="12" y="4"/>
                    </a:lnTo>
                    <a:lnTo>
                      <a:pt x="16" y="2"/>
                    </a:lnTo>
                    <a:lnTo>
                      <a:pt x="20" y="1"/>
                    </a:lnTo>
                    <a:lnTo>
                      <a:pt x="25" y="0"/>
                    </a:lnTo>
                    <a:close/>
                  </a:path>
                </a:pathLst>
              </a:custGeom>
              <a:noFill/>
              <a:ln w="3">
                <a:solidFill>
                  <a:srgbClr val="0093DD"/>
                </a:solidFill>
                <a:prstDash val="solid"/>
                <a:rou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grpSp>
      </p:grpSp>
      <p:sp>
        <p:nvSpPr>
          <p:cNvPr id="32" name="Freeform 5"/>
          <p:cNvSpPr>
            <a:spLocks noEditPoints="1"/>
          </p:cNvSpPr>
          <p:nvPr/>
        </p:nvSpPr>
        <p:spPr bwMode="auto">
          <a:xfrm>
            <a:off x="8190310" y="3641049"/>
            <a:ext cx="2594852" cy="2648810"/>
          </a:xfrm>
          <a:custGeom>
            <a:avLst/>
            <a:gdLst>
              <a:gd name="T0" fmla="*/ 8923 w 14283"/>
              <a:gd name="T1" fmla="*/ 230 h 14578"/>
              <a:gd name="T2" fmla="*/ 10839 w 14283"/>
              <a:gd name="T3" fmla="*/ 1057 h 14578"/>
              <a:gd name="T4" fmla="*/ 12424 w 14283"/>
              <a:gd name="T5" fmla="*/ 2392 h 14578"/>
              <a:gd name="T6" fmla="*/ 13577 w 14283"/>
              <a:gd name="T7" fmla="*/ 4133 h 14578"/>
              <a:gd name="T8" fmla="*/ 14201 w 14283"/>
              <a:gd name="T9" fmla="*/ 6182 h 14578"/>
              <a:gd name="T10" fmla="*/ 14201 w 14283"/>
              <a:gd name="T11" fmla="*/ 8396 h 14578"/>
              <a:gd name="T12" fmla="*/ 13577 w 14283"/>
              <a:gd name="T13" fmla="*/ 10443 h 14578"/>
              <a:gd name="T14" fmla="*/ 12424 w 14283"/>
              <a:gd name="T15" fmla="*/ 12185 h 14578"/>
              <a:gd name="T16" fmla="*/ 10839 w 14283"/>
              <a:gd name="T17" fmla="*/ 13519 h 14578"/>
              <a:gd name="T18" fmla="*/ 8923 w 14283"/>
              <a:gd name="T19" fmla="*/ 14348 h 14578"/>
              <a:gd name="T20" fmla="*/ 6775 w 14283"/>
              <a:gd name="T21" fmla="*/ 14567 h 14578"/>
              <a:gd name="T22" fmla="*/ 4690 w 14283"/>
              <a:gd name="T23" fmla="*/ 14134 h 14578"/>
              <a:gd name="T24" fmla="*/ 2873 w 14283"/>
              <a:gd name="T25" fmla="*/ 13126 h 14578"/>
              <a:gd name="T26" fmla="*/ 1422 w 14283"/>
              <a:gd name="T27" fmla="*/ 11645 h 14578"/>
              <a:gd name="T28" fmla="*/ 435 w 14283"/>
              <a:gd name="T29" fmla="*/ 9791 h 14578"/>
              <a:gd name="T30" fmla="*/ 9 w 14283"/>
              <a:gd name="T31" fmla="*/ 7662 h 14578"/>
              <a:gd name="T32" fmla="*/ 225 w 14283"/>
              <a:gd name="T33" fmla="*/ 5470 h 14578"/>
              <a:gd name="T34" fmla="*/ 1037 w 14283"/>
              <a:gd name="T35" fmla="*/ 3514 h 14578"/>
              <a:gd name="T36" fmla="*/ 2344 w 14283"/>
              <a:gd name="T37" fmla="*/ 1897 h 14578"/>
              <a:gd name="T38" fmla="*/ 4050 w 14283"/>
              <a:gd name="T39" fmla="*/ 720 h 14578"/>
              <a:gd name="T40" fmla="*/ 6057 w 14283"/>
              <a:gd name="T41" fmla="*/ 84 h 14578"/>
              <a:gd name="T42" fmla="*/ 11792 w 14283"/>
              <a:gd name="T43" fmla="*/ 10948 h 14578"/>
              <a:gd name="T44" fmla="*/ 12202 w 14283"/>
              <a:gd name="T45" fmla="*/ 10331 h 14578"/>
              <a:gd name="T46" fmla="*/ 12536 w 14283"/>
              <a:gd name="T47" fmla="*/ 9664 h 14578"/>
              <a:gd name="T48" fmla="*/ 12787 w 14283"/>
              <a:gd name="T49" fmla="*/ 8952 h 14578"/>
              <a:gd name="T50" fmla="*/ 12949 w 14283"/>
              <a:gd name="T51" fmla="*/ 8203 h 14578"/>
              <a:gd name="T52" fmla="*/ 13016 w 14283"/>
              <a:gd name="T53" fmla="*/ 7422 h 14578"/>
              <a:gd name="T54" fmla="*/ 12832 w 14283"/>
              <a:gd name="T55" fmla="*/ 5793 h 14578"/>
              <a:gd name="T56" fmla="*/ 12165 w 14283"/>
              <a:gd name="T57" fmla="*/ 4183 h 14578"/>
              <a:gd name="T58" fmla="*/ 11089 w 14283"/>
              <a:gd name="T59" fmla="*/ 2853 h 14578"/>
              <a:gd name="T60" fmla="*/ 9685 w 14283"/>
              <a:gd name="T61" fmla="*/ 1884 h 14578"/>
              <a:gd name="T62" fmla="*/ 8034 w 14283"/>
              <a:gd name="T63" fmla="*/ 1361 h 14578"/>
              <a:gd name="T64" fmla="*/ 6754 w 14283"/>
              <a:gd name="T65" fmla="*/ 1304 h 14578"/>
              <a:gd name="T66" fmla="*/ 5997 w 14283"/>
              <a:gd name="T67" fmla="*/ 1406 h 14578"/>
              <a:gd name="T68" fmla="*/ 5275 w 14283"/>
              <a:gd name="T69" fmla="*/ 1602 h 14578"/>
              <a:gd name="T70" fmla="*/ 4591 w 14283"/>
              <a:gd name="T71" fmla="*/ 1888 h 14578"/>
              <a:gd name="T72" fmla="*/ 3953 w 14283"/>
              <a:gd name="T73" fmla="*/ 2255 h 14578"/>
              <a:gd name="T74" fmla="*/ 10822 w 14283"/>
              <a:gd name="T75" fmla="*/ 11958 h 14578"/>
              <a:gd name="T76" fmla="*/ 2209 w 14283"/>
              <a:gd name="T77" fmla="*/ 4035 h 14578"/>
              <a:gd name="T78" fmla="*/ 1850 w 14283"/>
              <a:gd name="T79" fmla="*/ 4685 h 14578"/>
              <a:gd name="T80" fmla="*/ 1570 w 14283"/>
              <a:gd name="T81" fmla="*/ 5383 h 14578"/>
              <a:gd name="T82" fmla="*/ 1377 w 14283"/>
              <a:gd name="T83" fmla="*/ 6121 h 14578"/>
              <a:gd name="T84" fmla="*/ 1278 w 14283"/>
              <a:gd name="T85" fmla="*/ 6893 h 14578"/>
              <a:gd name="T86" fmla="*/ 1333 w 14283"/>
              <a:gd name="T87" fmla="*/ 8200 h 14578"/>
              <a:gd name="T88" fmla="*/ 1846 w 14283"/>
              <a:gd name="T89" fmla="*/ 9885 h 14578"/>
              <a:gd name="T90" fmla="*/ 2795 w 14283"/>
              <a:gd name="T91" fmla="*/ 11318 h 14578"/>
              <a:gd name="T92" fmla="*/ 4098 w 14283"/>
              <a:gd name="T93" fmla="*/ 12415 h 14578"/>
              <a:gd name="T94" fmla="*/ 5676 w 14283"/>
              <a:gd name="T95" fmla="*/ 13097 h 14578"/>
              <a:gd name="T96" fmla="*/ 7271 w 14283"/>
              <a:gd name="T97" fmla="*/ 13285 h 14578"/>
              <a:gd name="T98" fmla="*/ 8037 w 14283"/>
              <a:gd name="T99" fmla="*/ 13216 h 14578"/>
              <a:gd name="T100" fmla="*/ 8772 w 14283"/>
              <a:gd name="T101" fmla="*/ 13051 h 14578"/>
              <a:gd name="T102" fmla="*/ 9469 w 14283"/>
              <a:gd name="T103" fmla="*/ 12794 h 14578"/>
              <a:gd name="T104" fmla="*/ 10123 w 14283"/>
              <a:gd name="T105" fmla="*/ 12454 h 14578"/>
              <a:gd name="T106" fmla="*/ 10726 w 14283"/>
              <a:gd name="T107" fmla="*/ 12035 h 1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83" h="14578">
                <a:moveTo>
                  <a:pt x="7142" y="0"/>
                </a:moveTo>
                <a:lnTo>
                  <a:pt x="7508" y="9"/>
                </a:lnTo>
                <a:lnTo>
                  <a:pt x="7870" y="38"/>
                </a:lnTo>
                <a:lnTo>
                  <a:pt x="8226" y="84"/>
                </a:lnTo>
                <a:lnTo>
                  <a:pt x="8578" y="149"/>
                </a:lnTo>
                <a:lnTo>
                  <a:pt x="8923" y="230"/>
                </a:lnTo>
                <a:lnTo>
                  <a:pt x="9261" y="329"/>
                </a:lnTo>
                <a:lnTo>
                  <a:pt x="9593" y="444"/>
                </a:lnTo>
                <a:lnTo>
                  <a:pt x="9917" y="574"/>
                </a:lnTo>
                <a:lnTo>
                  <a:pt x="10233" y="720"/>
                </a:lnTo>
                <a:lnTo>
                  <a:pt x="10540" y="882"/>
                </a:lnTo>
                <a:lnTo>
                  <a:pt x="10839" y="1057"/>
                </a:lnTo>
                <a:lnTo>
                  <a:pt x="11129" y="1248"/>
                </a:lnTo>
                <a:lnTo>
                  <a:pt x="11410" y="1451"/>
                </a:lnTo>
                <a:lnTo>
                  <a:pt x="11680" y="1668"/>
                </a:lnTo>
                <a:lnTo>
                  <a:pt x="11939" y="1897"/>
                </a:lnTo>
                <a:lnTo>
                  <a:pt x="12188" y="2139"/>
                </a:lnTo>
                <a:lnTo>
                  <a:pt x="12424" y="2392"/>
                </a:lnTo>
                <a:lnTo>
                  <a:pt x="12649" y="2657"/>
                </a:lnTo>
                <a:lnTo>
                  <a:pt x="12861" y="2932"/>
                </a:lnTo>
                <a:lnTo>
                  <a:pt x="13060" y="3219"/>
                </a:lnTo>
                <a:lnTo>
                  <a:pt x="13246" y="3514"/>
                </a:lnTo>
                <a:lnTo>
                  <a:pt x="13419" y="3819"/>
                </a:lnTo>
                <a:lnTo>
                  <a:pt x="13577" y="4133"/>
                </a:lnTo>
                <a:lnTo>
                  <a:pt x="13720" y="4456"/>
                </a:lnTo>
                <a:lnTo>
                  <a:pt x="13848" y="4787"/>
                </a:lnTo>
                <a:lnTo>
                  <a:pt x="13961" y="5125"/>
                </a:lnTo>
                <a:lnTo>
                  <a:pt x="14058" y="5470"/>
                </a:lnTo>
                <a:lnTo>
                  <a:pt x="14137" y="5823"/>
                </a:lnTo>
                <a:lnTo>
                  <a:pt x="14201" y="6182"/>
                </a:lnTo>
                <a:lnTo>
                  <a:pt x="14246" y="6545"/>
                </a:lnTo>
                <a:lnTo>
                  <a:pt x="14274" y="6914"/>
                </a:lnTo>
                <a:lnTo>
                  <a:pt x="14283" y="7288"/>
                </a:lnTo>
                <a:lnTo>
                  <a:pt x="14274" y="7662"/>
                </a:lnTo>
                <a:lnTo>
                  <a:pt x="14246" y="8032"/>
                </a:lnTo>
                <a:lnTo>
                  <a:pt x="14201" y="8396"/>
                </a:lnTo>
                <a:lnTo>
                  <a:pt x="14137" y="8755"/>
                </a:lnTo>
                <a:lnTo>
                  <a:pt x="14058" y="9106"/>
                </a:lnTo>
                <a:lnTo>
                  <a:pt x="13961" y="9452"/>
                </a:lnTo>
                <a:lnTo>
                  <a:pt x="13848" y="9791"/>
                </a:lnTo>
                <a:lnTo>
                  <a:pt x="13720" y="10121"/>
                </a:lnTo>
                <a:lnTo>
                  <a:pt x="13577" y="10443"/>
                </a:lnTo>
                <a:lnTo>
                  <a:pt x="13419" y="10758"/>
                </a:lnTo>
                <a:lnTo>
                  <a:pt x="13246" y="11063"/>
                </a:lnTo>
                <a:lnTo>
                  <a:pt x="13060" y="11359"/>
                </a:lnTo>
                <a:lnTo>
                  <a:pt x="12861" y="11645"/>
                </a:lnTo>
                <a:lnTo>
                  <a:pt x="12649" y="11920"/>
                </a:lnTo>
                <a:lnTo>
                  <a:pt x="12424" y="12185"/>
                </a:lnTo>
                <a:lnTo>
                  <a:pt x="12188" y="12438"/>
                </a:lnTo>
                <a:lnTo>
                  <a:pt x="11939" y="12680"/>
                </a:lnTo>
                <a:lnTo>
                  <a:pt x="11680" y="12910"/>
                </a:lnTo>
                <a:lnTo>
                  <a:pt x="11410" y="13126"/>
                </a:lnTo>
                <a:lnTo>
                  <a:pt x="11129" y="13330"/>
                </a:lnTo>
                <a:lnTo>
                  <a:pt x="10839" y="13519"/>
                </a:lnTo>
                <a:lnTo>
                  <a:pt x="10540" y="13695"/>
                </a:lnTo>
                <a:lnTo>
                  <a:pt x="10233" y="13856"/>
                </a:lnTo>
                <a:lnTo>
                  <a:pt x="9917" y="14003"/>
                </a:lnTo>
                <a:lnTo>
                  <a:pt x="9593" y="14134"/>
                </a:lnTo>
                <a:lnTo>
                  <a:pt x="9261" y="14249"/>
                </a:lnTo>
                <a:lnTo>
                  <a:pt x="8923" y="14348"/>
                </a:lnTo>
                <a:lnTo>
                  <a:pt x="8578" y="14429"/>
                </a:lnTo>
                <a:lnTo>
                  <a:pt x="8226" y="14493"/>
                </a:lnTo>
                <a:lnTo>
                  <a:pt x="7870" y="14540"/>
                </a:lnTo>
                <a:lnTo>
                  <a:pt x="7508" y="14567"/>
                </a:lnTo>
                <a:lnTo>
                  <a:pt x="7142" y="14578"/>
                </a:lnTo>
                <a:lnTo>
                  <a:pt x="6775" y="14567"/>
                </a:lnTo>
                <a:lnTo>
                  <a:pt x="6413" y="14540"/>
                </a:lnTo>
                <a:lnTo>
                  <a:pt x="6057" y="14493"/>
                </a:lnTo>
                <a:lnTo>
                  <a:pt x="5705" y="14429"/>
                </a:lnTo>
                <a:lnTo>
                  <a:pt x="5360" y="14348"/>
                </a:lnTo>
                <a:lnTo>
                  <a:pt x="5022" y="14249"/>
                </a:lnTo>
                <a:lnTo>
                  <a:pt x="4690" y="14134"/>
                </a:lnTo>
                <a:lnTo>
                  <a:pt x="4366" y="14003"/>
                </a:lnTo>
                <a:lnTo>
                  <a:pt x="4050" y="13856"/>
                </a:lnTo>
                <a:lnTo>
                  <a:pt x="3743" y="13695"/>
                </a:lnTo>
                <a:lnTo>
                  <a:pt x="3444" y="13519"/>
                </a:lnTo>
                <a:lnTo>
                  <a:pt x="3154" y="13330"/>
                </a:lnTo>
                <a:lnTo>
                  <a:pt x="2873" y="13126"/>
                </a:lnTo>
                <a:lnTo>
                  <a:pt x="2603" y="12910"/>
                </a:lnTo>
                <a:lnTo>
                  <a:pt x="2344" y="12680"/>
                </a:lnTo>
                <a:lnTo>
                  <a:pt x="2095" y="12438"/>
                </a:lnTo>
                <a:lnTo>
                  <a:pt x="1859" y="12185"/>
                </a:lnTo>
                <a:lnTo>
                  <a:pt x="1634" y="11920"/>
                </a:lnTo>
                <a:lnTo>
                  <a:pt x="1422" y="11645"/>
                </a:lnTo>
                <a:lnTo>
                  <a:pt x="1223" y="11359"/>
                </a:lnTo>
                <a:lnTo>
                  <a:pt x="1037" y="11063"/>
                </a:lnTo>
                <a:lnTo>
                  <a:pt x="864" y="10758"/>
                </a:lnTo>
                <a:lnTo>
                  <a:pt x="706" y="10443"/>
                </a:lnTo>
                <a:lnTo>
                  <a:pt x="563" y="10121"/>
                </a:lnTo>
                <a:lnTo>
                  <a:pt x="435" y="9791"/>
                </a:lnTo>
                <a:lnTo>
                  <a:pt x="322" y="9452"/>
                </a:lnTo>
                <a:lnTo>
                  <a:pt x="225" y="9106"/>
                </a:lnTo>
                <a:lnTo>
                  <a:pt x="146" y="8755"/>
                </a:lnTo>
                <a:lnTo>
                  <a:pt x="82" y="8396"/>
                </a:lnTo>
                <a:lnTo>
                  <a:pt x="37" y="8032"/>
                </a:lnTo>
                <a:lnTo>
                  <a:pt x="9" y="7662"/>
                </a:lnTo>
                <a:lnTo>
                  <a:pt x="0" y="7288"/>
                </a:lnTo>
                <a:lnTo>
                  <a:pt x="9" y="6914"/>
                </a:lnTo>
                <a:lnTo>
                  <a:pt x="37" y="6545"/>
                </a:lnTo>
                <a:lnTo>
                  <a:pt x="82" y="6182"/>
                </a:lnTo>
                <a:lnTo>
                  <a:pt x="146" y="5823"/>
                </a:lnTo>
                <a:lnTo>
                  <a:pt x="225" y="5470"/>
                </a:lnTo>
                <a:lnTo>
                  <a:pt x="322" y="5125"/>
                </a:lnTo>
                <a:lnTo>
                  <a:pt x="435" y="4787"/>
                </a:lnTo>
                <a:lnTo>
                  <a:pt x="563" y="4456"/>
                </a:lnTo>
                <a:lnTo>
                  <a:pt x="706" y="4133"/>
                </a:lnTo>
                <a:lnTo>
                  <a:pt x="864" y="3819"/>
                </a:lnTo>
                <a:lnTo>
                  <a:pt x="1037" y="3514"/>
                </a:lnTo>
                <a:lnTo>
                  <a:pt x="1223" y="3219"/>
                </a:lnTo>
                <a:lnTo>
                  <a:pt x="1422" y="2932"/>
                </a:lnTo>
                <a:lnTo>
                  <a:pt x="1634" y="2657"/>
                </a:lnTo>
                <a:lnTo>
                  <a:pt x="1859" y="2392"/>
                </a:lnTo>
                <a:lnTo>
                  <a:pt x="2095" y="2139"/>
                </a:lnTo>
                <a:lnTo>
                  <a:pt x="2344" y="1897"/>
                </a:lnTo>
                <a:lnTo>
                  <a:pt x="2603" y="1668"/>
                </a:lnTo>
                <a:lnTo>
                  <a:pt x="2873" y="1451"/>
                </a:lnTo>
                <a:lnTo>
                  <a:pt x="3154" y="1248"/>
                </a:lnTo>
                <a:lnTo>
                  <a:pt x="3444" y="1057"/>
                </a:lnTo>
                <a:lnTo>
                  <a:pt x="3743" y="882"/>
                </a:lnTo>
                <a:lnTo>
                  <a:pt x="4050" y="720"/>
                </a:lnTo>
                <a:lnTo>
                  <a:pt x="4366" y="574"/>
                </a:lnTo>
                <a:lnTo>
                  <a:pt x="4690" y="444"/>
                </a:lnTo>
                <a:lnTo>
                  <a:pt x="5022" y="329"/>
                </a:lnTo>
                <a:lnTo>
                  <a:pt x="5360" y="230"/>
                </a:lnTo>
                <a:lnTo>
                  <a:pt x="5705" y="149"/>
                </a:lnTo>
                <a:lnTo>
                  <a:pt x="6057" y="84"/>
                </a:lnTo>
                <a:lnTo>
                  <a:pt x="6413" y="38"/>
                </a:lnTo>
                <a:lnTo>
                  <a:pt x="6775" y="9"/>
                </a:lnTo>
                <a:lnTo>
                  <a:pt x="7142" y="0"/>
                </a:lnTo>
                <a:close/>
                <a:moveTo>
                  <a:pt x="3461" y="2620"/>
                </a:moveTo>
                <a:lnTo>
                  <a:pt x="11716" y="11045"/>
                </a:lnTo>
                <a:lnTo>
                  <a:pt x="11792" y="10948"/>
                </a:lnTo>
                <a:lnTo>
                  <a:pt x="11865" y="10848"/>
                </a:lnTo>
                <a:lnTo>
                  <a:pt x="11937" y="10749"/>
                </a:lnTo>
                <a:lnTo>
                  <a:pt x="12006" y="10646"/>
                </a:lnTo>
                <a:lnTo>
                  <a:pt x="12074" y="10543"/>
                </a:lnTo>
                <a:lnTo>
                  <a:pt x="12138" y="10437"/>
                </a:lnTo>
                <a:lnTo>
                  <a:pt x="12202" y="10331"/>
                </a:lnTo>
                <a:lnTo>
                  <a:pt x="12263" y="10223"/>
                </a:lnTo>
                <a:lnTo>
                  <a:pt x="12322" y="10115"/>
                </a:lnTo>
                <a:lnTo>
                  <a:pt x="12379" y="10004"/>
                </a:lnTo>
                <a:lnTo>
                  <a:pt x="12433" y="9891"/>
                </a:lnTo>
                <a:lnTo>
                  <a:pt x="12486" y="9778"/>
                </a:lnTo>
                <a:lnTo>
                  <a:pt x="12536" y="9664"/>
                </a:lnTo>
                <a:lnTo>
                  <a:pt x="12583" y="9548"/>
                </a:lnTo>
                <a:lnTo>
                  <a:pt x="12629" y="9431"/>
                </a:lnTo>
                <a:lnTo>
                  <a:pt x="12672" y="9313"/>
                </a:lnTo>
                <a:lnTo>
                  <a:pt x="12713" y="9194"/>
                </a:lnTo>
                <a:lnTo>
                  <a:pt x="12751" y="9073"/>
                </a:lnTo>
                <a:lnTo>
                  <a:pt x="12787" y="8952"/>
                </a:lnTo>
                <a:lnTo>
                  <a:pt x="12821" y="8830"/>
                </a:lnTo>
                <a:lnTo>
                  <a:pt x="12852" y="8707"/>
                </a:lnTo>
                <a:lnTo>
                  <a:pt x="12880" y="8582"/>
                </a:lnTo>
                <a:lnTo>
                  <a:pt x="12906" y="8456"/>
                </a:lnTo>
                <a:lnTo>
                  <a:pt x="12929" y="8329"/>
                </a:lnTo>
                <a:lnTo>
                  <a:pt x="12949" y="8203"/>
                </a:lnTo>
                <a:lnTo>
                  <a:pt x="12968" y="8075"/>
                </a:lnTo>
                <a:lnTo>
                  <a:pt x="12983" y="7945"/>
                </a:lnTo>
                <a:lnTo>
                  <a:pt x="12995" y="7816"/>
                </a:lnTo>
                <a:lnTo>
                  <a:pt x="13005" y="7685"/>
                </a:lnTo>
                <a:lnTo>
                  <a:pt x="13012" y="7554"/>
                </a:lnTo>
                <a:lnTo>
                  <a:pt x="13016" y="7422"/>
                </a:lnTo>
                <a:lnTo>
                  <a:pt x="13018" y="7288"/>
                </a:lnTo>
                <a:lnTo>
                  <a:pt x="13010" y="6981"/>
                </a:lnTo>
                <a:lnTo>
                  <a:pt x="12987" y="6677"/>
                </a:lnTo>
                <a:lnTo>
                  <a:pt x="12950" y="6378"/>
                </a:lnTo>
                <a:lnTo>
                  <a:pt x="12898" y="6083"/>
                </a:lnTo>
                <a:lnTo>
                  <a:pt x="12832" y="5793"/>
                </a:lnTo>
                <a:lnTo>
                  <a:pt x="12753" y="5508"/>
                </a:lnTo>
                <a:lnTo>
                  <a:pt x="12660" y="5230"/>
                </a:lnTo>
                <a:lnTo>
                  <a:pt x="12555" y="4958"/>
                </a:lnTo>
                <a:lnTo>
                  <a:pt x="12437" y="4692"/>
                </a:lnTo>
                <a:lnTo>
                  <a:pt x="12307" y="4434"/>
                </a:lnTo>
                <a:lnTo>
                  <a:pt x="12165" y="4183"/>
                </a:lnTo>
                <a:lnTo>
                  <a:pt x="12012" y="3939"/>
                </a:lnTo>
                <a:lnTo>
                  <a:pt x="11848" y="3704"/>
                </a:lnTo>
                <a:lnTo>
                  <a:pt x="11673" y="3478"/>
                </a:lnTo>
                <a:lnTo>
                  <a:pt x="11488" y="3260"/>
                </a:lnTo>
                <a:lnTo>
                  <a:pt x="11294" y="3051"/>
                </a:lnTo>
                <a:lnTo>
                  <a:pt x="11089" y="2853"/>
                </a:lnTo>
                <a:lnTo>
                  <a:pt x="10875" y="2664"/>
                </a:lnTo>
                <a:lnTo>
                  <a:pt x="10653" y="2485"/>
                </a:lnTo>
                <a:lnTo>
                  <a:pt x="10423" y="2317"/>
                </a:lnTo>
                <a:lnTo>
                  <a:pt x="10185" y="2161"/>
                </a:lnTo>
                <a:lnTo>
                  <a:pt x="9938" y="2017"/>
                </a:lnTo>
                <a:lnTo>
                  <a:pt x="9685" y="1884"/>
                </a:lnTo>
                <a:lnTo>
                  <a:pt x="9425" y="1764"/>
                </a:lnTo>
                <a:lnTo>
                  <a:pt x="9158" y="1657"/>
                </a:lnTo>
                <a:lnTo>
                  <a:pt x="8886" y="1562"/>
                </a:lnTo>
                <a:lnTo>
                  <a:pt x="8607" y="1481"/>
                </a:lnTo>
                <a:lnTo>
                  <a:pt x="8323" y="1413"/>
                </a:lnTo>
                <a:lnTo>
                  <a:pt x="8034" y="1361"/>
                </a:lnTo>
                <a:lnTo>
                  <a:pt x="7741" y="1323"/>
                </a:lnTo>
                <a:lnTo>
                  <a:pt x="7443" y="1299"/>
                </a:lnTo>
                <a:lnTo>
                  <a:pt x="7142" y="1291"/>
                </a:lnTo>
                <a:lnTo>
                  <a:pt x="7012" y="1293"/>
                </a:lnTo>
                <a:lnTo>
                  <a:pt x="6882" y="1297"/>
                </a:lnTo>
                <a:lnTo>
                  <a:pt x="6754" y="1304"/>
                </a:lnTo>
                <a:lnTo>
                  <a:pt x="6625" y="1314"/>
                </a:lnTo>
                <a:lnTo>
                  <a:pt x="6498" y="1327"/>
                </a:lnTo>
                <a:lnTo>
                  <a:pt x="6371" y="1343"/>
                </a:lnTo>
                <a:lnTo>
                  <a:pt x="6246" y="1361"/>
                </a:lnTo>
                <a:lnTo>
                  <a:pt x="6122" y="1382"/>
                </a:lnTo>
                <a:lnTo>
                  <a:pt x="5997" y="1406"/>
                </a:lnTo>
                <a:lnTo>
                  <a:pt x="5875" y="1433"/>
                </a:lnTo>
                <a:lnTo>
                  <a:pt x="5753" y="1461"/>
                </a:lnTo>
                <a:lnTo>
                  <a:pt x="5631" y="1492"/>
                </a:lnTo>
                <a:lnTo>
                  <a:pt x="5511" y="1527"/>
                </a:lnTo>
                <a:lnTo>
                  <a:pt x="5393" y="1563"/>
                </a:lnTo>
                <a:lnTo>
                  <a:pt x="5275" y="1602"/>
                </a:lnTo>
                <a:lnTo>
                  <a:pt x="5158" y="1644"/>
                </a:lnTo>
                <a:lnTo>
                  <a:pt x="5042" y="1688"/>
                </a:lnTo>
                <a:lnTo>
                  <a:pt x="4927" y="1735"/>
                </a:lnTo>
                <a:lnTo>
                  <a:pt x="4814" y="1783"/>
                </a:lnTo>
                <a:lnTo>
                  <a:pt x="4702" y="1834"/>
                </a:lnTo>
                <a:lnTo>
                  <a:pt x="4591" y="1888"/>
                </a:lnTo>
                <a:lnTo>
                  <a:pt x="4481" y="1943"/>
                </a:lnTo>
                <a:lnTo>
                  <a:pt x="4373" y="2002"/>
                </a:lnTo>
                <a:lnTo>
                  <a:pt x="4266" y="2062"/>
                </a:lnTo>
                <a:lnTo>
                  <a:pt x="4160" y="2124"/>
                </a:lnTo>
                <a:lnTo>
                  <a:pt x="4056" y="2189"/>
                </a:lnTo>
                <a:lnTo>
                  <a:pt x="3953" y="2255"/>
                </a:lnTo>
                <a:lnTo>
                  <a:pt x="3852" y="2324"/>
                </a:lnTo>
                <a:lnTo>
                  <a:pt x="3752" y="2395"/>
                </a:lnTo>
                <a:lnTo>
                  <a:pt x="3653" y="2467"/>
                </a:lnTo>
                <a:lnTo>
                  <a:pt x="3557" y="2542"/>
                </a:lnTo>
                <a:lnTo>
                  <a:pt x="3461" y="2620"/>
                </a:lnTo>
                <a:close/>
                <a:moveTo>
                  <a:pt x="10822" y="11958"/>
                </a:moveTo>
                <a:lnTo>
                  <a:pt x="2566" y="3532"/>
                </a:lnTo>
                <a:lnTo>
                  <a:pt x="2491" y="3630"/>
                </a:lnTo>
                <a:lnTo>
                  <a:pt x="2418" y="3728"/>
                </a:lnTo>
                <a:lnTo>
                  <a:pt x="2346" y="3829"/>
                </a:lnTo>
                <a:lnTo>
                  <a:pt x="2277" y="3931"/>
                </a:lnTo>
                <a:lnTo>
                  <a:pt x="2209" y="4035"/>
                </a:lnTo>
                <a:lnTo>
                  <a:pt x="2145" y="4140"/>
                </a:lnTo>
                <a:lnTo>
                  <a:pt x="2081" y="4246"/>
                </a:lnTo>
                <a:lnTo>
                  <a:pt x="2020" y="4354"/>
                </a:lnTo>
                <a:lnTo>
                  <a:pt x="1961" y="4463"/>
                </a:lnTo>
                <a:lnTo>
                  <a:pt x="1904" y="4573"/>
                </a:lnTo>
                <a:lnTo>
                  <a:pt x="1850" y="4685"/>
                </a:lnTo>
                <a:lnTo>
                  <a:pt x="1797" y="4799"/>
                </a:lnTo>
                <a:lnTo>
                  <a:pt x="1747" y="4913"/>
                </a:lnTo>
                <a:lnTo>
                  <a:pt x="1700" y="5030"/>
                </a:lnTo>
                <a:lnTo>
                  <a:pt x="1653" y="5146"/>
                </a:lnTo>
                <a:lnTo>
                  <a:pt x="1611" y="5264"/>
                </a:lnTo>
                <a:lnTo>
                  <a:pt x="1570" y="5383"/>
                </a:lnTo>
                <a:lnTo>
                  <a:pt x="1532" y="5503"/>
                </a:lnTo>
                <a:lnTo>
                  <a:pt x="1496" y="5626"/>
                </a:lnTo>
                <a:lnTo>
                  <a:pt x="1462" y="5748"/>
                </a:lnTo>
                <a:lnTo>
                  <a:pt x="1431" y="5871"/>
                </a:lnTo>
                <a:lnTo>
                  <a:pt x="1403" y="5996"/>
                </a:lnTo>
                <a:lnTo>
                  <a:pt x="1377" y="6121"/>
                </a:lnTo>
                <a:lnTo>
                  <a:pt x="1354" y="6247"/>
                </a:lnTo>
                <a:lnTo>
                  <a:pt x="1334" y="6375"/>
                </a:lnTo>
                <a:lnTo>
                  <a:pt x="1315" y="6503"/>
                </a:lnTo>
                <a:lnTo>
                  <a:pt x="1300" y="6632"/>
                </a:lnTo>
                <a:lnTo>
                  <a:pt x="1288" y="6762"/>
                </a:lnTo>
                <a:lnTo>
                  <a:pt x="1278" y="6893"/>
                </a:lnTo>
                <a:lnTo>
                  <a:pt x="1271" y="7024"/>
                </a:lnTo>
                <a:lnTo>
                  <a:pt x="1267" y="7156"/>
                </a:lnTo>
                <a:lnTo>
                  <a:pt x="1265" y="7288"/>
                </a:lnTo>
                <a:lnTo>
                  <a:pt x="1273" y="7597"/>
                </a:lnTo>
                <a:lnTo>
                  <a:pt x="1296" y="7901"/>
                </a:lnTo>
                <a:lnTo>
                  <a:pt x="1333" y="8200"/>
                </a:lnTo>
                <a:lnTo>
                  <a:pt x="1385" y="8495"/>
                </a:lnTo>
                <a:lnTo>
                  <a:pt x="1451" y="8785"/>
                </a:lnTo>
                <a:lnTo>
                  <a:pt x="1530" y="9068"/>
                </a:lnTo>
                <a:lnTo>
                  <a:pt x="1623" y="9347"/>
                </a:lnTo>
                <a:lnTo>
                  <a:pt x="1728" y="9619"/>
                </a:lnTo>
                <a:lnTo>
                  <a:pt x="1846" y="9885"/>
                </a:lnTo>
                <a:lnTo>
                  <a:pt x="1976" y="10143"/>
                </a:lnTo>
                <a:lnTo>
                  <a:pt x="2118" y="10395"/>
                </a:lnTo>
                <a:lnTo>
                  <a:pt x="2271" y="10638"/>
                </a:lnTo>
                <a:lnTo>
                  <a:pt x="2435" y="10873"/>
                </a:lnTo>
                <a:lnTo>
                  <a:pt x="2610" y="11100"/>
                </a:lnTo>
                <a:lnTo>
                  <a:pt x="2795" y="11318"/>
                </a:lnTo>
                <a:lnTo>
                  <a:pt x="2989" y="11527"/>
                </a:lnTo>
                <a:lnTo>
                  <a:pt x="3194" y="11725"/>
                </a:lnTo>
                <a:lnTo>
                  <a:pt x="3408" y="11914"/>
                </a:lnTo>
                <a:lnTo>
                  <a:pt x="3630" y="12092"/>
                </a:lnTo>
                <a:lnTo>
                  <a:pt x="3860" y="12259"/>
                </a:lnTo>
                <a:lnTo>
                  <a:pt x="4098" y="12415"/>
                </a:lnTo>
                <a:lnTo>
                  <a:pt x="4345" y="12560"/>
                </a:lnTo>
                <a:lnTo>
                  <a:pt x="4598" y="12693"/>
                </a:lnTo>
                <a:lnTo>
                  <a:pt x="4858" y="12813"/>
                </a:lnTo>
                <a:lnTo>
                  <a:pt x="5125" y="12921"/>
                </a:lnTo>
                <a:lnTo>
                  <a:pt x="5397" y="13016"/>
                </a:lnTo>
                <a:lnTo>
                  <a:pt x="5676" y="13097"/>
                </a:lnTo>
                <a:lnTo>
                  <a:pt x="5960" y="13164"/>
                </a:lnTo>
                <a:lnTo>
                  <a:pt x="6249" y="13217"/>
                </a:lnTo>
                <a:lnTo>
                  <a:pt x="6542" y="13255"/>
                </a:lnTo>
                <a:lnTo>
                  <a:pt x="6840" y="13279"/>
                </a:lnTo>
                <a:lnTo>
                  <a:pt x="7142" y="13286"/>
                </a:lnTo>
                <a:lnTo>
                  <a:pt x="7271" y="13285"/>
                </a:lnTo>
                <a:lnTo>
                  <a:pt x="7401" y="13281"/>
                </a:lnTo>
                <a:lnTo>
                  <a:pt x="7529" y="13274"/>
                </a:lnTo>
                <a:lnTo>
                  <a:pt x="7658" y="13263"/>
                </a:lnTo>
                <a:lnTo>
                  <a:pt x="7785" y="13250"/>
                </a:lnTo>
                <a:lnTo>
                  <a:pt x="7912" y="13235"/>
                </a:lnTo>
                <a:lnTo>
                  <a:pt x="8037" y="13216"/>
                </a:lnTo>
                <a:lnTo>
                  <a:pt x="8161" y="13196"/>
                </a:lnTo>
                <a:lnTo>
                  <a:pt x="8286" y="13172"/>
                </a:lnTo>
                <a:lnTo>
                  <a:pt x="8408" y="13145"/>
                </a:lnTo>
                <a:lnTo>
                  <a:pt x="8530" y="13116"/>
                </a:lnTo>
                <a:lnTo>
                  <a:pt x="8652" y="13085"/>
                </a:lnTo>
                <a:lnTo>
                  <a:pt x="8772" y="13051"/>
                </a:lnTo>
                <a:lnTo>
                  <a:pt x="8891" y="13014"/>
                </a:lnTo>
                <a:lnTo>
                  <a:pt x="9008" y="12975"/>
                </a:lnTo>
                <a:lnTo>
                  <a:pt x="9125" y="12933"/>
                </a:lnTo>
                <a:lnTo>
                  <a:pt x="9241" y="12889"/>
                </a:lnTo>
                <a:lnTo>
                  <a:pt x="9356" y="12843"/>
                </a:lnTo>
                <a:lnTo>
                  <a:pt x="9469" y="12794"/>
                </a:lnTo>
                <a:lnTo>
                  <a:pt x="9581" y="12743"/>
                </a:lnTo>
                <a:lnTo>
                  <a:pt x="9692" y="12690"/>
                </a:lnTo>
                <a:lnTo>
                  <a:pt x="9802" y="12633"/>
                </a:lnTo>
                <a:lnTo>
                  <a:pt x="9910" y="12576"/>
                </a:lnTo>
                <a:lnTo>
                  <a:pt x="10017" y="12515"/>
                </a:lnTo>
                <a:lnTo>
                  <a:pt x="10123" y="12454"/>
                </a:lnTo>
                <a:lnTo>
                  <a:pt x="10227" y="12389"/>
                </a:lnTo>
                <a:lnTo>
                  <a:pt x="10330" y="12322"/>
                </a:lnTo>
                <a:lnTo>
                  <a:pt x="10431" y="12253"/>
                </a:lnTo>
                <a:lnTo>
                  <a:pt x="10531" y="12182"/>
                </a:lnTo>
                <a:lnTo>
                  <a:pt x="10630" y="12109"/>
                </a:lnTo>
                <a:lnTo>
                  <a:pt x="10726" y="12035"/>
                </a:lnTo>
                <a:lnTo>
                  <a:pt x="10822" y="11958"/>
                </a:lnTo>
                <a:close/>
              </a:path>
            </a:pathLst>
          </a:custGeom>
          <a:solidFill>
            <a:srgbClr val="DA251D"/>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33" name="标题 1"/>
          <p:cNvSpPr txBox="1"/>
          <p:nvPr/>
        </p:nvSpPr>
        <p:spPr>
          <a:xfrm>
            <a:off x="1105425" y="37401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a:t>
            </a: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中华人民共和国治安管理处罚法</a:t>
            </a:r>
            <a:r>
              <a:rPr kumimoji="0" lang="en-US"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a:t>
            </a:r>
            <a:endParaRPr kumimoji="0" lang="en-US" altLang="zh-CN"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Scale>
                                      <p:cBhvr>
                                        <p:cTn id="18" dur="3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300" decel="50000" fill="hold">
                                          <p:stCondLst>
                                            <p:cond delay="0"/>
                                          </p:stCondLst>
                                        </p:cTn>
                                        <p:tgtEl>
                                          <p:spTgt spid="32"/>
                                        </p:tgtEl>
                                        <p:attrNameLst>
                                          <p:attrName>ppt_x</p:attrName>
                                          <p:attrName>ppt_y</p:attrName>
                                        </p:attrNameLst>
                                      </p:cBhvr>
                                    </p:animMotion>
                                    <p:animEffect transition="in" filter="fade">
                                      <p:cBhvr>
                                        <p:cTn id="20"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穿着西装笔挺的男子手里拿着白色的帽子&#10;&#10;描述已自动生成"/>
          <p:cNvPicPr>
            <a:picLocks noChangeAspect="1"/>
          </p:cNvPicPr>
          <p:nvPr/>
        </p:nvPicPr>
        <p:blipFill>
          <a:blip r:embed="rId1" cstate="screen"/>
          <a:stretch>
            <a:fillRect/>
          </a:stretch>
        </p:blipFill>
        <p:spPr>
          <a:xfrm>
            <a:off x="7474949" y="1716250"/>
            <a:ext cx="4938485" cy="4938485"/>
          </a:xfrm>
          <a:prstGeom prst="rect">
            <a:avLst/>
          </a:prstGeom>
        </p:spPr>
      </p:pic>
      <p:sp>
        <p:nvSpPr>
          <p:cNvPr id="11" name="TextBox 7"/>
          <p:cNvSpPr txBox="1"/>
          <p:nvPr/>
        </p:nvSpPr>
        <p:spPr>
          <a:xfrm>
            <a:off x="1029714" y="1843159"/>
            <a:ext cx="7576466" cy="251293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●在娱乐场所看到吸食、贩卖新型毒品现象时一定要向公安机关及时举报</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●发现制造新型毒品的窝点一定要及时向公安机关报告</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全国人大常委会关于禁毒的决定</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规定，对公民中检举、揭发走私、贩卖、运输、制造毒品等犯罪活动的人员以及在禁毒工作中有功的人员，应当给予奖励。</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3" name="标题 1"/>
          <p:cNvSpPr txBox="1"/>
          <p:nvPr/>
        </p:nvSpPr>
        <p:spPr>
          <a:xfrm>
            <a:off x="1153050" y="374016"/>
            <a:ext cx="6114721"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如何配合公安机关打击新型毒品犯罪</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卡通人物&#10;&#10;描述已自动生成"/>
          <p:cNvPicPr>
            <a:picLocks noChangeAspect="1"/>
          </p:cNvPicPr>
          <p:nvPr/>
        </p:nvPicPr>
        <p:blipFill>
          <a:blip r:embed="rId1" cstate="screen"/>
          <a:stretch>
            <a:fillRect/>
          </a:stretch>
        </p:blipFill>
        <p:spPr>
          <a:xfrm>
            <a:off x="7616995" y="647361"/>
            <a:ext cx="5318760" cy="5318760"/>
          </a:xfrm>
          <a:prstGeom prst="rect">
            <a:avLst/>
          </a:prstGeom>
        </p:spPr>
      </p:pic>
      <p:sp>
        <p:nvSpPr>
          <p:cNvPr id="11" name="TextBox 8"/>
          <p:cNvSpPr txBox="1"/>
          <p:nvPr/>
        </p:nvSpPr>
        <p:spPr>
          <a:xfrm>
            <a:off x="1031146" y="1326100"/>
            <a:ext cx="8670521" cy="3327642"/>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●无故旷课、旷工，学习成绩、工作表现突然变差。</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●在家中或单位偷窃钱物，或突然频频地向父母亲友借钱。</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●突然出现幻听、幻觉、妄想症状（特别是从娱乐场所出来后或服减肥药后）。</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●近段时间出现雷同行为现象，即经常机械性地反复相似的动作。</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●性格、情绪出现明显变化，如多疑、猜疑、暴躁等。</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●消瘦明显，老化明显。</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●出现牙磨损、坏牙、瞳孔放大，腹泻、呕吐、恶心等症状。</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●老产生皮肤上有小虫爬的假象而搔、抓导致皮肤溃烂。</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3" name="标题 1"/>
          <p:cNvSpPr txBox="1"/>
          <p:nvPr/>
        </p:nvSpPr>
        <p:spPr>
          <a:xfrm>
            <a:off x="1114950" y="385429"/>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如何识别吸食新型毒品人员</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9192" y="1341365"/>
            <a:ext cx="7744336" cy="1107996"/>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原本偏僻、废弃的厂房近来又开始动作；部分有</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380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伏工业用电线路；</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场地外或出租屋顶有较大蓄水池。制毒窝点的隐蔽手法主要有</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3</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种：</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用窗帘、报纸或砖头封堵、遮挡所有窗户；使用、安装监控摄像头；</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农村地区用铁丝网、看家犬来阻止陌生人进入。</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1" name="TextBox 7"/>
          <p:cNvSpPr txBox="1"/>
          <p:nvPr/>
        </p:nvSpPr>
        <p:spPr>
          <a:xfrm>
            <a:off x="919193" y="941411"/>
            <a:ext cx="1569660" cy="369332"/>
          </a:xfrm>
          <a:prstGeom prst="rect">
            <a:avLst/>
          </a:prstGeom>
          <a:noFill/>
        </p:spPr>
        <p:txBody>
          <a:bodyPr wrap="none" rtlCol="0">
            <a:spAutoFit/>
          </a:bodyPr>
          <a:lstStyle>
            <a:defPPr>
              <a:defRPr lang="zh-CN"/>
            </a:defPPr>
            <a:lvl1pPr>
              <a:defRPr sz="2000" b="1">
                <a:latin typeface="+mj-ea"/>
                <a:ea typeface="+mj-ea"/>
              </a:defRPr>
            </a:lvl1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场地观察法：</a:t>
            </a:r>
            <a:endPar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sp>
        <p:nvSpPr>
          <p:cNvPr id="12" name="TextBox 11"/>
          <p:cNvSpPr txBox="1"/>
          <p:nvPr/>
        </p:nvSpPr>
        <p:spPr>
          <a:xfrm>
            <a:off x="919192" y="3666980"/>
            <a:ext cx="10772953" cy="1077218"/>
          </a:xfrm>
          <a:prstGeom prst="rect">
            <a:avLst/>
          </a:prstGeom>
        </p:spPr>
        <p:txBody>
          <a:bodyPr/>
          <a:lstStyle>
            <a:defPPr>
              <a:defRPr lang="zh-CN"/>
            </a:defPPr>
            <a:lvl1pPr>
              <a:lnSpc>
                <a:spcPct val="130000"/>
              </a:lnSpc>
              <a:spcBef>
                <a:spcPts val="1000"/>
              </a:spcBef>
              <a:defRPr>
                <a:solidFill>
                  <a:srgbClr val="E7E6E6">
                    <a:lumMod val="25000"/>
                  </a:srgbClr>
                </a:solidFill>
                <a:cs typeface="+mn-ea"/>
              </a:defRPr>
            </a:lvl1pPr>
          </a:lstStyle>
          <a:p>
            <a:pPr marL="0" marR="0" lvl="0" indent="0" algn="l" defTabSz="914400" rtl="0" eaLnBrk="1" fontAlgn="auto" latinLnBrk="0" hangingPunct="1">
              <a:lnSpc>
                <a:spcPct val="130000"/>
              </a:lnSpc>
              <a:spcBef>
                <a:spcPts val="100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常雇佣少数文化程度较底工人，不公开招工，管理、技术人员行为诡秘，严格限制外人进入；采取严格的封闭式生产，生产时断时续，而且往往选择在夜间或风雨天气开工；生产时排放红黄色或白色具有刺激性气味的烟尘，产生的烟雾较难散去（制造</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K</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粉的窝点没有刺激性气味）；窝点排污严重，影响居民正常生活；窝点人员对居民的投诉没有合理、具体说明，或对外谎称生产“除草剂”、“洗洁剂”等，一旦外界有反映会迅速转移。</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13" name="TextBox 12"/>
          <p:cNvSpPr txBox="1"/>
          <p:nvPr/>
        </p:nvSpPr>
        <p:spPr>
          <a:xfrm>
            <a:off x="919192" y="3230625"/>
            <a:ext cx="2031325" cy="369332"/>
          </a:xfrm>
          <a:prstGeom prst="rect">
            <a:avLst/>
          </a:prstGeom>
          <a:noFill/>
        </p:spPr>
        <p:txBody>
          <a:bodyPr wrap="none" rtlCol="0">
            <a:spAutoFit/>
          </a:bodyPr>
          <a:lstStyle>
            <a:defPPr>
              <a:defRPr lang="zh-CN"/>
            </a:defPPr>
            <a:lvl1pPr>
              <a:defRPr sz="2000" b="1">
                <a:latin typeface="+mj-ea"/>
                <a:ea typeface="+mj-ea"/>
              </a:defRPr>
            </a:lvl1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rPr>
              <a:t>制毒过程识别法：</a:t>
            </a:r>
            <a:endParaRPr kumimoji="0" lang="zh-CN" altLang="en-US" sz="1800" b="1" i="0" u="none" strike="noStrike" kern="1200" cap="none" spc="0" normalizeH="0" baseline="0" noProof="0" dirty="0">
              <a:ln>
                <a:noFill/>
              </a:ln>
              <a:solidFill>
                <a:srgbClr val="97000F"/>
              </a:solidFill>
              <a:effectLst/>
              <a:uLnTx/>
              <a:uFillTx/>
              <a:latin typeface="Arial" panose="020B0604020202020204"/>
              <a:ea typeface="微软雅黑" panose="020B0503020204020204" pitchFamily="34" charset="-122"/>
              <a:cs typeface="+mn-ea"/>
              <a:sym typeface="+mn-lt"/>
            </a:endParaRPr>
          </a:p>
        </p:txBody>
      </p:sp>
      <p:pic>
        <p:nvPicPr>
          <p:cNvPr id="14" name="图片 13"/>
          <p:cNvPicPr>
            <a:picLocks noChangeAspect="1"/>
          </p:cNvPicPr>
          <p:nvPr/>
        </p:nvPicPr>
        <p:blipFill>
          <a:blip r:embed="rId1" cstate="screen"/>
          <a:stretch>
            <a:fillRect/>
          </a:stretch>
        </p:blipFill>
        <p:spPr>
          <a:xfrm>
            <a:off x="8243211" y="756777"/>
            <a:ext cx="3371208" cy="2910203"/>
          </a:xfrm>
          <a:prstGeom prst="rect">
            <a:avLst/>
          </a:prstGeom>
        </p:spPr>
      </p:pic>
      <p:sp>
        <p:nvSpPr>
          <p:cNvPr id="16" name="标题 1"/>
          <p:cNvSpPr txBox="1"/>
          <p:nvPr/>
        </p:nvSpPr>
        <p:spPr>
          <a:xfrm>
            <a:off x="1076850" y="347435"/>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如何识别制毒加工厂</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3"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3"/>
          <p:cNvSpPr>
            <a:spLocks noChangeArrowheads="1"/>
          </p:cNvSpPr>
          <p:nvPr/>
        </p:nvSpPr>
        <p:spPr bwMode="auto">
          <a:xfrm>
            <a:off x="5349804" y="4304515"/>
            <a:ext cx="1311039" cy="1311364"/>
          </a:xfrm>
          <a:prstGeom prst="ellipse">
            <a:avLst/>
          </a:prstGeom>
          <a:solidFill>
            <a:srgbClr val="C00000"/>
          </a:solidFill>
          <a:ln w="889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1</a:t>
            </a:r>
            <a:endParaRPr kumimoji="0" lang="zh-CN" altLang="en-US" sz="8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 name="Oval 53"/>
          <p:cNvSpPr>
            <a:spLocks noChangeArrowheads="1"/>
          </p:cNvSpPr>
          <p:nvPr/>
        </p:nvSpPr>
        <p:spPr bwMode="auto">
          <a:xfrm>
            <a:off x="6929588" y="4304515"/>
            <a:ext cx="1311039" cy="1311364"/>
          </a:xfrm>
          <a:prstGeom prst="ellipse">
            <a:avLst/>
          </a:prstGeom>
          <a:solidFill>
            <a:srgbClr val="C00000"/>
          </a:solidFill>
          <a:ln w="889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1</a:t>
            </a:r>
            <a:endParaRPr kumimoji="0" lang="zh-CN" altLang="en-US" sz="8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5" name="Oval 53"/>
          <p:cNvSpPr>
            <a:spLocks noChangeArrowheads="1"/>
          </p:cNvSpPr>
          <p:nvPr/>
        </p:nvSpPr>
        <p:spPr bwMode="auto">
          <a:xfrm>
            <a:off x="8509372" y="4304515"/>
            <a:ext cx="1311039" cy="1311364"/>
          </a:xfrm>
          <a:prstGeom prst="ellipse">
            <a:avLst/>
          </a:prstGeom>
          <a:solidFill>
            <a:srgbClr val="C00000"/>
          </a:solidFill>
          <a:ln w="8890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101335" tIns="50668" rIns="101335" bIns="5066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rPr>
              <a:t>0</a:t>
            </a:r>
            <a:endParaRPr kumimoji="0" lang="zh-CN" altLang="en-US" sz="80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6" name="图片 5" descr="图片包含 游戏机, 橱柜, 钟表&#10;&#10;描述已自动生成"/>
          <p:cNvPicPr>
            <a:picLocks noChangeAspect="1"/>
          </p:cNvPicPr>
          <p:nvPr/>
        </p:nvPicPr>
        <p:blipFill>
          <a:blip r:embed="rId1" cstate="screen"/>
          <a:stretch>
            <a:fillRect/>
          </a:stretch>
        </p:blipFill>
        <p:spPr>
          <a:xfrm>
            <a:off x="779824" y="1595755"/>
            <a:ext cx="2725289" cy="4328160"/>
          </a:xfrm>
          <a:prstGeom prst="rect">
            <a:avLst/>
          </a:prstGeom>
          <a:ln w="28575">
            <a:solidFill>
              <a:schemeClr val="bg1">
                <a:lumMod val="75000"/>
              </a:schemeClr>
            </a:solidFill>
          </a:ln>
        </p:spPr>
      </p:pic>
      <p:sp>
        <p:nvSpPr>
          <p:cNvPr id="7" name="矩形 6"/>
          <p:cNvSpPr/>
          <p:nvPr/>
        </p:nvSpPr>
        <p:spPr>
          <a:xfrm>
            <a:off x="3934360" y="1287972"/>
            <a:ext cx="7645567" cy="1569820"/>
          </a:xfrm>
          <a:prstGeom prst="rect">
            <a:avLst/>
          </a:prstGeom>
        </p:spPr>
        <p:txBody>
          <a:bodyPr wrap="square" lIns="105571" tIns="52784" rIns="105571" bIns="52784">
            <a:spAutoFit/>
          </a:bodyPr>
          <a:lstStyle/>
          <a:p>
            <a:pPr marL="0" marR="0" lvl="0" indent="0" algn="ctr" defTabSz="914400" rtl="0" eaLnBrk="1" fontAlgn="auto" latinLnBrk="0" hangingPunct="1">
              <a:lnSpc>
                <a:spcPts val="38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任何组织和个人</a:t>
            </a:r>
            <a:endParaRPr kumimoji="0" lang="en-US" altLang="zh-CN" sz="2800" b="1" i="0" u="none" strike="noStrike" kern="120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endParaRPr>
          </a:p>
          <a:p>
            <a:pPr marL="0" marR="0" lvl="0" indent="0" algn="ctr" defTabSz="914400" rtl="0" eaLnBrk="1" fontAlgn="auto" latinLnBrk="0" hangingPunct="1">
              <a:lnSpc>
                <a:spcPts val="38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E7E6E6">
                    <a:lumMod val="50000"/>
                  </a:srgbClr>
                </a:solidFill>
                <a:effectLst/>
                <a:uLnTx/>
                <a:uFillTx/>
                <a:latin typeface="Arial" panose="020B0604020202020204"/>
                <a:ea typeface="微软雅黑" panose="020B0503020204020204" pitchFamily="34" charset="-122"/>
                <a:cs typeface="+mn-ea"/>
                <a:sym typeface="+mn-lt"/>
              </a:rPr>
              <a:t>发现可疑的涉毒贩毒的情况和线索，均可以拨打电话向公安机关举报。</a:t>
            </a:r>
            <a:endParaRPr kumimoji="0" lang="zh-CN" altLang="en-US" sz="2800" b="1" i="0" u="none" strike="noStrike" kern="1200" cap="none" spc="0" normalizeH="0" baseline="0" noProof="0" dirty="0">
              <a:ln>
                <a:noFill/>
              </a:ln>
              <a:solidFill>
                <a:srgbClr val="E7E6E6">
                  <a:lumMod val="50000"/>
                </a:srgbClr>
              </a:solidFill>
              <a:effectLst/>
              <a:uLnTx/>
              <a:uFillTx/>
              <a:latin typeface="Arial" panose="020B0604020202020204"/>
              <a:ea typeface="微软雅黑" panose="020B0503020204020204" pitchFamily="34" charset="-122"/>
              <a:cs typeface="+mn-ea"/>
              <a:sym typeface="+mn-lt"/>
            </a:endParaRPr>
          </a:p>
        </p:txBody>
      </p:sp>
      <p:sp>
        <p:nvSpPr>
          <p:cNvPr id="8" name="矩形 7"/>
          <p:cNvSpPr/>
          <p:nvPr/>
        </p:nvSpPr>
        <p:spPr>
          <a:xfrm>
            <a:off x="779824" y="1820393"/>
            <a:ext cx="1975110" cy="504978"/>
          </a:xfrm>
          <a:prstGeom prst="rect">
            <a:avLst/>
          </a:prstGeom>
        </p:spPr>
        <p:txBody>
          <a:bodyPr wrap="square" lIns="105571" tIns="52784" rIns="105571" bIns="52784">
            <a:spAutoFit/>
          </a:bodyPr>
          <a:lstStyle/>
          <a:p>
            <a:pPr marL="0" marR="0" lvl="0" indent="0" algn="l" defTabSz="914400" rtl="0" eaLnBrk="1" fontAlgn="auto" latinLnBrk="0" hangingPunct="1">
              <a:lnSpc>
                <a:spcPts val="3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110</a:t>
            </a:r>
            <a:endParaRPr kumimoji="0" lang="zh-CN" altLang="en-US" sz="3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pic>
        <p:nvPicPr>
          <p:cNvPr id="9" name="图片 8"/>
          <p:cNvPicPr>
            <a:picLocks noChangeAspect="1"/>
          </p:cNvPicPr>
          <p:nvPr/>
        </p:nvPicPr>
        <p:blipFill>
          <a:blip r:embed="rId2" cstate="screen"/>
          <a:stretch>
            <a:fillRect/>
          </a:stretch>
        </p:blipFill>
        <p:spPr>
          <a:xfrm>
            <a:off x="5372635" y="4785118"/>
            <a:ext cx="1382114" cy="1661522"/>
          </a:xfrm>
          <a:prstGeom prst="rect">
            <a:avLst/>
          </a:prstGeom>
        </p:spPr>
      </p:pic>
      <p:pic>
        <p:nvPicPr>
          <p:cNvPr id="11" name="图片 10"/>
          <p:cNvPicPr>
            <a:picLocks noChangeAspect="1"/>
          </p:cNvPicPr>
          <p:nvPr/>
        </p:nvPicPr>
        <p:blipFill>
          <a:blip r:embed="rId2" cstate="screen"/>
          <a:stretch>
            <a:fillRect/>
          </a:stretch>
        </p:blipFill>
        <p:spPr>
          <a:xfrm>
            <a:off x="6894050" y="4785118"/>
            <a:ext cx="1382114" cy="1661522"/>
          </a:xfrm>
          <a:prstGeom prst="rect">
            <a:avLst/>
          </a:prstGeom>
        </p:spPr>
      </p:pic>
      <p:pic>
        <p:nvPicPr>
          <p:cNvPr id="12" name="图片 11"/>
          <p:cNvPicPr>
            <a:picLocks noChangeAspect="1"/>
          </p:cNvPicPr>
          <p:nvPr/>
        </p:nvPicPr>
        <p:blipFill>
          <a:blip r:embed="rId2" cstate="screen"/>
          <a:stretch>
            <a:fillRect/>
          </a:stretch>
        </p:blipFill>
        <p:spPr>
          <a:xfrm>
            <a:off x="8509372" y="4785118"/>
            <a:ext cx="1382114" cy="1661522"/>
          </a:xfrm>
          <a:prstGeom prst="rect">
            <a:avLst/>
          </a:prstGeom>
        </p:spPr>
      </p:pic>
      <p:sp>
        <p:nvSpPr>
          <p:cNvPr id="13" name="矩形 12"/>
          <p:cNvSpPr/>
          <p:nvPr/>
        </p:nvSpPr>
        <p:spPr>
          <a:xfrm>
            <a:off x="3934360" y="2865607"/>
            <a:ext cx="7645567" cy="1216293"/>
          </a:xfrm>
          <a:prstGeom prst="rect">
            <a:avLst/>
          </a:prstGeom>
          <a:solidFill>
            <a:schemeClr val="bg1">
              <a:lumMod val="95000"/>
            </a:schemeClr>
          </a:solidFill>
          <a:ln w="63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4" name="矩形 13"/>
          <p:cNvSpPr/>
          <p:nvPr/>
        </p:nvSpPr>
        <p:spPr>
          <a:xfrm>
            <a:off x="4363605" y="3111634"/>
            <a:ext cx="6787075" cy="724237"/>
          </a:xfrm>
          <a:prstGeom prst="rect">
            <a:avLst/>
          </a:prstGeom>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日趋严重的毒品问题已成为全球性的灾难。毒品的泛滥直接危害人民的身心健康，并给经济发展和社会进步带来巨大的威胁。</a:t>
            </a:r>
            <a:endParaRPr kumimoji="0" lang="zh-CN" altLang="en-US" sz="105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sp>
        <p:nvSpPr>
          <p:cNvPr id="16" name="标题 1"/>
          <p:cNvSpPr txBox="1"/>
          <p:nvPr/>
        </p:nvSpPr>
        <p:spPr>
          <a:xfrm>
            <a:off x="1094802" y="379163"/>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依法禁毒 人人有责</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8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6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par>
                                    <p:cTn id="26" presetID="49" presetClass="entr" presetSubtype="0" decel="100000" fill="hold" grpId="0" nodeType="withEffect">
                                      <p:stCondLst>
                                        <p:cond delay="2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par>
                                    <p:cTn id="32" presetID="49" presetClass="entr" presetSubtype="0" decel="100000"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 calcmode="lin" valueType="num">
                                          <p:cBhvr>
                                            <p:cTn id="36" dur="500" fill="hold"/>
                                            <p:tgtEl>
                                              <p:spTgt spid="5"/>
                                            </p:tgtEl>
                                            <p:attrNameLst>
                                              <p:attrName>style.rotation</p:attrName>
                                            </p:attrNameLst>
                                          </p:cBhvr>
                                          <p:tavLst>
                                            <p:tav tm="0">
                                              <p:val>
                                                <p:fltVal val="360"/>
                                              </p:val>
                                            </p:tav>
                                            <p:tav tm="100000">
                                              <p:val>
                                                <p:fltVal val="0"/>
                                              </p:val>
                                            </p:tav>
                                          </p:tavLst>
                                        </p:anim>
                                        <p:animEffect transition="in" filter="fade">
                                          <p:cBhvr>
                                            <p:cTn id="37" dur="500"/>
                                            <p:tgtEl>
                                              <p:spTgt spid="5"/>
                                            </p:tgtEl>
                                          </p:cBhvr>
                                        </p:animEffect>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par>
                              <p:cTn id="46" fill="hold">
                                <p:stCondLst>
                                  <p:cond delay="1600"/>
                                </p:stCondLst>
                                <p:childTnLst>
                                  <p:par>
                                    <p:cTn id="47" presetID="2" presetClass="entr" presetSubtype="4"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2100"/>
                                </p:stCondLst>
                                <p:childTnLst>
                                  <p:par>
                                    <p:cTn id="52" presetID="10" presetClass="exit" presetSubtype="0" fill="hold" nodeType="afterEffect">
                                      <p:stCondLst>
                                        <p:cond delay="50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26" presetClass="emph" presetSubtype="0" fill="hold" grpId="1" nodeType="withEffect">
                                      <p:stCondLst>
                                        <p:cond delay="50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childTnLst>
                              </p:cTn>
                            </p:par>
                            <p:par>
                              <p:cTn id="58" fill="hold">
                                <p:stCondLst>
                                  <p:cond delay="3100"/>
                                </p:stCondLst>
                                <p:childTnLst>
                                  <p:par>
                                    <p:cTn id="59" presetID="2" presetClass="entr" presetSubtype="4"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3600"/>
                                </p:stCondLst>
                                <p:childTnLst>
                                  <p:par>
                                    <p:cTn id="64" presetID="10" presetClass="exit" presetSubtype="0" fill="hold" nodeType="afterEffect">
                                      <p:stCondLst>
                                        <p:cond delay="50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26" presetClass="emph" presetSubtype="0" fill="hold" grpId="1" nodeType="withEffect">
                                      <p:stCondLst>
                                        <p:cond delay="50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childTnLst>
                              </p:cTn>
                            </p:par>
                            <p:par>
                              <p:cTn id="70" fill="hold">
                                <p:stCondLst>
                                  <p:cond delay="4600"/>
                                </p:stCondLst>
                                <p:childTnLst>
                                  <p:par>
                                    <p:cTn id="71" presetID="2" presetClass="entr" presetSubtype="4"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par>
                              <p:cTn id="75" fill="hold">
                                <p:stCondLst>
                                  <p:cond delay="5100"/>
                                </p:stCondLst>
                                <p:childTnLst>
                                  <p:par>
                                    <p:cTn id="76" presetID="10" presetClass="exit" presetSubtype="0" fill="hold" nodeType="afterEffect">
                                      <p:stCondLst>
                                        <p:cond delay="50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26" presetClass="emph" presetSubtype="0" fill="hold" grpId="1" nodeType="withEffect">
                                      <p:stCondLst>
                                        <p:cond delay="500"/>
                                      </p:stCondLst>
                                      <p:childTnLst>
                                        <p:animEffect transition="out" filter="fade">
                                          <p:cBhvr>
                                            <p:cTn id="80" dur="500" tmFilter="0, 0; .2, .5; .8, .5; 1, 0"/>
                                            <p:tgtEl>
                                              <p:spTgt spid="5"/>
                                            </p:tgtEl>
                                          </p:cBhvr>
                                        </p:animEffect>
                                        <p:animScale>
                                          <p:cBhvr>
                                            <p:cTn id="8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p:bldP spid="8" grpId="0"/>
          <p:bldP spid="13"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6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par>
                                    <p:cTn id="26" presetID="49" presetClass="entr" presetSubtype="0" decel="100000" fill="hold" grpId="0" nodeType="withEffect">
                                      <p:stCondLst>
                                        <p:cond delay="2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par>
                                    <p:cTn id="32" presetID="49" presetClass="entr" presetSubtype="0" decel="100000"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 calcmode="lin" valueType="num">
                                          <p:cBhvr>
                                            <p:cTn id="36" dur="500" fill="hold"/>
                                            <p:tgtEl>
                                              <p:spTgt spid="5"/>
                                            </p:tgtEl>
                                            <p:attrNameLst>
                                              <p:attrName>style.rotation</p:attrName>
                                            </p:attrNameLst>
                                          </p:cBhvr>
                                          <p:tavLst>
                                            <p:tav tm="0">
                                              <p:val>
                                                <p:fltVal val="360"/>
                                              </p:val>
                                            </p:tav>
                                            <p:tav tm="100000">
                                              <p:val>
                                                <p:fltVal val="0"/>
                                              </p:val>
                                            </p:tav>
                                          </p:tavLst>
                                        </p:anim>
                                        <p:animEffect transition="in" filter="fade">
                                          <p:cBhvr>
                                            <p:cTn id="37" dur="500"/>
                                            <p:tgtEl>
                                              <p:spTgt spid="5"/>
                                            </p:tgtEl>
                                          </p:cBhvr>
                                        </p:animEffect>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par>
                              <p:cTn id="46" fill="hold">
                                <p:stCondLst>
                                  <p:cond delay="1600"/>
                                </p:stCondLst>
                                <p:childTnLst>
                                  <p:par>
                                    <p:cTn id="47" presetID="2" presetClass="entr" presetSubtype="4"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2100"/>
                                </p:stCondLst>
                                <p:childTnLst>
                                  <p:par>
                                    <p:cTn id="52" presetID="10" presetClass="exit" presetSubtype="0" fill="hold" nodeType="afterEffect">
                                      <p:stCondLst>
                                        <p:cond delay="50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26" presetClass="emph" presetSubtype="0" fill="hold" grpId="1" nodeType="withEffect">
                                      <p:stCondLst>
                                        <p:cond delay="50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childTnLst>
                              </p:cTn>
                            </p:par>
                            <p:par>
                              <p:cTn id="58" fill="hold">
                                <p:stCondLst>
                                  <p:cond delay="3100"/>
                                </p:stCondLst>
                                <p:childTnLst>
                                  <p:par>
                                    <p:cTn id="59" presetID="2" presetClass="entr" presetSubtype="4"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3600"/>
                                </p:stCondLst>
                                <p:childTnLst>
                                  <p:par>
                                    <p:cTn id="64" presetID="10" presetClass="exit" presetSubtype="0" fill="hold" nodeType="afterEffect">
                                      <p:stCondLst>
                                        <p:cond delay="50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26" presetClass="emph" presetSubtype="0" fill="hold" grpId="1" nodeType="withEffect">
                                      <p:stCondLst>
                                        <p:cond delay="50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childTnLst>
                              </p:cTn>
                            </p:par>
                            <p:par>
                              <p:cTn id="70" fill="hold">
                                <p:stCondLst>
                                  <p:cond delay="4600"/>
                                </p:stCondLst>
                                <p:childTnLst>
                                  <p:par>
                                    <p:cTn id="71" presetID="2" presetClass="entr" presetSubtype="4"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par>
                              <p:cTn id="75" fill="hold">
                                <p:stCondLst>
                                  <p:cond delay="5100"/>
                                </p:stCondLst>
                                <p:childTnLst>
                                  <p:par>
                                    <p:cTn id="76" presetID="10" presetClass="exit" presetSubtype="0" fill="hold" nodeType="afterEffect">
                                      <p:stCondLst>
                                        <p:cond delay="50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26" presetClass="emph" presetSubtype="0" fill="hold" grpId="1" nodeType="withEffect">
                                      <p:stCondLst>
                                        <p:cond delay="500"/>
                                      </p:stCondLst>
                                      <p:childTnLst>
                                        <p:animEffect transition="out" filter="fade">
                                          <p:cBhvr>
                                            <p:cTn id="80" dur="500" tmFilter="0, 0; .2, .5; .8, .5; 1, 0"/>
                                            <p:tgtEl>
                                              <p:spTgt spid="5"/>
                                            </p:tgtEl>
                                          </p:cBhvr>
                                        </p:animEffect>
                                        <p:animScale>
                                          <p:cBhvr>
                                            <p:cTn id="8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p:bldP spid="8" grpId="0"/>
          <p:bldP spid="13" grpId="0" animBg="1"/>
          <p:bldP spid="14"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
        <p:nvSpPr>
          <p:cNvPr id="12" name="文本框 8"/>
          <p:cNvSpPr txBox="1"/>
          <p:nvPr/>
        </p:nvSpPr>
        <p:spPr>
          <a:xfrm>
            <a:off x="2429651" y="4421107"/>
            <a:ext cx="7129481" cy="553949"/>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E7E6E6">
                    <a:lumMod val="25000"/>
                  </a:srgbClr>
                </a:solidFill>
                <a:effectLst/>
                <a:uLnTx/>
                <a:uFillTx/>
                <a:cs typeface="+mn-ea"/>
                <a:sym typeface="+mn-lt"/>
              </a:rPr>
              <a:t>共同抵制毒品        共筑防毒长城</a:t>
            </a:r>
            <a:endParaRPr kumimoji="0" lang="zh-CN" altLang="en-US" sz="2800" b="0" i="0" u="none" strike="noStrike" kern="0" cap="none" spc="0" normalizeH="0" baseline="0" noProof="0" dirty="0">
              <a:ln>
                <a:noFill/>
              </a:ln>
              <a:solidFill>
                <a:srgbClr val="E7E6E6">
                  <a:lumMod val="25000"/>
                </a:srgbClr>
              </a:solidFill>
              <a:effectLst/>
              <a:uLnTx/>
              <a:uFillTx/>
              <a:cs typeface="+mn-ea"/>
              <a:sym typeface="+mn-lt"/>
            </a:endParaRPr>
          </a:p>
        </p:txBody>
      </p:sp>
      <p:pic>
        <p:nvPicPr>
          <p:cNvPr id="13" name="图片 12" descr="图片包含 游戏机, 灯, 动物, 画&#10;&#10;描述已自动生成"/>
          <p:cNvPicPr>
            <a:picLocks noChangeAspect="1"/>
          </p:cNvPicPr>
          <p:nvPr/>
        </p:nvPicPr>
        <p:blipFill rotWithShape="1">
          <a:blip r:embed="rId3" cstate="screen">
            <a:alphaModFix amt="60000"/>
          </a:blip>
          <a:srcRect/>
          <a:stretch>
            <a:fillRect/>
          </a:stretch>
        </p:blipFill>
        <p:spPr>
          <a:xfrm>
            <a:off x="351831" y="0"/>
            <a:ext cx="3239257" cy="986788"/>
          </a:xfrm>
          <a:prstGeom prst="rect">
            <a:avLst/>
          </a:prstGeom>
        </p:spPr>
      </p:pic>
      <p:sp>
        <p:nvSpPr>
          <p:cNvPr id="14" name="标题 1"/>
          <p:cNvSpPr txBox="1"/>
          <p:nvPr/>
        </p:nvSpPr>
        <p:spPr>
          <a:xfrm>
            <a:off x="2863477" y="1090833"/>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生</a:t>
            </a:r>
            <a:endPar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5" name="标题 1"/>
          <p:cNvSpPr txBox="1"/>
          <p:nvPr/>
        </p:nvSpPr>
        <p:spPr>
          <a:xfrm>
            <a:off x="4357743" y="1458729"/>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命</a:t>
            </a:r>
            <a:endPar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6" name="标题 1"/>
          <p:cNvSpPr txBox="1"/>
          <p:nvPr/>
        </p:nvSpPr>
        <p:spPr>
          <a:xfrm>
            <a:off x="1017442" y="1963085"/>
            <a:ext cx="4604351"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珍爱</a:t>
            </a:r>
            <a:endPar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7" name="标题 1"/>
          <p:cNvSpPr txBox="1"/>
          <p:nvPr/>
        </p:nvSpPr>
        <p:spPr>
          <a:xfrm>
            <a:off x="7982958" y="1090833"/>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毒</a:t>
            </a:r>
            <a:endParaRPr kumimoji="0" lang="zh-CN" altLang="en-US" sz="166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8" name="标题 1"/>
          <p:cNvSpPr txBox="1"/>
          <p:nvPr/>
        </p:nvSpPr>
        <p:spPr>
          <a:xfrm>
            <a:off x="9477224" y="1458729"/>
            <a:ext cx="1697336"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品</a:t>
            </a:r>
            <a:endParaRPr kumimoji="0" lang="zh-CN" altLang="en-US" sz="13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sp>
        <p:nvSpPr>
          <p:cNvPr id="19" name="标题 1"/>
          <p:cNvSpPr txBox="1"/>
          <p:nvPr/>
        </p:nvSpPr>
        <p:spPr>
          <a:xfrm>
            <a:off x="6136923" y="1963085"/>
            <a:ext cx="4604351" cy="1402128"/>
          </a:xfrm>
          <a:prstGeom prst="rect">
            <a:avLst/>
          </a:prstGeom>
        </p:spPr>
        <p:txBody>
          <a:bodyPr>
            <a:noAutofit/>
          </a:bodyPr>
          <a:lstStyle>
            <a:lvl1pPr algn="l" defTabSz="121920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rPr>
              <a:t>远离</a:t>
            </a:r>
            <a:endParaRPr kumimoji="0" lang="zh-CN" altLang="en-US" sz="8800" b="0" i="0" u="none" strike="noStrike" kern="1200" cap="none" spc="-150" normalizeH="0" baseline="0" noProof="0" dirty="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安景臣毛笔行书" panose="02010601030101010101" pitchFamily="2" charset="-122"/>
              <a:ea typeface="安景臣毛笔行书" panose="02010601030101010101" pitchFamily="2" charset="-122"/>
              <a:cs typeface="+mn-ea"/>
              <a:sym typeface="+mn-lt"/>
            </a:endParaRPr>
          </a:p>
        </p:txBody>
      </p:sp>
      <p:pic>
        <p:nvPicPr>
          <p:cNvPr id="24" name="图片 23"/>
          <p:cNvPicPr>
            <a:picLocks noChangeAspect="1"/>
          </p:cNvPicPr>
          <p:nvPr/>
        </p:nvPicPr>
        <p:blipFill>
          <a:blip r:embed="rId5" cstate="screen"/>
          <a:stretch>
            <a:fillRect/>
          </a:stretch>
        </p:blipFill>
        <p:spPr>
          <a:xfrm>
            <a:off x="5657061" y="4473296"/>
            <a:ext cx="674659" cy="575388"/>
          </a:xfrm>
          <a:prstGeom prst="rect">
            <a:avLst/>
          </a:prstGeom>
        </p:spPr>
      </p:pic>
      <p:grpSp>
        <p:nvGrpSpPr>
          <p:cNvPr id="25" name="组合 24"/>
          <p:cNvGrpSpPr/>
          <p:nvPr/>
        </p:nvGrpSpPr>
        <p:grpSpPr>
          <a:xfrm>
            <a:off x="2572321" y="4678164"/>
            <a:ext cx="648282" cy="147320"/>
            <a:chOff x="2861833" y="3308621"/>
            <a:chExt cx="648282" cy="147320"/>
          </a:xfrm>
        </p:grpSpPr>
        <p:cxnSp>
          <p:nvCxnSpPr>
            <p:cNvPr id="26" name="直接连接符 25"/>
            <p:cNvCxnSpPr/>
            <p:nvPr/>
          </p:nvCxnSpPr>
          <p:spPr>
            <a:xfrm>
              <a:off x="2861833" y="3379601"/>
              <a:ext cx="648282" cy="0"/>
            </a:xfrm>
            <a:prstGeom prst="line">
              <a:avLst/>
            </a:prstGeom>
            <a:ln>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190240" y="3308621"/>
              <a:ext cx="319875" cy="0"/>
            </a:xfrm>
            <a:prstGeom prst="line">
              <a:avLst/>
            </a:prstGeom>
            <a:ln>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190240" y="3455941"/>
              <a:ext cx="319875" cy="0"/>
            </a:xfrm>
            <a:prstGeom prst="line">
              <a:avLst/>
            </a:prstGeom>
            <a:ln>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flipH="1">
            <a:off x="8732176" y="4678164"/>
            <a:ext cx="648282" cy="147320"/>
            <a:chOff x="2861833" y="3308621"/>
            <a:chExt cx="648282" cy="147320"/>
          </a:xfrm>
        </p:grpSpPr>
        <p:cxnSp>
          <p:nvCxnSpPr>
            <p:cNvPr id="30" name="直接连接符 29"/>
            <p:cNvCxnSpPr/>
            <p:nvPr/>
          </p:nvCxnSpPr>
          <p:spPr>
            <a:xfrm>
              <a:off x="2861833" y="3379601"/>
              <a:ext cx="648282" cy="0"/>
            </a:xfrm>
            <a:prstGeom prst="line">
              <a:avLst/>
            </a:prstGeom>
            <a:ln>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190240" y="3308621"/>
              <a:ext cx="319875" cy="0"/>
            </a:xfrm>
            <a:prstGeom prst="line">
              <a:avLst/>
            </a:prstGeom>
            <a:ln>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0240" y="3455941"/>
              <a:ext cx="319875" cy="0"/>
            </a:xfrm>
            <a:prstGeom prst="line">
              <a:avLst/>
            </a:prstGeom>
            <a:ln>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33" name="图片 32" descr="图片包含 标志, 绿色, 黑色, 游戏机&#10;&#10;描述已自动生成"/>
          <p:cNvPicPr>
            <a:picLocks noChangeAspect="1"/>
          </p:cNvPicPr>
          <p:nvPr/>
        </p:nvPicPr>
        <p:blipFill>
          <a:blip r:embed="rId6" cstate="screen"/>
          <a:stretch>
            <a:fillRect/>
          </a:stretch>
        </p:blipFill>
        <p:spPr>
          <a:xfrm>
            <a:off x="263948" y="184096"/>
            <a:ext cx="862033" cy="754956"/>
          </a:xfrm>
          <a:prstGeom prst="rect">
            <a:avLst/>
          </a:prstGeom>
        </p:spPr>
      </p:pic>
      <p:pic>
        <p:nvPicPr>
          <p:cNvPr id="37" name="图片 36" descr="图片包含 游戏机&#10;&#10;描述已自动生成"/>
          <p:cNvPicPr>
            <a:picLocks noChangeAspect="1"/>
          </p:cNvPicPr>
          <p:nvPr/>
        </p:nvPicPr>
        <p:blipFill>
          <a:blip r:embed="rId7"/>
          <a:stretch>
            <a:fillRect/>
          </a:stretch>
        </p:blipFill>
        <p:spPr>
          <a:xfrm>
            <a:off x="9321023" y="1166671"/>
            <a:ext cx="1420251" cy="1011852"/>
          </a:xfrm>
          <a:prstGeom prst="rect">
            <a:avLst/>
          </a:prstGeom>
        </p:spPr>
      </p:pic>
      <p:pic>
        <p:nvPicPr>
          <p:cNvPr id="39" name="图片 38" descr="图片包含 游戏机, 食物&#10;&#10;描述已自动生成"/>
          <p:cNvPicPr>
            <a:picLocks noChangeAspect="1"/>
          </p:cNvPicPr>
          <p:nvPr/>
        </p:nvPicPr>
        <p:blipFill rotWithShape="1">
          <a:blip r:embed="rId8" cstate="screen"/>
          <a:srcRect/>
          <a:stretch>
            <a:fillRect/>
          </a:stretch>
        </p:blipFill>
        <p:spPr>
          <a:xfrm>
            <a:off x="1801408" y="3660272"/>
            <a:ext cx="611197" cy="1154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36000">
                                      <p:stCondLst>
                                        <p:cond delay="300"/>
                                      </p:stCondLst>
                                      <p:childTnLst>
                                        <p:set>
                                          <p:cBhvr>
                                            <p:cTn id="6" dur="1" fill="hold">
                                              <p:stCondLst>
                                                <p:cond delay="0"/>
                                              </p:stCondLst>
                                            </p:cTn>
                                            <p:tgtEl>
                                              <p:spTgt spid="37"/>
                                            </p:tgtEl>
                                            <p:attrNameLst>
                                              <p:attrName>style.visibility</p:attrName>
                                            </p:attrNameLst>
                                          </p:cBhvr>
                                          <p:to>
                                            <p:strVal val="visible"/>
                                          </p:to>
                                        </p:set>
                                        <p:anim calcmode="lin" valueType="num" p14:bounceEnd="36000">
                                          <p:cBhvr additive="base">
                                            <p:cTn id="7" dur="1000" fill="hold"/>
                                            <p:tgtEl>
                                              <p:spTgt spid="37"/>
                                            </p:tgtEl>
                                            <p:attrNameLst>
                                              <p:attrName>ppt_x</p:attrName>
                                            </p:attrNameLst>
                                          </p:cBhvr>
                                          <p:tavLst>
                                            <p:tav tm="0">
                                              <p:val>
                                                <p:strVal val="0-#ppt_w/2"/>
                                              </p:val>
                                            </p:tav>
                                            <p:tav tm="100000">
                                              <p:val>
                                                <p:strVal val="#ppt_x"/>
                                              </p:val>
                                            </p:tav>
                                          </p:tavLst>
                                        </p:anim>
                                        <p:anim calcmode="lin" valueType="num" p14:bounceEnd="36000">
                                          <p:cBhvr additive="base">
                                            <p:cTn id="8" dur="1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49" presetClass="entr" presetSubtype="0" decel="10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 calcmode="lin" valueType="num">
                                          <p:cBhvr>
                                            <p:cTn id="14" dur="500" fill="hold"/>
                                            <p:tgtEl>
                                              <p:spTgt spid="33"/>
                                            </p:tgtEl>
                                            <p:attrNameLst>
                                              <p:attrName>style.rotation</p:attrName>
                                            </p:attrNameLst>
                                          </p:cBhvr>
                                          <p:tavLst>
                                            <p:tav tm="0">
                                              <p:val>
                                                <p:fltVal val="360"/>
                                              </p:val>
                                            </p:tav>
                                            <p:tav tm="100000">
                                              <p:val>
                                                <p:fltVal val="0"/>
                                              </p:val>
                                            </p:tav>
                                          </p:tavLst>
                                        </p:anim>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anim calcmode="lin" valueType="num">
                                          <p:cBhvr>
                                            <p:cTn id="2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
                                            </p:tgtEl>
                                          </p:cBhvr>
                                        </p:animEffect>
                                      </p:childTnLst>
                                    </p:cTn>
                                  </p:par>
                                  <p:par>
                                    <p:cTn id="28" presetID="23" presetClass="entr" presetSubtype="3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6*min(max(#ppt_w*#ppt_h,.3),1)-7.4)/-.7*#ppt_w"/>
                                              </p:val>
                                            </p:tav>
                                            <p:tav tm="100000">
                                              <p:val>
                                                <p:strVal val="#ppt_w"/>
                                              </p:val>
                                            </p:tav>
                                          </p:tavLst>
                                        </p:anim>
                                        <p:anim calcmode="lin" valueType="num">
                                          <p:cBhvr>
                                            <p:cTn id="31" dur="500" fill="hold"/>
                                            <p:tgtEl>
                                              <p:spTgt spid="14"/>
                                            </p:tgtEl>
                                            <p:attrNameLst>
                                              <p:attrName>ppt_h</p:attrName>
                                            </p:attrNameLst>
                                          </p:cBhvr>
                                          <p:tavLst>
                                            <p:tav tm="0">
                                              <p:val>
                                                <p:strVal val="(6*min(max(#ppt_w*#ppt_h,.3),1)-7.4)/-.7*#ppt_h"/>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grpId="0" nodeType="withEffect">
                                      <p:stCondLst>
                                        <p:cond delay="2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6*min(max(#ppt_w*#ppt_h,.3),1)-7.4)/-.7*#ppt_w"/>
                                              </p:val>
                                            </p:tav>
                                            <p:tav tm="100000">
                                              <p:val>
                                                <p:strVal val="#ppt_w"/>
                                              </p:val>
                                            </p:tav>
                                          </p:tavLst>
                                        </p:anim>
                                        <p:anim calcmode="lin" valueType="num">
                                          <p:cBhvr>
                                            <p:cTn id="37" dur="500" fill="hold"/>
                                            <p:tgtEl>
                                              <p:spTgt spid="15"/>
                                            </p:tgtEl>
                                            <p:attrNameLst>
                                              <p:attrName>ppt_h</p:attrName>
                                            </p:attrNameLst>
                                          </p:cBhvr>
                                          <p:tavLst>
                                            <p:tav tm="0">
                                              <p:val>
                                                <p:strVal val="(6*min(max(#ppt_w*#ppt_h,.3),1)-7.4)/-.7*#ppt_h"/>
                                              </p:val>
                                            </p:tav>
                                            <p:tav tm="100000">
                                              <p:val>
                                                <p:strVal val="#ppt_h"/>
                                              </p:val>
                                            </p:tav>
                                          </p:tavLst>
                                        </p:anim>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17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
                                            </p:tgtEl>
                                          </p:cBhvr>
                                        </p:animEffect>
                                      </p:childTnLst>
                                    </p:cTn>
                                  </p:par>
                                  <p:par>
                                    <p:cTn id="48" presetID="23" presetClass="entr" presetSubtype="3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par>
                                    <p:cTn id="54" presetID="23" presetClass="entr" presetSubtype="36" fill="hold" grpId="0" nodeType="withEffect">
                                      <p:stCondLst>
                                        <p:cond delay="2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strVal val="(6*min(max(#ppt_w*#ppt_h,.3),1)-7.4)/-.7*#ppt_w"/>
                                              </p:val>
                                            </p:tav>
                                            <p:tav tm="100000">
                                              <p:val>
                                                <p:strVal val="#ppt_w"/>
                                              </p:val>
                                            </p:tav>
                                          </p:tavLst>
                                        </p:anim>
                                        <p:anim calcmode="lin" valueType="num">
                                          <p:cBhvr>
                                            <p:cTn id="57" dur="500" fill="hold"/>
                                            <p:tgtEl>
                                              <p:spTgt spid="18"/>
                                            </p:tgtEl>
                                            <p:attrNameLst>
                                              <p:attrName>ppt_h</p:attrName>
                                            </p:attrNameLst>
                                          </p:cBhvr>
                                          <p:tavLst>
                                            <p:tav tm="0">
                                              <p:val>
                                                <p:strVal val="(6*min(max(#ppt_w*#ppt_h,.3),1)-7.4)/-.7*#ppt_h"/>
                                              </p:val>
                                            </p:tav>
                                            <p:tav tm="100000">
                                              <p:val>
                                                <p:strVal val="#ppt_h"/>
                                              </p:val>
                                            </p:tav>
                                          </p:tavLst>
                                        </p:anim>
                                        <p:anim calcmode="lin" valueType="num">
                                          <p:cBhvr>
                                            <p:cTn id="58" dur="500" fill="hold"/>
                                            <p:tgtEl>
                                              <p:spTgt spid="18"/>
                                            </p:tgtEl>
                                            <p:attrNameLst>
                                              <p:attrName>ppt_x</p:attrName>
                                            </p:attrNameLst>
                                          </p:cBhvr>
                                          <p:tavLst>
                                            <p:tav tm="0">
                                              <p:val>
                                                <p:fltVal val="0.5"/>
                                              </p:val>
                                            </p:tav>
                                            <p:tav tm="100000">
                                              <p:val>
                                                <p:strVal val="#ppt_x"/>
                                              </p:val>
                                            </p:tav>
                                          </p:tavLst>
                                        </p:anim>
                                        <p:anim calcmode="lin" valueType="num">
                                          <p:cBhvr>
                                            <p:cTn id="59"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2400"/>
                                </p:stCondLst>
                                <p:childTnLst>
                                  <p:par>
                                    <p:cTn id="61" presetID="2" presetClass="entr" presetSubtype="4" fill="hold" grpId="0" nodeType="after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200" fill="hold"/>
                                            <p:tgtEl>
                                              <p:spTgt spid="12"/>
                                            </p:tgtEl>
                                            <p:attrNameLst>
                                              <p:attrName>ppt_x</p:attrName>
                                            </p:attrNameLst>
                                          </p:cBhvr>
                                          <p:tavLst>
                                            <p:tav tm="0">
                                              <p:val>
                                                <p:strVal val="#ppt_x"/>
                                              </p:val>
                                            </p:tav>
                                            <p:tav tm="100000">
                                              <p:val>
                                                <p:strVal val="#ppt_x"/>
                                              </p:val>
                                            </p:tav>
                                          </p:tavLst>
                                        </p:anim>
                                        <p:anim calcmode="lin" valueType="num">
                                          <p:cBhvr additive="base">
                                            <p:cTn id="64" dur="2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8" fill="hold" nodeType="withEffect" p14:presetBounceEnd="44000">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14:bounceEnd="44000">
                                          <p:cBhvr additive="base">
                                            <p:cTn id="67" dur="500" fill="hold"/>
                                            <p:tgtEl>
                                              <p:spTgt spid="25"/>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14:presetBounceEnd="44000">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14:bounceEnd="44000">
                                          <p:cBhvr additive="base">
                                            <p:cTn id="71" dur="500" fill="hold"/>
                                            <p:tgtEl>
                                              <p:spTgt spid="29"/>
                                            </p:tgtEl>
                                            <p:attrNameLst>
                                              <p:attrName>ppt_x</p:attrName>
                                            </p:attrNameLst>
                                          </p:cBhvr>
                                          <p:tavLst>
                                            <p:tav tm="0">
                                              <p:val>
                                                <p:strVal val="1+#ppt_w/2"/>
                                              </p:val>
                                            </p:tav>
                                            <p:tav tm="100000">
                                              <p:val>
                                                <p:strVal val="#ppt_x"/>
                                              </p:val>
                                            </p:tav>
                                          </p:tavLst>
                                        </p:anim>
                                        <p:anim calcmode="lin" valueType="num" p14:bounceEnd="44000">
                                          <p:cBhvr additive="base">
                                            <p:cTn id="72" dur="500" fill="hold"/>
                                            <p:tgtEl>
                                              <p:spTgt spid="29"/>
                                            </p:tgtEl>
                                            <p:attrNameLst>
                                              <p:attrName>ppt_y</p:attrName>
                                            </p:attrNameLst>
                                          </p:cBhvr>
                                          <p:tavLst>
                                            <p:tav tm="0">
                                              <p:val>
                                                <p:strVal val="#ppt_y"/>
                                              </p:val>
                                            </p:tav>
                                            <p:tav tm="100000">
                                              <p:val>
                                                <p:strVal val="#ppt_y"/>
                                              </p:val>
                                            </p:tav>
                                          </p:tavLst>
                                        </p:anim>
                                      </p:childTnLst>
                                    </p:cTn>
                                  </p:par>
                                  <p:par>
                                    <p:cTn id="73" presetID="49" presetClass="entr" presetSubtype="0" decel="10000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 calcmode="lin" valueType="num">
                                          <p:cBhvr>
                                            <p:cTn id="77" dur="500" fill="hold"/>
                                            <p:tgtEl>
                                              <p:spTgt spid="24"/>
                                            </p:tgtEl>
                                            <p:attrNameLst>
                                              <p:attrName>style.rotation</p:attrName>
                                            </p:attrNameLst>
                                          </p:cBhvr>
                                          <p:tavLst>
                                            <p:tav tm="0">
                                              <p:val>
                                                <p:fltVal val="360"/>
                                              </p:val>
                                            </p:tav>
                                            <p:tav tm="100000">
                                              <p:val>
                                                <p:fltVal val="0"/>
                                              </p:val>
                                            </p:tav>
                                          </p:tavLst>
                                        </p:anim>
                                        <p:animEffect transition="in" filter="fade">
                                          <p:cBhvr>
                                            <p:cTn id="78" dur="500"/>
                                            <p:tgtEl>
                                              <p:spTgt spid="24"/>
                                            </p:tgtEl>
                                          </p:cBhvr>
                                        </p:animEffect>
                                      </p:childTnLst>
                                    </p:cTn>
                                  </p:par>
                                </p:childTnLst>
                              </p:cTn>
                            </p:par>
                            <p:par>
                              <p:cTn id="79" fill="hold">
                                <p:stCondLst>
                                  <p:cond delay="2980"/>
                                </p:stCondLst>
                                <p:childTnLst>
                                  <p:par>
                                    <p:cTn id="80" presetID="42" presetClass="entr" presetSubtype="0"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30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49" presetClass="entr" presetSubtype="0" decel="10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 calcmode="lin" valueType="num">
                                          <p:cBhvr>
                                            <p:cTn id="14" dur="500" fill="hold"/>
                                            <p:tgtEl>
                                              <p:spTgt spid="33"/>
                                            </p:tgtEl>
                                            <p:attrNameLst>
                                              <p:attrName>style.rotation</p:attrName>
                                            </p:attrNameLst>
                                          </p:cBhvr>
                                          <p:tavLst>
                                            <p:tav tm="0">
                                              <p:val>
                                                <p:fltVal val="360"/>
                                              </p:val>
                                            </p:tav>
                                            <p:tav tm="100000">
                                              <p:val>
                                                <p:fltVal val="0"/>
                                              </p:val>
                                            </p:tav>
                                          </p:tavLst>
                                        </p:anim>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anim calcmode="lin" valueType="num">
                                          <p:cBhvr>
                                            <p:cTn id="2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
                                            </p:tgtEl>
                                          </p:cBhvr>
                                        </p:animEffect>
                                      </p:childTnLst>
                                    </p:cTn>
                                  </p:par>
                                  <p:par>
                                    <p:cTn id="28" presetID="23" presetClass="entr" presetSubtype="3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6*min(max(#ppt_w*#ppt_h,.3),1)-7.4)/-.7*#ppt_w"/>
                                              </p:val>
                                            </p:tav>
                                            <p:tav tm="100000">
                                              <p:val>
                                                <p:strVal val="#ppt_w"/>
                                              </p:val>
                                            </p:tav>
                                          </p:tavLst>
                                        </p:anim>
                                        <p:anim calcmode="lin" valueType="num">
                                          <p:cBhvr>
                                            <p:cTn id="31" dur="500" fill="hold"/>
                                            <p:tgtEl>
                                              <p:spTgt spid="14"/>
                                            </p:tgtEl>
                                            <p:attrNameLst>
                                              <p:attrName>ppt_h</p:attrName>
                                            </p:attrNameLst>
                                          </p:cBhvr>
                                          <p:tavLst>
                                            <p:tav tm="0">
                                              <p:val>
                                                <p:strVal val="(6*min(max(#ppt_w*#ppt_h,.3),1)-7.4)/-.7*#ppt_h"/>
                                              </p:val>
                                            </p:tav>
                                            <p:tav tm="100000">
                                              <p:val>
                                                <p:strVal val="#ppt_h"/>
                                              </p:val>
                                            </p:tav>
                                          </p:tavLst>
                                        </p:anim>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grpId="0" nodeType="withEffect">
                                      <p:stCondLst>
                                        <p:cond delay="2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6*min(max(#ppt_w*#ppt_h,.3),1)-7.4)/-.7*#ppt_w"/>
                                              </p:val>
                                            </p:tav>
                                            <p:tav tm="100000">
                                              <p:val>
                                                <p:strVal val="#ppt_w"/>
                                              </p:val>
                                            </p:tav>
                                          </p:tavLst>
                                        </p:anim>
                                        <p:anim calcmode="lin" valueType="num">
                                          <p:cBhvr>
                                            <p:cTn id="37" dur="500" fill="hold"/>
                                            <p:tgtEl>
                                              <p:spTgt spid="15"/>
                                            </p:tgtEl>
                                            <p:attrNameLst>
                                              <p:attrName>ppt_h</p:attrName>
                                            </p:attrNameLst>
                                          </p:cBhvr>
                                          <p:tavLst>
                                            <p:tav tm="0">
                                              <p:val>
                                                <p:strVal val="(6*min(max(#ppt_w*#ppt_h,.3),1)-7.4)/-.7*#ppt_h"/>
                                              </p:val>
                                            </p:tav>
                                            <p:tav tm="100000">
                                              <p:val>
                                                <p:strVal val="#ppt_h"/>
                                              </p:val>
                                            </p:tav>
                                          </p:tavLst>
                                        </p:anim>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17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
                                            </p:tgtEl>
                                          </p:cBhvr>
                                        </p:animEffect>
                                      </p:childTnLst>
                                    </p:cTn>
                                  </p:par>
                                  <p:par>
                                    <p:cTn id="48" presetID="23" presetClass="entr" presetSubtype="3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par>
                                    <p:cTn id="54" presetID="23" presetClass="entr" presetSubtype="36" fill="hold" grpId="0" nodeType="withEffect">
                                      <p:stCondLst>
                                        <p:cond delay="2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strVal val="(6*min(max(#ppt_w*#ppt_h,.3),1)-7.4)/-.7*#ppt_w"/>
                                              </p:val>
                                            </p:tav>
                                            <p:tav tm="100000">
                                              <p:val>
                                                <p:strVal val="#ppt_w"/>
                                              </p:val>
                                            </p:tav>
                                          </p:tavLst>
                                        </p:anim>
                                        <p:anim calcmode="lin" valueType="num">
                                          <p:cBhvr>
                                            <p:cTn id="57" dur="500" fill="hold"/>
                                            <p:tgtEl>
                                              <p:spTgt spid="18"/>
                                            </p:tgtEl>
                                            <p:attrNameLst>
                                              <p:attrName>ppt_h</p:attrName>
                                            </p:attrNameLst>
                                          </p:cBhvr>
                                          <p:tavLst>
                                            <p:tav tm="0">
                                              <p:val>
                                                <p:strVal val="(6*min(max(#ppt_w*#ppt_h,.3),1)-7.4)/-.7*#ppt_h"/>
                                              </p:val>
                                            </p:tav>
                                            <p:tav tm="100000">
                                              <p:val>
                                                <p:strVal val="#ppt_h"/>
                                              </p:val>
                                            </p:tav>
                                          </p:tavLst>
                                        </p:anim>
                                        <p:anim calcmode="lin" valueType="num">
                                          <p:cBhvr>
                                            <p:cTn id="58" dur="500" fill="hold"/>
                                            <p:tgtEl>
                                              <p:spTgt spid="18"/>
                                            </p:tgtEl>
                                            <p:attrNameLst>
                                              <p:attrName>ppt_x</p:attrName>
                                            </p:attrNameLst>
                                          </p:cBhvr>
                                          <p:tavLst>
                                            <p:tav tm="0">
                                              <p:val>
                                                <p:fltVal val="0.5"/>
                                              </p:val>
                                            </p:tav>
                                            <p:tav tm="100000">
                                              <p:val>
                                                <p:strVal val="#ppt_x"/>
                                              </p:val>
                                            </p:tav>
                                          </p:tavLst>
                                        </p:anim>
                                        <p:anim calcmode="lin" valueType="num">
                                          <p:cBhvr>
                                            <p:cTn id="59"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2400"/>
                                </p:stCondLst>
                                <p:childTnLst>
                                  <p:par>
                                    <p:cTn id="61" presetID="2" presetClass="entr" presetSubtype="4" fill="hold" grpId="0" nodeType="after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200" fill="hold"/>
                                            <p:tgtEl>
                                              <p:spTgt spid="12"/>
                                            </p:tgtEl>
                                            <p:attrNameLst>
                                              <p:attrName>ppt_x</p:attrName>
                                            </p:attrNameLst>
                                          </p:cBhvr>
                                          <p:tavLst>
                                            <p:tav tm="0">
                                              <p:val>
                                                <p:strVal val="#ppt_x"/>
                                              </p:val>
                                            </p:tav>
                                            <p:tav tm="100000">
                                              <p:val>
                                                <p:strVal val="#ppt_x"/>
                                              </p:val>
                                            </p:tav>
                                          </p:tavLst>
                                        </p:anim>
                                        <p:anim calcmode="lin" valueType="num">
                                          <p:cBhvr additive="base">
                                            <p:cTn id="64" dur="2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1+#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par>
                                    <p:cTn id="73" presetID="49" presetClass="entr" presetSubtype="0" decel="10000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 calcmode="lin" valueType="num">
                                          <p:cBhvr>
                                            <p:cTn id="77" dur="500" fill="hold"/>
                                            <p:tgtEl>
                                              <p:spTgt spid="24"/>
                                            </p:tgtEl>
                                            <p:attrNameLst>
                                              <p:attrName>style.rotation</p:attrName>
                                            </p:attrNameLst>
                                          </p:cBhvr>
                                          <p:tavLst>
                                            <p:tav tm="0">
                                              <p:val>
                                                <p:fltVal val="360"/>
                                              </p:val>
                                            </p:tav>
                                            <p:tav tm="100000">
                                              <p:val>
                                                <p:fltVal val="0"/>
                                              </p:val>
                                            </p:tav>
                                          </p:tavLst>
                                        </p:anim>
                                        <p:animEffect transition="in" filter="fade">
                                          <p:cBhvr>
                                            <p:cTn id="78" dur="500"/>
                                            <p:tgtEl>
                                              <p:spTgt spid="24"/>
                                            </p:tgtEl>
                                          </p:cBhvr>
                                        </p:animEffect>
                                      </p:childTnLst>
                                    </p:cTn>
                                  </p:par>
                                </p:childTnLst>
                              </p:cTn>
                            </p:par>
                            <p:par>
                              <p:cTn id="79" fill="hold">
                                <p:stCondLst>
                                  <p:cond delay="2980"/>
                                </p:stCondLst>
                                <p:childTnLst>
                                  <p:par>
                                    <p:cTn id="80" presetID="42" presetClass="entr" presetSubtype="0"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nvSpPr>
        <p:spPr>
          <a:xfrm>
            <a:off x="1092054" y="335467"/>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什么是毒品</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sp>
        <p:nvSpPr>
          <p:cNvPr id="4" name="矩形: 圆角 3"/>
          <p:cNvSpPr/>
          <p:nvPr/>
        </p:nvSpPr>
        <p:spPr>
          <a:xfrm>
            <a:off x="3435519" y="1749214"/>
            <a:ext cx="7950096" cy="244588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511868" y="1295859"/>
            <a:ext cx="3363791" cy="3429705"/>
            <a:chOff x="7557946" y="980191"/>
            <a:chExt cx="5023809" cy="5122251"/>
          </a:xfrm>
        </p:grpSpPr>
        <p:pic>
          <p:nvPicPr>
            <p:cNvPr id="6" name="图片 5"/>
            <p:cNvPicPr>
              <a:picLocks noChangeAspect="1"/>
            </p:cNvPicPr>
            <p:nvPr/>
          </p:nvPicPr>
          <p:blipFill>
            <a:blip r:embed="rId2" cstate="screen"/>
            <a:stretch>
              <a:fillRect/>
            </a:stretch>
          </p:blipFill>
          <p:spPr>
            <a:xfrm rot="4259329">
              <a:off x="10618600" y="3379040"/>
              <a:ext cx="1923250" cy="2003061"/>
            </a:xfrm>
            <a:prstGeom prst="rect">
              <a:avLst/>
            </a:prstGeom>
          </p:spPr>
        </p:pic>
        <p:grpSp>
          <p:nvGrpSpPr>
            <p:cNvPr id="7" name="组合 6"/>
            <p:cNvGrpSpPr/>
            <p:nvPr/>
          </p:nvGrpSpPr>
          <p:grpSpPr>
            <a:xfrm>
              <a:off x="7557946" y="980191"/>
              <a:ext cx="4288112" cy="5122251"/>
              <a:chOff x="7557946" y="980191"/>
              <a:chExt cx="4288112" cy="5122251"/>
            </a:xfrm>
          </p:grpSpPr>
          <p:grpSp>
            <p:nvGrpSpPr>
              <p:cNvPr id="8" name="组合 7"/>
              <p:cNvGrpSpPr/>
              <p:nvPr/>
            </p:nvGrpSpPr>
            <p:grpSpPr>
              <a:xfrm>
                <a:off x="8273715" y="980191"/>
                <a:ext cx="3572343" cy="4413272"/>
                <a:chOff x="8273715" y="980191"/>
                <a:chExt cx="3572343" cy="4413272"/>
              </a:xfrm>
            </p:grpSpPr>
            <p:sp>
              <p:nvSpPr>
                <p:cNvPr id="11" name="矩形 10"/>
                <p:cNvSpPr/>
                <p:nvPr/>
              </p:nvSpPr>
              <p:spPr>
                <a:xfrm>
                  <a:off x="8273715" y="980191"/>
                  <a:ext cx="3572343" cy="4413272"/>
                </a:xfrm>
                <a:prstGeom prst="rect">
                  <a:avLst/>
                </a:prstGeom>
                <a:solidFill>
                  <a:srgbClr val="FFC000">
                    <a:lumMod val="20000"/>
                    <a:lumOff val="80000"/>
                  </a:srgbClr>
                </a:solidFill>
                <a:ln w="63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2" name="矩形 11"/>
                <p:cNvSpPr/>
                <p:nvPr/>
              </p:nvSpPr>
              <p:spPr>
                <a:xfrm>
                  <a:off x="8381083" y="1105156"/>
                  <a:ext cx="3362232" cy="4152643"/>
                </a:xfrm>
                <a:prstGeom prst="rect">
                  <a:avLst/>
                </a:prstGeom>
                <a:noFill/>
                <a:ln w="6350" cap="flat" cmpd="sng" algn="ctr">
                  <a:solidFill>
                    <a:srgbClr val="E7E6E6">
                      <a:lumMod val="9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13" name="图片 12"/>
                <p:cNvPicPr>
                  <a:picLocks noChangeAspect="1"/>
                </p:cNvPicPr>
                <p:nvPr/>
              </p:nvPicPr>
              <p:blipFill>
                <a:blip r:embed="rId3" cstate="screen"/>
                <a:stretch>
                  <a:fillRect/>
                </a:stretch>
              </p:blipFill>
              <p:spPr>
                <a:xfrm>
                  <a:off x="9701105" y="1431983"/>
                  <a:ext cx="687355" cy="749305"/>
                </a:xfrm>
                <a:prstGeom prst="rect">
                  <a:avLst/>
                </a:prstGeom>
              </p:spPr>
            </p:pic>
            <p:sp>
              <p:nvSpPr>
                <p:cNvPr id="14" name="TextBox 20"/>
                <p:cNvSpPr txBox="1"/>
                <p:nvPr/>
              </p:nvSpPr>
              <p:spPr>
                <a:xfrm>
                  <a:off x="8496325" y="2354445"/>
                  <a:ext cx="3139697" cy="105722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中华人民共和国刑法</a:t>
                  </a:r>
                  <a:endParaRPr kumimoji="0" lang="en-US" altLang="zh-CN" sz="2000" b="1" i="0" u="none" strike="noStrike" kern="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endParaRPr>
                </a:p>
              </p:txBody>
            </p:sp>
            <p:sp>
              <p:nvSpPr>
                <p:cNvPr id="15" name="TextBox 19"/>
                <p:cNvSpPr txBox="1"/>
                <p:nvPr/>
              </p:nvSpPr>
              <p:spPr>
                <a:xfrm>
                  <a:off x="8447220" y="3421797"/>
                  <a:ext cx="3296095" cy="6435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rPr>
                    <a:t>Criminal Law of the People's Republic of China</a:t>
                  </a:r>
                  <a:endParaRPr kumimoji="0" lang="zh-CN" altLang="en-US" sz="1100" b="0" i="0" u="none" strike="noStrike" kern="0" cap="none" spc="0" normalizeH="0" baseline="0" noProof="0" dirty="0">
                    <a:ln>
                      <a:noFill/>
                    </a:ln>
                    <a:solidFill>
                      <a:srgbClr val="C00000"/>
                    </a:solidFill>
                    <a:effectLst/>
                    <a:uLnTx/>
                    <a:uFillTx/>
                    <a:latin typeface="Arial" panose="020B0604020202020204"/>
                    <a:ea typeface="微软雅黑" panose="020B0503020204020204" pitchFamily="34" charset="-122"/>
                    <a:cs typeface="+mn-ea"/>
                    <a:sym typeface="+mn-lt"/>
                  </a:endParaRPr>
                </a:p>
              </p:txBody>
            </p:sp>
          </p:grpSp>
          <p:pic>
            <p:nvPicPr>
              <p:cNvPr id="9" name="图片 8"/>
              <p:cNvPicPr>
                <a:picLocks noChangeAspect="1"/>
              </p:cNvPicPr>
              <p:nvPr/>
            </p:nvPicPr>
            <p:blipFill rotWithShape="1">
              <a:blip r:embed="rId4" cstate="screen"/>
              <a:srcRect/>
              <a:stretch>
                <a:fillRect/>
              </a:stretch>
            </p:blipFill>
            <p:spPr>
              <a:xfrm flipH="1">
                <a:off x="7557946" y="4216754"/>
                <a:ext cx="4288112" cy="1885688"/>
              </a:xfrm>
              <a:prstGeom prst="rect">
                <a:avLst/>
              </a:prstGeom>
            </p:spPr>
          </p:pic>
        </p:grpSp>
      </p:grpSp>
      <p:sp>
        <p:nvSpPr>
          <p:cNvPr id="16" name="文本占位符 1"/>
          <p:cNvSpPr txBox="1"/>
          <p:nvPr/>
        </p:nvSpPr>
        <p:spPr>
          <a:xfrm>
            <a:off x="3628219" y="1858726"/>
            <a:ext cx="7559433" cy="11678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毒品是指鸦片、海洛因、甲基苯丙胺（冰毒）、吗啡、大麻、可卡因以及国家规定管制的其他能够使人形成瘾癖的麻醉药品和精神药品。</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麻醉药品及精神药品品种目录</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中列明了</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121</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种麻醉药品和</a:t>
            </a:r>
            <a:r>
              <a:rPr kumimoji="0" lang="en-US" altLang="zh-CN"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130</a:t>
            </a: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种精神药品。根据中国禁毒网权威发布， 毒品分为传统毒品、 合成毒品、 新精神活性物质（新型毒品）。其中最常见的主要是麻醉药品类中的大麻类、鸦片类和可卡因类。</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sp>
        <p:nvSpPr>
          <p:cNvPr id="17" name="标题 1"/>
          <p:cNvSpPr txBox="1"/>
          <p:nvPr/>
        </p:nvSpPr>
        <p:spPr>
          <a:xfrm>
            <a:off x="3454948" y="1273300"/>
            <a:ext cx="4283719" cy="639936"/>
          </a:xfrm>
          <a:prstGeom prst="rect">
            <a:avLst/>
          </a:prstGeom>
        </p:spPr>
        <p:txBody>
          <a:bodyPr>
            <a:noAutofit/>
          </a:bodyPr>
          <a:lstStyle>
            <a:lvl1pPr algn="l" defTabSz="1219200" rtl="0" eaLnBrk="1" latinLnBrk="0" hangingPunct="1">
              <a:spcBef>
                <a:spcPct val="0"/>
              </a:spcBef>
              <a:buNone/>
              <a:defRPr sz="2000" b="1" kern="1200">
                <a:blipFill dpi="0" rotWithShape="1">
                  <a:blip r:embed="rId1">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150" normalizeH="0" baseline="0" noProof="0" dirty="0">
                <a:ln>
                  <a:solidFill>
                    <a:srgbClr val="F17475">
                      <a:lumMod val="20000"/>
                      <a:lumOff val="80000"/>
                    </a:srgbClr>
                  </a:solidFill>
                </a:ln>
                <a:solidFill>
                  <a:srgbClr val="C00000"/>
                </a:solidFill>
                <a:effectLst>
                  <a:glow rad="152400">
                    <a:srgbClr val="FFFFFF">
                      <a:alpha val="70000"/>
                    </a:srgbClr>
                  </a:glow>
                </a:effectLst>
                <a:uLnTx/>
                <a:uFillTx/>
                <a:latin typeface="Arial" panose="020B0604020202020204"/>
                <a:ea typeface="微软雅黑" panose="020B0503020204020204" pitchFamily="34" charset="-122"/>
                <a:cs typeface="+mn-ea"/>
                <a:sym typeface="+mn-lt"/>
              </a:rPr>
              <a:t>第</a:t>
            </a:r>
            <a:r>
              <a:rPr kumimoji="0" lang="en-US" altLang="zh-CN" sz="2400" b="1" i="0" u="none" strike="noStrike" kern="1200" cap="none" spc="-150" normalizeH="0" baseline="0" noProof="0" dirty="0">
                <a:ln>
                  <a:solidFill>
                    <a:srgbClr val="F17475">
                      <a:lumMod val="20000"/>
                      <a:lumOff val="80000"/>
                    </a:srgbClr>
                  </a:solidFill>
                </a:ln>
                <a:solidFill>
                  <a:srgbClr val="C00000"/>
                </a:solidFill>
                <a:effectLst>
                  <a:glow rad="152400">
                    <a:srgbClr val="FFFFFF">
                      <a:alpha val="70000"/>
                    </a:srgbClr>
                  </a:glow>
                </a:effectLst>
                <a:uLnTx/>
                <a:uFillTx/>
                <a:latin typeface="Arial" panose="020B0604020202020204"/>
                <a:ea typeface="微软雅黑" panose="020B0503020204020204" pitchFamily="34" charset="-122"/>
                <a:cs typeface="+mn-ea"/>
                <a:sym typeface="+mn-lt"/>
              </a:rPr>
              <a:t>357</a:t>
            </a:r>
            <a:r>
              <a:rPr kumimoji="0" lang="zh-CN" altLang="en-US" sz="2400" b="1" i="0" u="none" strike="noStrike" kern="1200" cap="none" spc="-150" normalizeH="0" baseline="0" noProof="0" dirty="0">
                <a:ln>
                  <a:solidFill>
                    <a:srgbClr val="F17475">
                      <a:lumMod val="20000"/>
                      <a:lumOff val="80000"/>
                    </a:srgbClr>
                  </a:solidFill>
                </a:ln>
                <a:solidFill>
                  <a:srgbClr val="C00000"/>
                </a:solidFill>
                <a:effectLst>
                  <a:glow rad="152400">
                    <a:srgbClr val="FFFFFF">
                      <a:alpha val="70000"/>
                    </a:srgbClr>
                  </a:glow>
                </a:effectLst>
                <a:uLnTx/>
                <a:uFillTx/>
                <a:latin typeface="Arial" panose="020B0604020202020204"/>
                <a:ea typeface="微软雅黑" panose="020B0503020204020204" pitchFamily="34" charset="-122"/>
                <a:cs typeface="+mn-ea"/>
                <a:sym typeface="+mn-lt"/>
              </a:rPr>
              <a:t>条规定</a:t>
            </a:r>
            <a:endParaRPr kumimoji="0" lang="zh-CN" altLang="en-US" sz="2400" b="1" i="0" u="none" strike="noStrike" kern="1200" cap="none" spc="-150" normalizeH="0" baseline="0" noProof="0" dirty="0">
              <a:ln>
                <a:solidFill>
                  <a:srgbClr val="F17475">
                    <a:lumMod val="20000"/>
                    <a:lumOff val="80000"/>
                  </a:srgbClr>
                </a:solidFill>
              </a:ln>
              <a:solidFill>
                <a:srgbClr val="C00000"/>
              </a:solidFill>
              <a:effectLst>
                <a:glow rad="152400">
                  <a:srgbClr val="FFFFFF">
                    <a:alpha val="70000"/>
                  </a:srgbClr>
                </a:glow>
              </a:effectLst>
              <a:uLnTx/>
              <a:uFillTx/>
              <a:latin typeface="Arial" panose="020B0604020202020204"/>
              <a:ea typeface="微软雅黑" panose="020B0503020204020204" pitchFamily="34" charset="-122"/>
              <a:cs typeface="+mn-ea"/>
              <a:sym typeface="+mn-lt"/>
            </a:endParaRPr>
          </a:p>
        </p:txBody>
      </p:sp>
      <p:grpSp>
        <p:nvGrpSpPr>
          <p:cNvPr id="18" name="组合 17"/>
          <p:cNvGrpSpPr/>
          <p:nvPr/>
        </p:nvGrpSpPr>
        <p:grpSpPr>
          <a:xfrm>
            <a:off x="991125" y="4717505"/>
            <a:ext cx="2090920" cy="579662"/>
            <a:chOff x="1298895" y="3929063"/>
            <a:chExt cx="2090920" cy="579662"/>
          </a:xfrm>
        </p:grpSpPr>
        <p:sp>
          <p:nvSpPr>
            <p:cNvPr id="19" name="矩形: 圆角 18"/>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20" name="Group 15"/>
            <p:cNvGrpSpPr/>
            <p:nvPr/>
          </p:nvGrpSpPr>
          <p:grpSpPr bwMode="auto">
            <a:xfrm>
              <a:off x="1442766" y="4044733"/>
              <a:ext cx="325065" cy="338134"/>
              <a:chOff x="0" y="0"/>
              <a:chExt cx="763788" cy="763788"/>
            </a:xfrm>
          </p:grpSpPr>
          <p:sp>
            <p:nvSpPr>
              <p:cNvPr id="22"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3"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21"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鸦  片</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24" name="组合 23"/>
          <p:cNvGrpSpPr/>
          <p:nvPr/>
        </p:nvGrpSpPr>
        <p:grpSpPr>
          <a:xfrm>
            <a:off x="3785897" y="4726492"/>
            <a:ext cx="2090920" cy="579662"/>
            <a:chOff x="1298895" y="3929063"/>
            <a:chExt cx="2090920" cy="579662"/>
          </a:xfrm>
        </p:grpSpPr>
        <p:sp>
          <p:nvSpPr>
            <p:cNvPr id="25" name="矩形: 圆角 24"/>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26" name="Group 15"/>
            <p:cNvGrpSpPr/>
            <p:nvPr/>
          </p:nvGrpSpPr>
          <p:grpSpPr bwMode="auto">
            <a:xfrm>
              <a:off x="1442766" y="4044733"/>
              <a:ext cx="325065" cy="338134"/>
              <a:chOff x="0" y="0"/>
              <a:chExt cx="763788" cy="763788"/>
            </a:xfrm>
          </p:grpSpPr>
          <p:sp>
            <p:nvSpPr>
              <p:cNvPr id="28"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29"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27"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海洛因</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30" name="组合 29"/>
          <p:cNvGrpSpPr/>
          <p:nvPr/>
        </p:nvGrpSpPr>
        <p:grpSpPr>
          <a:xfrm>
            <a:off x="6580669" y="4715641"/>
            <a:ext cx="2090920" cy="579662"/>
            <a:chOff x="1298895" y="3929063"/>
            <a:chExt cx="2090920" cy="579662"/>
          </a:xfrm>
        </p:grpSpPr>
        <p:sp>
          <p:nvSpPr>
            <p:cNvPr id="31" name="矩形: 圆角 30"/>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32" name="Group 15"/>
            <p:cNvGrpSpPr/>
            <p:nvPr/>
          </p:nvGrpSpPr>
          <p:grpSpPr bwMode="auto">
            <a:xfrm>
              <a:off x="1442766" y="4044733"/>
              <a:ext cx="325065" cy="338134"/>
              <a:chOff x="0" y="0"/>
              <a:chExt cx="763788" cy="763788"/>
            </a:xfrm>
          </p:grpSpPr>
          <p:sp>
            <p:nvSpPr>
              <p:cNvPr id="34"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35"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33"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冰  毒</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36" name="组合 35"/>
          <p:cNvGrpSpPr/>
          <p:nvPr/>
        </p:nvGrpSpPr>
        <p:grpSpPr>
          <a:xfrm>
            <a:off x="9375441" y="4662787"/>
            <a:ext cx="2090920" cy="579662"/>
            <a:chOff x="1298895" y="3929063"/>
            <a:chExt cx="2090920" cy="579662"/>
          </a:xfrm>
        </p:grpSpPr>
        <p:sp>
          <p:nvSpPr>
            <p:cNvPr id="37" name="矩形: 圆角 36"/>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38" name="Group 15"/>
            <p:cNvGrpSpPr/>
            <p:nvPr/>
          </p:nvGrpSpPr>
          <p:grpSpPr bwMode="auto">
            <a:xfrm>
              <a:off x="1442766" y="4044733"/>
              <a:ext cx="325065" cy="338134"/>
              <a:chOff x="0" y="0"/>
              <a:chExt cx="763788" cy="763788"/>
            </a:xfrm>
          </p:grpSpPr>
          <p:sp>
            <p:nvSpPr>
              <p:cNvPr id="40"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41"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39"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吗  啡</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42" name="组合 41"/>
          <p:cNvGrpSpPr/>
          <p:nvPr/>
        </p:nvGrpSpPr>
        <p:grpSpPr>
          <a:xfrm>
            <a:off x="991125" y="5561301"/>
            <a:ext cx="2090920" cy="579662"/>
            <a:chOff x="1298895" y="3929063"/>
            <a:chExt cx="2090920" cy="579662"/>
          </a:xfrm>
        </p:grpSpPr>
        <p:sp>
          <p:nvSpPr>
            <p:cNvPr id="43" name="矩形: 圆角 42"/>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44" name="Group 15"/>
            <p:cNvGrpSpPr/>
            <p:nvPr/>
          </p:nvGrpSpPr>
          <p:grpSpPr bwMode="auto">
            <a:xfrm>
              <a:off x="1442766" y="4044733"/>
              <a:ext cx="325065" cy="338134"/>
              <a:chOff x="0" y="0"/>
              <a:chExt cx="763788" cy="763788"/>
            </a:xfrm>
          </p:grpSpPr>
          <p:sp>
            <p:nvSpPr>
              <p:cNvPr id="46"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47"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45"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大  麻</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48" name="组合 47"/>
          <p:cNvGrpSpPr/>
          <p:nvPr/>
        </p:nvGrpSpPr>
        <p:grpSpPr>
          <a:xfrm>
            <a:off x="3785897" y="5570288"/>
            <a:ext cx="2090920" cy="579662"/>
            <a:chOff x="1298895" y="3929063"/>
            <a:chExt cx="2090920" cy="579662"/>
          </a:xfrm>
        </p:grpSpPr>
        <p:sp>
          <p:nvSpPr>
            <p:cNvPr id="49" name="矩形: 圆角 48"/>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50" name="Group 15"/>
            <p:cNvGrpSpPr/>
            <p:nvPr/>
          </p:nvGrpSpPr>
          <p:grpSpPr bwMode="auto">
            <a:xfrm>
              <a:off x="1442766" y="4044733"/>
              <a:ext cx="325065" cy="338134"/>
              <a:chOff x="0" y="0"/>
              <a:chExt cx="763788" cy="763788"/>
            </a:xfrm>
          </p:grpSpPr>
          <p:sp>
            <p:nvSpPr>
              <p:cNvPr id="52"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53"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51"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罂  粟</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54" name="组合 53"/>
          <p:cNvGrpSpPr/>
          <p:nvPr/>
        </p:nvGrpSpPr>
        <p:grpSpPr>
          <a:xfrm>
            <a:off x="6580669" y="5559437"/>
            <a:ext cx="2090920" cy="579662"/>
            <a:chOff x="1298895" y="3929063"/>
            <a:chExt cx="2090920" cy="579662"/>
          </a:xfrm>
        </p:grpSpPr>
        <p:sp>
          <p:nvSpPr>
            <p:cNvPr id="55" name="矩形: 圆角 54"/>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56" name="Group 15"/>
            <p:cNvGrpSpPr/>
            <p:nvPr/>
          </p:nvGrpSpPr>
          <p:grpSpPr bwMode="auto">
            <a:xfrm>
              <a:off x="1442766" y="4044733"/>
              <a:ext cx="325065" cy="338134"/>
              <a:chOff x="0" y="0"/>
              <a:chExt cx="763788" cy="763788"/>
            </a:xfrm>
          </p:grpSpPr>
          <p:sp>
            <p:nvSpPr>
              <p:cNvPr id="58"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59"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57"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麻  古</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grpSp>
        <p:nvGrpSpPr>
          <p:cNvPr id="60" name="组合 59"/>
          <p:cNvGrpSpPr/>
          <p:nvPr/>
        </p:nvGrpSpPr>
        <p:grpSpPr>
          <a:xfrm>
            <a:off x="9375441" y="5506583"/>
            <a:ext cx="2090920" cy="579662"/>
            <a:chOff x="1298895" y="3929063"/>
            <a:chExt cx="2090920" cy="579662"/>
          </a:xfrm>
        </p:grpSpPr>
        <p:sp>
          <p:nvSpPr>
            <p:cNvPr id="61" name="矩形: 圆角 60"/>
            <p:cNvSpPr/>
            <p:nvPr/>
          </p:nvSpPr>
          <p:spPr>
            <a:xfrm>
              <a:off x="1298895" y="3929063"/>
              <a:ext cx="1988315" cy="579662"/>
            </a:xfrm>
            <a:prstGeom prst="roundRect">
              <a:avLst>
                <a:gd name="adj" fmla="val 50000"/>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62" name="Group 15"/>
            <p:cNvGrpSpPr/>
            <p:nvPr/>
          </p:nvGrpSpPr>
          <p:grpSpPr bwMode="auto">
            <a:xfrm>
              <a:off x="1442766" y="4044733"/>
              <a:ext cx="325065" cy="338134"/>
              <a:chOff x="0" y="0"/>
              <a:chExt cx="763788" cy="763788"/>
            </a:xfrm>
          </p:grpSpPr>
          <p:sp>
            <p:nvSpPr>
              <p:cNvPr id="64" name="椭圆 12"/>
              <p:cNvSpPr>
                <a:spLocks noChangeArrowheads="1"/>
              </p:cNvSpPr>
              <p:nvPr/>
            </p:nvSpPr>
            <p:spPr bwMode="auto">
              <a:xfrm>
                <a:off x="0" y="0"/>
                <a:ext cx="763788" cy="763788"/>
              </a:xfrm>
              <a:prstGeom prst="ellipse">
                <a:avLst/>
              </a:prstGeom>
              <a:solidFill>
                <a:srgbClr val="FFFFFF"/>
              </a:solidFill>
              <a:ln w="9525">
                <a:solidFill>
                  <a:srgbClr val="C00000"/>
                </a:solidFill>
                <a:round/>
              </a:ln>
            </p:spPr>
            <p:txBody>
              <a:bodyPr anchor="ctr"/>
              <a:lstStyle/>
              <a:p>
                <a:pPr marL="0" marR="0" lvl="0" indent="0" algn="ctr" defTabSz="91313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65" name="椭圆 6"/>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63" name="TextBox 20"/>
            <p:cNvSpPr txBox="1"/>
            <p:nvPr/>
          </p:nvSpPr>
          <p:spPr>
            <a:xfrm>
              <a:off x="1767831" y="3981917"/>
              <a:ext cx="1621984" cy="46166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可卡因</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2" name="文本框 1"/>
          <p:cNvSpPr txBox="1"/>
          <p:nvPr/>
        </p:nvSpPr>
        <p:spPr>
          <a:xfrm>
            <a:off x="5965794" y="612559"/>
            <a:ext cx="2512381" cy="338554"/>
          </a:xfrm>
          <a:prstGeom prst="rect">
            <a:avLst/>
          </a:prstGeom>
          <a:noFill/>
        </p:spPr>
        <p:txBody>
          <a:bodyPr wrap="square" rtlCol="0">
            <a:spAutoFit/>
          </a:bodyPr>
          <a:lstStyle/>
          <a:p>
            <a:r>
              <a:rPr lang="en-US" altLang="zh-CN" sz="1600" dirty="0">
                <a:solidFill>
                  <a:srgbClr val="FEFFFF"/>
                </a:solidFill>
              </a:rPr>
              <a:t>https://www.ypppt.com/</a:t>
            </a:r>
            <a:endParaRPr lang="zh-CN" altLang="en-US" sz="1600" dirty="0">
              <a:solidFill>
                <a:srgbClr val="FEFFFF"/>
              </a:solidFill>
            </a:endParaRPr>
          </a:p>
        </p:txBody>
      </p:sp>
      <p:pic>
        <p:nvPicPr>
          <p:cNvPr id="3" name="图片 2" descr="图片包含 游戏机, 食物&#10;&#10;描述已自动生成"/>
          <p:cNvPicPr>
            <a:picLocks noChangeAspect="1"/>
          </p:cNvPicPr>
          <p:nvPr/>
        </p:nvPicPr>
        <p:blipFill rotWithShape="1">
          <a:blip r:embed="rId5"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1" fill="hold" grpId="0" nodeType="afterEffect" p14:presetBounceEnd="44000">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14:bounceEnd="44000">
                                          <p:cBhvr additive="base">
                                            <p:cTn id="11"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299"/>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1799"/>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299"/>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799"/>
                                </p:stCondLst>
                                <p:childTnLst>
                                  <p:par>
                                    <p:cTn id="31" presetID="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par>
                              <p:cTn id="35" fill="hold">
                                <p:stCondLst>
                                  <p:cond delay="3299"/>
                                </p:stCondLst>
                                <p:childTnLst>
                                  <p:par>
                                    <p:cTn id="36" presetID="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0-#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childTnLst>
                              </p:cTn>
                            </p:par>
                            <p:par>
                              <p:cTn id="40" fill="hold">
                                <p:stCondLst>
                                  <p:cond delay="3799"/>
                                </p:stCondLst>
                                <p:childTnLst>
                                  <p:par>
                                    <p:cTn id="41" presetID="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0-#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4299"/>
                                </p:stCondLst>
                                <p:childTnLst>
                                  <p:par>
                                    <p:cTn id="46" presetID="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0-#ppt_w/2"/>
                                              </p:val>
                                            </p:tav>
                                            <p:tav tm="100000">
                                              <p:val>
                                                <p:strVal val="#ppt_x"/>
                                              </p:val>
                                            </p:tav>
                                          </p:tavLst>
                                        </p:anim>
                                        <p:anim calcmode="lin" valueType="num">
                                          <p:cBhvr additive="base">
                                            <p:cTn id="49" dur="500" fill="hold"/>
                                            <p:tgtEl>
                                              <p:spTgt spid="48"/>
                                            </p:tgtEl>
                                            <p:attrNameLst>
                                              <p:attrName>ppt_y</p:attrName>
                                            </p:attrNameLst>
                                          </p:cBhvr>
                                          <p:tavLst>
                                            <p:tav tm="0">
                                              <p:val>
                                                <p:strVal val="#ppt_y"/>
                                              </p:val>
                                            </p:tav>
                                            <p:tav tm="100000">
                                              <p:val>
                                                <p:strVal val="#ppt_y"/>
                                              </p:val>
                                            </p:tav>
                                          </p:tavLst>
                                        </p:anim>
                                      </p:childTnLst>
                                    </p:cTn>
                                  </p:par>
                                </p:childTnLst>
                              </p:cTn>
                            </p:par>
                            <p:par>
                              <p:cTn id="50" fill="hold">
                                <p:stCondLst>
                                  <p:cond delay="4799"/>
                                </p:stCondLst>
                                <p:childTnLst>
                                  <p:par>
                                    <p:cTn id="51" presetID="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0-#ppt_w/2"/>
                                              </p:val>
                                            </p:tav>
                                            <p:tav tm="100000">
                                              <p:val>
                                                <p:strVal val="#ppt_x"/>
                                              </p:val>
                                            </p:tav>
                                          </p:tavLst>
                                        </p:anim>
                                        <p:anim calcmode="lin" valueType="num">
                                          <p:cBhvr additive="base">
                                            <p:cTn id="54" dur="500" fill="hold"/>
                                            <p:tgtEl>
                                              <p:spTgt spid="54"/>
                                            </p:tgtEl>
                                            <p:attrNameLst>
                                              <p:attrName>ppt_y</p:attrName>
                                            </p:attrNameLst>
                                          </p:cBhvr>
                                          <p:tavLst>
                                            <p:tav tm="0">
                                              <p:val>
                                                <p:strVal val="#ppt_y"/>
                                              </p:val>
                                            </p:tav>
                                            <p:tav tm="100000">
                                              <p:val>
                                                <p:strVal val="#ppt_y"/>
                                              </p:val>
                                            </p:tav>
                                          </p:tavLst>
                                        </p:anim>
                                      </p:childTnLst>
                                    </p:cTn>
                                  </p:par>
                                </p:childTnLst>
                              </p:cTn>
                            </p:par>
                            <p:par>
                              <p:cTn id="55" fill="hold">
                                <p:stCondLst>
                                  <p:cond delay="5299"/>
                                </p:stCondLst>
                                <p:childTnLst>
                                  <p:par>
                                    <p:cTn id="56" presetID="2" presetClass="entr" presetSubtype="8"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299"/>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1799"/>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299"/>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799"/>
                                </p:stCondLst>
                                <p:childTnLst>
                                  <p:par>
                                    <p:cTn id="31" presetID="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par>
                              <p:cTn id="35" fill="hold">
                                <p:stCondLst>
                                  <p:cond delay="3299"/>
                                </p:stCondLst>
                                <p:childTnLst>
                                  <p:par>
                                    <p:cTn id="36" presetID="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0-#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childTnLst>
                              </p:cTn>
                            </p:par>
                            <p:par>
                              <p:cTn id="40" fill="hold">
                                <p:stCondLst>
                                  <p:cond delay="3799"/>
                                </p:stCondLst>
                                <p:childTnLst>
                                  <p:par>
                                    <p:cTn id="41" presetID="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0-#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4299"/>
                                </p:stCondLst>
                                <p:childTnLst>
                                  <p:par>
                                    <p:cTn id="46" presetID="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0-#ppt_w/2"/>
                                              </p:val>
                                            </p:tav>
                                            <p:tav tm="100000">
                                              <p:val>
                                                <p:strVal val="#ppt_x"/>
                                              </p:val>
                                            </p:tav>
                                          </p:tavLst>
                                        </p:anim>
                                        <p:anim calcmode="lin" valueType="num">
                                          <p:cBhvr additive="base">
                                            <p:cTn id="49" dur="500" fill="hold"/>
                                            <p:tgtEl>
                                              <p:spTgt spid="48"/>
                                            </p:tgtEl>
                                            <p:attrNameLst>
                                              <p:attrName>ppt_y</p:attrName>
                                            </p:attrNameLst>
                                          </p:cBhvr>
                                          <p:tavLst>
                                            <p:tav tm="0">
                                              <p:val>
                                                <p:strVal val="#ppt_y"/>
                                              </p:val>
                                            </p:tav>
                                            <p:tav tm="100000">
                                              <p:val>
                                                <p:strVal val="#ppt_y"/>
                                              </p:val>
                                            </p:tav>
                                          </p:tavLst>
                                        </p:anim>
                                      </p:childTnLst>
                                    </p:cTn>
                                  </p:par>
                                </p:childTnLst>
                              </p:cTn>
                            </p:par>
                            <p:par>
                              <p:cTn id="50" fill="hold">
                                <p:stCondLst>
                                  <p:cond delay="4799"/>
                                </p:stCondLst>
                                <p:childTnLst>
                                  <p:par>
                                    <p:cTn id="51" presetID="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0-#ppt_w/2"/>
                                              </p:val>
                                            </p:tav>
                                            <p:tav tm="100000">
                                              <p:val>
                                                <p:strVal val="#ppt_x"/>
                                              </p:val>
                                            </p:tav>
                                          </p:tavLst>
                                        </p:anim>
                                        <p:anim calcmode="lin" valueType="num">
                                          <p:cBhvr additive="base">
                                            <p:cTn id="54" dur="500" fill="hold"/>
                                            <p:tgtEl>
                                              <p:spTgt spid="54"/>
                                            </p:tgtEl>
                                            <p:attrNameLst>
                                              <p:attrName>ppt_y</p:attrName>
                                            </p:attrNameLst>
                                          </p:cBhvr>
                                          <p:tavLst>
                                            <p:tav tm="0">
                                              <p:val>
                                                <p:strVal val="#ppt_y"/>
                                              </p:val>
                                            </p:tav>
                                            <p:tav tm="100000">
                                              <p:val>
                                                <p:strVal val="#ppt_y"/>
                                              </p:val>
                                            </p:tav>
                                          </p:tavLst>
                                        </p:anim>
                                      </p:childTnLst>
                                    </p:cTn>
                                  </p:par>
                                </p:childTnLst>
                              </p:cTn>
                            </p:par>
                            <p:par>
                              <p:cTn id="55" fill="hold">
                                <p:stCondLst>
                                  <p:cond delay="5299"/>
                                </p:stCondLst>
                                <p:childTnLst>
                                  <p:par>
                                    <p:cTn id="56" presetID="2" presetClass="entr" presetSubtype="8"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fill="hold"/>
                                            <p:tgtEl>
                                              <p:spTgt spid="60"/>
                                            </p:tgtEl>
                                            <p:attrNameLst>
                                              <p:attrName>ppt_x</p:attrName>
                                            </p:attrNameLst>
                                          </p:cBhvr>
                                          <p:tavLst>
                                            <p:tav tm="0">
                                              <p:val>
                                                <p:strVal val="0-#ppt_w/2"/>
                                              </p:val>
                                            </p:tav>
                                            <p:tav tm="100000">
                                              <p:val>
                                                <p:strVal val="#ppt_x"/>
                                              </p:val>
                                            </p:tav>
                                          </p:tavLst>
                                        </p:anim>
                                        <p:anim calcmode="lin" valueType="num">
                                          <p:cBhvr additive="base">
                                            <p:cTn id="59"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872715" y="4295199"/>
            <a:ext cx="1478901" cy="1765509"/>
          </a:xfrm>
          <a:prstGeom prst="rect">
            <a:avLst/>
          </a:prstGeom>
        </p:spPr>
      </p:pic>
      <p:pic>
        <p:nvPicPr>
          <p:cNvPr id="5" name="图片 4"/>
          <p:cNvPicPr>
            <a:picLocks noChangeAspect="1"/>
          </p:cNvPicPr>
          <p:nvPr/>
        </p:nvPicPr>
        <p:blipFill>
          <a:blip r:embed="rId2" cstate="screen"/>
          <a:stretch>
            <a:fillRect/>
          </a:stretch>
        </p:blipFill>
        <p:spPr>
          <a:xfrm flipH="1">
            <a:off x="1309896" y="1385920"/>
            <a:ext cx="586139" cy="3369218"/>
          </a:xfrm>
          <a:prstGeom prst="rect">
            <a:avLst/>
          </a:prstGeom>
        </p:spPr>
      </p:pic>
      <p:grpSp>
        <p:nvGrpSpPr>
          <p:cNvPr id="8" name="组合 7"/>
          <p:cNvGrpSpPr/>
          <p:nvPr/>
        </p:nvGrpSpPr>
        <p:grpSpPr>
          <a:xfrm>
            <a:off x="1956537" y="2220524"/>
            <a:ext cx="790158" cy="810418"/>
            <a:chOff x="4281714" y="1406397"/>
            <a:chExt cx="1190172" cy="1220689"/>
          </a:xfrm>
        </p:grpSpPr>
        <p:grpSp>
          <p:nvGrpSpPr>
            <p:cNvPr id="9" name="组合 8"/>
            <p:cNvGrpSpPr/>
            <p:nvPr/>
          </p:nvGrpSpPr>
          <p:grpSpPr>
            <a:xfrm>
              <a:off x="4281714" y="1436914"/>
              <a:ext cx="1190172" cy="1190172"/>
              <a:chOff x="4281714" y="1436914"/>
              <a:chExt cx="1190172" cy="1190172"/>
            </a:xfrm>
          </p:grpSpPr>
          <p:sp>
            <p:nvSpPr>
              <p:cNvPr id="12" name="矩形: 圆角 11"/>
              <p:cNvSpPr/>
              <p:nvPr/>
            </p:nvSpPr>
            <p:spPr>
              <a:xfrm>
                <a:off x="4281714"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cxnSp>
            <p:nvCxnSpPr>
              <p:cNvPr id="13" name="直接连接符 12"/>
              <p:cNvCxnSpPr>
                <a:stCxn id="12" idx="0"/>
                <a:endCxn id="12"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1"/>
                <a:endCxn id="12"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标题 1"/>
            <p:cNvSpPr txBox="1"/>
            <p:nvPr/>
          </p:nvSpPr>
          <p:spPr>
            <a:xfrm>
              <a:off x="4329755" y="1406397"/>
              <a:ext cx="655347" cy="523863"/>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4800" b="0" i="0" u="none" strike="noStrike" kern="1200" cap="none" spc="0" normalizeH="0" baseline="0" noProof="0" dirty="0">
                  <a:ln>
                    <a:noFill/>
                  </a:ln>
                  <a:solidFill>
                    <a:srgbClr val="C00000"/>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毒</a:t>
              </a:r>
              <a:endParaRPr kumimoji="0" lang="zh-CN" altLang="en-US" sz="4800" b="0" i="0" u="none" strike="noStrike" kern="1200" cap="none" spc="0" normalizeH="0" baseline="0" noProof="0" dirty="0">
                <a:ln>
                  <a:noFill/>
                </a:ln>
                <a:solidFill>
                  <a:srgbClr val="C00000"/>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grpSp>
      <p:grpSp>
        <p:nvGrpSpPr>
          <p:cNvPr id="15" name="组合 14"/>
          <p:cNvGrpSpPr/>
          <p:nvPr/>
        </p:nvGrpSpPr>
        <p:grpSpPr>
          <a:xfrm>
            <a:off x="1956537" y="3248166"/>
            <a:ext cx="790158" cy="810418"/>
            <a:chOff x="4281714" y="1406397"/>
            <a:chExt cx="1190174" cy="1220689"/>
          </a:xfrm>
        </p:grpSpPr>
        <p:grpSp>
          <p:nvGrpSpPr>
            <p:cNvPr id="16" name="组合 15"/>
            <p:cNvGrpSpPr/>
            <p:nvPr/>
          </p:nvGrpSpPr>
          <p:grpSpPr>
            <a:xfrm>
              <a:off x="4281714" y="1436914"/>
              <a:ext cx="1190174" cy="1190172"/>
              <a:chOff x="4281714" y="1436914"/>
              <a:chExt cx="1190174" cy="1190172"/>
            </a:xfrm>
          </p:grpSpPr>
          <p:sp>
            <p:nvSpPr>
              <p:cNvPr id="18" name="矩形: 圆角 17"/>
              <p:cNvSpPr/>
              <p:nvPr/>
            </p:nvSpPr>
            <p:spPr>
              <a:xfrm>
                <a:off x="4281716" y="1436914"/>
                <a:ext cx="1190172" cy="1190172"/>
              </a:xfrm>
              <a:prstGeom prst="roundRect">
                <a:avLst>
                  <a:gd name="adj" fmla="val 5691"/>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cxnSp>
            <p:nvCxnSpPr>
              <p:cNvPr id="19" name="直接连接符 18"/>
              <p:cNvCxnSpPr>
                <a:stCxn id="18" idx="0"/>
                <a:endCxn id="18" idx="2"/>
              </p:cNvCxnSpPr>
              <p:nvPr/>
            </p:nvCxnSpPr>
            <p:spPr>
              <a:xfrm>
                <a:off x="4876800" y="1436914"/>
                <a:ext cx="0" cy="119017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1"/>
                <a:endCxn id="18" idx="3"/>
              </p:cNvCxnSpPr>
              <p:nvPr/>
            </p:nvCxnSpPr>
            <p:spPr>
              <a:xfrm>
                <a:off x="4281714" y="2032000"/>
                <a:ext cx="1190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标题 1"/>
            <p:cNvSpPr txBox="1"/>
            <p:nvPr/>
          </p:nvSpPr>
          <p:spPr>
            <a:xfrm>
              <a:off x="4325731" y="1406397"/>
              <a:ext cx="655346" cy="523863"/>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4800" b="0" i="0" u="none" strike="noStrike" kern="1200" cap="none" spc="0" normalizeH="0" baseline="0" noProof="0" dirty="0">
                  <a:ln>
                    <a:noFill/>
                  </a:ln>
                  <a:solidFill>
                    <a:srgbClr val="C00000"/>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品</a:t>
              </a:r>
              <a:endParaRPr kumimoji="0" lang="zh-CN" altLang="en-US" sz="4800" b="0" i="0" u="none" strike="noStrike" kern="1200" cap="none" spc="0" normalizeH="0" baseline="0" noProof="0" dirty="0">
                <a:ln>
                  <a:noFill/>
                </a:ln>
                <a:solidFill>
                  <a:srgbClr val="C00000"/>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grpSp>
      <p:sp>
        <p:nvSpPr>
          <p:cNvPr id="21" name="矩形: 圆角 20"/>
          <p:cNvSpPr/>
          <p:nvPr/>
        </p:nvSpPr>
        <p:spPr>
          <a:xfrm>
            <a:off x="3141771" y="1262242"/>
            <a:ext cx="8024291" cy="1397563"/>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2" name="文本占位符 1"/>
          <p:cNvSpPr txBox="1"/>
          <p:nvPr/>
        </p:nvSpPr>
        <p:spPr>
          <a:xfrm>
            <a:off x="3351046" y="1377084"/>
            <a:ext cx="7605740" cy="116787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毒品一般是指使人形成瘾癖的药物，这里的药物一词是个广义的概念，主要指吸毒者滥用的鸦片、海洛因、冰毒等，还包括具有依赖性的天然植物、烟、酒和溶剂等，与医疗用药物是不同的概念。</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3" name="矩形: 圆角 22"/>
          <p:cNvSpPr/>
          <p:nvPr/>
        </p:nvSpPr>
        <p:spPr>
          <a:xfrm>
            <a:off x="3141772" y="3030942"/>
            <a:ext cx="8024291" cy="2025585"/>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4" name="文本占位符 1"/>
          <p:cNvSpPr txBox="1"/>
          <p:nvPr/>
        </p:nvSpPr>
        <p:spPr>
          <a:xfrm>
            <a:off x="3354586" y="3116747"/>
            <a:ext cx="7605740" cy="1167878"/>
          </a:xfrm>
          <a:prstGeom prst="rect">
            <a:avLst/>
          </a:prstGeom>
        </p:spPr>
        <p:txBody>
          <a:bodyPr/>
          <a:lstStyle>
            <a:defPPr>
              <a:defRPr lang="zh-CN"/>
            </a:defPPr>
            <a:lvl1pPr marR="0" lvl="0" indent="0" fontAlgn="auto">
              <a:lnSpc>
                <a:spcPct val="130000"/>
              </a:lnSpc>
              <a:spcBef>
                <a:spcPts val="1000"/>
              </a:spcBef>
              <a:spcAft>
                <a:spcPts val="0"/>
              </a:spcAft>
              <a:buClrTx/>
              <a:buSzTx/>
              <a:buFont typeface="Arial" panose="020B0604020202020204" pitchFamily="34" charset="0"/>
              <a:buNone/>
              <a:defRPr kumimoji="0" b="0" i="0" u="none" strike="noStrike" cap="none" spc="0" normalizeH="0" baseline="0">
                <a:ln>
                  <a:noFill/>
                </a:ln>
                <a:solidFill>
                  <a:srgbClr val="E7E6E6">
                    <a:lumMod val="25000"/>
                  </a:srgbClr>
                </a:solidFill>
                <a:effectLst/>
                <a:uLnTx/>
                <a:uFillTx/>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rPr>
              <a:t>制毒物品是指用于制造麻醉药品和精神药品的物品。毒品，有些是可以天然获得的，如鸦片就是通过切割未成熟的罂粟果而直接提取的一种天然制品，但绝大部分毒品只能通过化学合成的方法取得。这些加工毒品必不可少的医药和化工生产用的原料就是我们所说的制毒物品。因此，制毒物品既是医药或化工原料，又是制造毒品的配剂。</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sym typeface="+mn-lt"/>
            </a:endParaRPr>
          </a:p>
        </p:txBody>
      </p:sp>
      <p:sp>
        <p:nvSpPr>
          <p:cNvPr id="25" name="标题 1"/>
          <p:cNvSpPr txBox="1"/>
          <p:nvPr/>
        </p:nvSpPr>
        <p:spPr>
          <a:xfrm>
            <a:off x="1067325" y="352086"/>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lvl="0">
              <a:defRPr/>
            </a:pPr>
            <a:r>
              <a:rPr lang="zh-CN" altLang="en-US" sz="2800" dirty="0">
                <a:solidFill>
                  <a:srgbClr val="44546A">
                    <a:lumMod val="75000"/>
                  </a:srgbClr>
                </a:solidFill>
                <a:effectLst>
                  <a:glow rad="101600">
                    <a:prstClr val="white">
                      <a:alpha val="60000"/>
                    </a:prstClr>
                  </a:glow>
                </a:effectLst>
                <a:latin typeface="Arial" panose="020B0604020202020204"/>
                <a:ea typeface="微软雅黑" panose="020B0503020204020204" pitchFamily="34" charset="-122"/>
                <a:cs typeface="+mn-ea"/>
                <a:sym typeface="+mn-lt"/>
              </a:rPr>
              <a:t>概念详述</a:t>
            </a:r>
            <a:endParaRPr lang="zh-CN" altLang="en-US" sz="2800" dirty="0">
              <a:solidFill>
                <a:srgbClr val="44546A">
                  <a:lumMod val="75000"/>
                </a:srgbClr>
              </a:solidFill>
              <a:effectLst>
                <a:glow rad="101600">
                  <a:prstClr val="white">
                    <a:alpha val="60000"/>
                  </a:prstClr>
                </a:glow>
              </a:effectLst>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2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7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7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665697" y="1204195"/>
            <a:ext cx="974417" cy="831038"/>
          </a:xfrm>
          <a:prstGeom prst="rect">
            <a:avLst/>
          </a:prstGeom>
        </p:spPr>
      </p:pic>
      <p:grpSp>
        <p:nvGrpSpPr>
          <p:cNvPr id="5" name="组合 4"/>
          <p:cNvGrpSpPr/>
          <p:nvPr/>
        </p:nvGrpSpPr>
        <p:grpSpPr>
          <a:xfrm>
            <a:off x="1597319" y="1564008"/>
            <a:ext cx="716783" cy="178728"/>
            <a:chOff x="2403788" y="1589659"/>
            <a:chExt cx="716783" cy="178728"/>
          </a:xfrm>
        </p:grpSpPr>
        <p:cxnSp>
          <p:nvCxnSpPr>
            <p:cNvPr id="6" name="直接连接符 5"/>
            <p:cNvCxnSpPr/>
            <p:nvPr/>
          </p:nvCxnSpPr>
          <p:spPr>
            <a:xfrm flipV="1">
              <a:off x="2403788" y="1589659"/>
              <a:ext cx="139810" cy="178728"/>
            </a:xfrm>
            <a:prstGeom prst="line">
              <a:avLst/>
            </a:prstGeom>
            <a:noFill/>
            <a:ln w="12700" cap="flat" cmpd="sng" algn="ctr">
              <a:solidFill>
                <a:srgbClr val="6A3C7C">
                  <a:lumMod val="75000"/>
                </a:srgbClr>
              </a:solidFill>
              <a:prstDash val="solid"/>
            </a:ln>
            <a:effectLst/>
          </p:spPr>
        </p:cxnSp>
        <p:cxnSp>
          <p:nvCxnSpPr>
            <p:cNvPr id="7" name="直接连接符 6"/>
            <p:cNvCxnSpPr/>
            <p:nvPr/>
          </p:nvCxnSpPr>
          <p:spPr>
            <a:xfrm>
              <a:off x="2543598" y="1589659"/>
              <a:ext cx="576973" cy="0"/>
            </a:xfrm>
            <a:prstGeom prst="line">
              <a:avLst/>
            </a:prstGeom>
            <a:noFill/>
            <a:ln w="9525" cap="flat" cmpd="sng" algn="ctr">
              <a:solidFill>
                <a:srgbClr val="C65885">
                  <a:lumMod val="50000"/>
                </a:srgbClr>
              </a:solidFill>
              <a:prstDash val="solid"/>
              <a:tailEnd type="oval"/>
            </a:ln>
            <a:effectLst/>
          </p:spPr>
        </p:cxnSp>
      </p:grpSp>
      <p:sp>
        <p:nvSpPr>
          <p:cNvPr id="8" name="11 Rectángulo"/>
          <p:cNvSpPr/>
          <p:nvPr/>
        </p:nvSpPr>
        <p:spPr>
          <a:xfrm>
            <a:off x="1935257" y="1373925"/>
            <a:ext cx="2634259" cy="413304"/>
          </a:xfrm>
          <a:prstGeom prst="roundRect">
            <a:avLst>
              <a:gd name="adj" fmla="val 50000"/>
            </a:avLst>
          </a:prstGeom>
          <a:solidFill>
            <a:schemeClr val="accent2">
              <a:lumMod val="75000"/>
            </a:schemeClr>
          </a:solidFill>
          <a:ln w="9525" cap="flat" cmpd="sng" algn="ctr">
            <a:solidFill>
              <a:srgbClr val="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从毒品的来源看</a:t>
            </a: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9" name="组合 8"/>
          <p:cNvGrpSpPr/>
          <p:nvPr/>
        </p:nvGrpSpPr>
        <p:grpSpPr>
          <a:xfrm>
            <a:off x="1514267" y="1951280"/>
            <a:ext cx="9826724" cy="870857"/>
            <a:chOff x="4441923" y="4527230"/>
            <a:chExt cx="6934534" cy="870857"/>
          </a:xfrm>
        </p:grpSpPr>
        <p:sp>
          <p:nvSpPr>
            <p:cNvPr id="11" name="Line 106"/>
            <p:cNvSpPr>
              <a:spLocks noChangeShapeType="1"/>
            </p:cNvSpPr>
            <p:nvPr/>
          </p:nvSpPr>
          <p:spPr bwMode="auto">
            <a:xfrm flipH="1">
              <a:off x="4441923" y="4527230"/>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2" name="Line 106"/>
            <p:cNvSpPr>
              <a:spLocks noChangeShapeType="1"/>
            </p:cNvSpPr>
            <p:nvPr/>
          </p:nvSpPr>
          <p:spPr bwMode="auto">
            <a:xfrm flipH="1">
              <a:off x="4441923" y="4962659"/>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3" name="Line 106"/>
            <p:cNvSpPr>
              <a:spLocks noChangeShapeType="1"/>
            </p:cNvSpPr>
            <p:nvPr/>
          </p:nvSpPr>
          <p:spPr bwMode="auto">
            <a:xfrm flipH="1">
              <a:off x="4441923" y="5398087"/>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14" name="矩形 13"/>
          <p:cNvSpPr/>
          <p:nvPr/>
        </p:nvSpPr>
        <p:spPr>
          <a:xfrm>
            <a:off x="1597319" y="1817291"/>
            <a:ext cx="9826723" cy="918040"/>
          </a:xfrm>
          <a:prstGeom prst="rect">
            <a:avLst/>
          </a:prstGeom>
        </p:spPr>
        <p:txBody>
          <a:bodyPr wrap="square" lIns="105571" tIns="52784" rIns="105571" bIns="52784">
            <a:spAutoFit/>
          </a:bodyPr>
          <a:lstStyle/>
          <a:p>
            <a:pPr marL="0" marR="0" lvl="0" indent="0" algn="l" defTabSz="914400" rtl="0" eaLnBrk="1" fontAlgn="auto" latinLnBrk="0" hangingPunct="1">
              <a:lnSpc>
                <a:spcPts val="3400"/>
              </a:lnSpc>
              <a:spcBef>
                <a:spcPts val="0"/>
              </a:spcBef>
              <a:spcAft>
                <a:spcPts val="0"/>
              </a:spcAft>
              <a:buClr>
                <a:srgbClr val="C00000"/>
              </a:buClr>
              <a:buSzTx/>
              <a:buFontTx/>
              <a:buNone/>
              <a:defRPr/>
            </a:pPr>
            <a:r>
              <a:rPr kumimoji="0" lang="zh-CN" altLang="en-US" sz="16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可分为天然毒品、半合成毒品和合成毒品三大类。天然毒品是直接从毒品原植物中提取的毒品，如鸦片。半合成毒品是由天然毒品与化学物质合成而得，如海洛因。合成毒品是完全用有机合成的方法制造，如冰毒。</a:t>
            </a:r>
            <a:endParaRPr kumimoji="0" lang="zh-CN" altLang="en-US" sz="16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nvGrpSpPr>
          <p:cNvPr id="15" name="组合 14"/>
          <p:cNvGrpSpPr/>
          <p:nvPr/>
        </p:nvGrpSpPr>
        <p:grpSpPr>
          <a:xfrm>
            <a:off x="5788030" y="1339396"/>
            <a:ext cx="1762378" cy="516570"/>
            <a:chOff x="6194172" y="3742432"/>
            <a:chExt cx="1762378" cy="516570"/>
          </a:xfrm>
        </p:grpSpPr>
        <p:grpSp>
          <p:nvGrpSpPr>
            <p:cNvPr id="16" name="组合 15"/>
            <p:cNvGrpSpPr/>
            <p:nvPr/>
          </p:nvGrpSpPr>
          <p:grpSpPr>
            <a:xfrm>
              <a:off x="6194172" y="3742432"/>
              <a:ext cx="1762378" cy="516570"/>
              <a:chOff x="325411" y="-963173"/>
              <a:chExt cx="2529379" cy="741386"/>
            </a:xfrm>
          </p:grpSpPr>
          <p:grpSp>
            <p:nvGrpSpPr>
              <p:cNvPr id="18" name="组合 17"/>
              <p:cNvGrpSpPr/>
              <p:nvPr/>
            </p:nvGrpSpPr>
            <p:grpSpPr>
              <a:xfrm>
                <a:off x="325411" y="-963173"/>
                <a:ext cx="2529379" cy="741386"/>
                <a:chOff x="847094" y="1716439"/>
                <a:chExt cx="2529379" cy="741386"/>
              </a:xfrm>
            </p:grpSpPr>
            <p:sp>
              <p:nvSpPr>
                <p:cNvPr id="20" name="矩形: 圆角 19"/>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21" name="组合 20"/>
                <p:cNvGrpSpPr/>
                <p:nvPr/>
              </p:nvGrpSpPr>
              <p:grpSpPr>
                <a:xfrm>
                  <a:off x="847094" y="1716439"/>
                  <a:ext cx="626402" cy="666076"/>
                  <a:chOff x="4515973" y="-1057089"/>
                  <a:chExt cx="626402" cy="666076"/>
                </a:xfrm>
              </p:grpSpPr>
              <p:sp>
                <p:nvSpPr>
                  <p:cNvPr id="22" name="椭圆 21"/>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23"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19" name="TextBox 20"/>
              <p:cNvSpPr txBox="1"/>
              <p:nvPr/>
            </p:nvSpPr>
            <p:spPr>
              <a:xfrm>
                <a:off x="993034" y="-761456"/>
                <a:ext cx="1616390" cy="48589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天然毒品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17" name="图片 16"/>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grpSp>
        <p:nvGrpSpPr>
          <p:cNvPr id="24" name="组合 23"/>
          <p:cNvGrpSpPr/>
          <p:nvPr/>
        </p:nvGrpSpPr>
        <p:grpSpPr>
          <a:xfrm>
            <a:off x="7647653" y="1339397"/>
            <a:ext cx="1919555" cy="516570"/>
            <a:chOff x="6194172" y="3742433"/>
            <a:chExt cx="1919555" cy="516570"/>
          </a:xfrm>
        </p:grpSpPr>
        <p:grpSp>
          <p:nvGrpSpPr>
            <p:cNvPr id="25" name="组合 24"/>
            <p:cNvGrpSpPr/>
            <p:nvPr/>
          </p:nvGrpSpPr>
          <p:grpSpPr>
            <a:xfrm>
              <a:off x="6194172" y="3742433"/>
              <a:ext cx="1919555" cy="516570"/>
              <a:chOff x="325411" y="-963173"/>
              <a:chExt cx="2754961" cy="741386"/>
            </a:xfrm>
          </p:grpSpPr>
          <p:grpSp>
            <p:nvGrpSpPr>
              <p:cNvPr id="27" name="组合 26"/>
              <p:cNvGrpSpPr/>
              <p:nvPr/>
            </p:nvGrpSpPr>
            <p:grpSpPr>
              <a:xfrm>
                <a:off x="325411" y="-963173"/>
                <a:ext cx="2529379" cy="741386"/>
                <a:chOff x="847094" y="1716439"/>
                <a:chExt cx="2529379" cy="741386"/>
              </a:xfrm>
            </p:grpSpPr>
            <p:sp>
              <p:nvSpPr>
                <p:cNvPr id="29" name="矩形: 圆角 28"/>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30" name="组合 29"/>
                <p:cNvGrpSpPr/>
                <p:nvPr/>
              </p:nvGrpSpPr>
              <p:grpSpPr>
                <a:xfrm>
                  <a:off x="847094" y="1716439"/>
                  <a:ext cx="626402" cy="666076"/>
                  <a:chOff x="4515973" y="-1057089"/>
                  <a:chExt cx="626402" cy="666076"/>
                </a:xfrm>
              </p:grpSpPr>
              <p:sp>
                <p:nvSpPr>
                  <p:cNvPr id="31" name="椭圆 30"/>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32"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28" name="TextBox 20"/>
              <p:cNvSpPr txBox="1"/>
              <p:nvPr/>
            </p:nvSpPr>
            <p:spPr>
              <a:xfrm>
                <a:off x="993034" y="-746319"/>
                <a:ext cx="2087338" cy="48589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半合成毒品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26" name="图片 25"/>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grpSp>
        <p:nvGrpSpPr>
          <p:cNvPr id="33" name="组合 32"/>
          <p:cNvGrpSpPr/>
          <p:nvPr/>
        </p:nvGrpSpPr>
        <p:grpSpPr>
          <a:xfrm>
            <a:off x="9508777" y="1339396"/>
            <a:ext cx="1762378" cy="516570"/>
            <a:chOff x="6194172" y="3742432"/>
            <a:chExt cx="1762378" cy="516570"/>
          </a:xfrm>
        </p:grpSpPr>
        <p:grpSp>
          <p:nvGrpSpPr>
            <p:cNvPr id="34" name="组合 33"/>
            <p:cNvGrpSpPr/>
            <p:nvPr/>
          </p:nvGrpSpPr>
          <p:grpSpPr>
            <a:xfrm>
              <a:off x="6194172" y="3742432"/>
              <a:ext cx="1762378" cy="516570"/>
              <a:chOff x="325411" y="-963173"/>
              <a:chExt cx="2529379" cy="741386"/>
            </a:xfrm>
          </p:grpSpPr>
          <p:grpSp>
            <p:nvGrpSpPr>
              <p:cNvPr id="36" name="组合 35"/>
              <p:cNvGrpSpPr/>
              <p:nvPr/>
            </p:nvGrpSpPr>
            <p:grpSpPr>
              <a:xfrm>
                <a:off x="325411" y="-963173"/>
                <a:ext cx="2529379" cy="741386"/>
                <a:chOff x="847094" y="1716439"/>
                <a:chExt cx="2529379" cy="741386"/>
              </a:xfrm>
            </p:grpSpPr>
            <p:sp>
              <p:nvSpPr>
                <p:cNvPr id="38" name="矩形: 圆角 37"/>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39" name="组合 38"/>
                <p:cNvGrpSpPr/>
                <p:nvPr/>
              </p:nvGrpSpPr>
              <p:grpSpPr>
                <a:xfrm>
                  <a:off x="847094" y="1716439"/>
                  <a:ext cx="626402" cy="666076"/>
                  <a:chOff x="4515973" y="-1057089"/>
                  <a:chExt cx="626402" cy="666076"/>
                </a:xfrm>
              </p:grpSpPr>
              <p:sp>
                <p:nvSpPr>
                  <p:cNvPr id="40" name="椭圆 39"/>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41"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37" name="TextBox 20"/>
              <p:cNvSpPr txBox="1"/>
              <p:nvPr/>
            </p:nvSpPr>
            <p:spPr>
              <a:xfrm>
                <a:off x="1029253" y="-746317"/>
                <a:ext cx="1616390" cy="48589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合成毒品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35" name="图片 34"/>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pic>
        <p:nvPicPr>
          <p:cNvPr id="42" name="图片 41"/>
          <p:cNvPicPr>
            <a:picLocks noChangeAspect="1"/>
          </p:cNvPicPr>
          <p:nvPr/>
        </p:nvPicPr>
        <p:blipFill>
          <a:blip r:embed="rId1" cstate="screen"/>
          <a:stretch>
            <a:fillRect/>
          </a:stretch>
        </p:blipFill>
        <p:spPr>
          <a:xfrm>
            <a:off x="665697" y="3462625"/>
            <a:ext cx="974417" cy="831038"/>
          </a:xfrm>
          <a:prstGeom prst="rect">
            <a:avLst/>
          </a:prstGeom>
        </p:spPr>
      </p:pic>
      <p:grpSp>
        <p:nvGrpSpPr>
          <p:cNvPr id="43" name="组合 42"/>
          <p:cNvGrpSpPr/>
          <p:nvPr/>
        </p:nvGrpSpPr>
        <p:grpSpPr>
          <a:xfrm>
            <a:off x="1597319" y="3822438"/>
            <a:ext cx="716783" cy="178728"/>
            <a:chOff x="2403788" y="1589659"/>
            <a:chExt cx="716783" cy="178728"/>
          </a:xfrm>
        </p:grpSpPr>
        <p:cxnSp>
          <p:nvCxnSpPr>
            <p:cNvPr id="44" name="直接连接符 43"/>
            <p:cNvCxnSpPr/>
            <p:nvPr/>
          </p:nvCxnSpPr>
          <p:spPr>
            <a:xfrm flipV="1">
              <a:off x="2403788" y="1589659"/>
              <a:ext cx="139810" cy="178728"/>
            </a:xfrm>
            <a:prstGeom prst="line">
              <a:avLst/>
            </a:prstGeom>
            <a:noFill/>
            <a:ln w="12700" cap="flat" cmpd="sng" algn="ctr">
              <a:solidFill>
                <a:srgbClr val="6A3C7C">
                  <a:lumMod val="75000"/>
                </a:srgbClr>
              </a:solidFill>
              <a:prstDash val="solid"/>
            </a:ln>
            <a:effectLst/>
          </p:spPr>
        </p:cxnSp>
        <p:cxnSp>
          <p:nvCxnSpPr>
            <p:cNvPr id="45" name="直接连接符 44"/>
            <p:cNvCxnSpPr/>
            <p:nvPr/>
          </p:nvCxnSpPr>
          <p:spPr>
            <a:xfrm>
              <a:off x="2543598" y="1589659"/>
              <a:ext cx="576973" cy="0"/>
            </a:xfrm>
            <a:prstGeom prst="line">
              <a:avLst/>
            </a:prstGeom>
            <a:noFill/>
            <a:ln w="9525" cap="flat" cmpd="sng" algn="ctr">
              <a:solidFill>
                <a:srgbClr val="C65885">
                  <a:lumMod val="50000"/>
                </a:srgbClr>
              </a:solidFill>
              <a:prstDash val="solid"/>
              <a:tailEnd type="oval"/>
            </a:ln>
            <a:effectLst/>
          </p:spPr>
        </p:cxnSp>
      </p:grpSp>
      <p:sp>
        <p:nvSpPr>
          <p:cNvPr id="46" name="11 Rectángulo"/>
          <p:cNvSpPr/>
          <p:nvPr/>
        </p:nvSpPr>
        <p:spPr>
          <a:xfrm>
            <a:off x="1846966" y="3587265"/>
            <a:ext cx="3882108" cy="432010"/>
          </a:xfrm>
          <a:prstGeom prst="roundRect">
            <a:avLst>
              <a:gd name="adj" fmla="val 50000"/>
            </a:avLst>
          </a:prstGeom>
          <a:solidFill>
            <a:schemeClr val="accent2">
              <a:lumMod val="50000"/>
            </a:schemeClr>
          </a:solidFill>
          <a:ln w="9525" cap="flat" cmpd="sng" algn="ctr">
            <a:solidFill>
              <a:srgbClr val="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从毒品对人中枢神经的作用看</a:t>
            </a: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47" name="组合 46"/>
          <p:cNvGrpSpPr/>
          <p:nvPr/>
        </p:nvGrpSpPr>
        <p:grpSpPr>
          <a:xfrm>
            <a:off x="1514267" y="4209710"/>
            <a:ext cx="9826724" cy="1295370"/>
            <a:chOff x="4441923" y="4527230"/>
            <a:chExt cx="6934534" cy="1295370"/>
          </a:xfrm>
        </p:grpSpPr>
        <p:sp>
          <p:nvSpPr>
            <p:cNvPr id="48" name="Line 106"/>
            <p:cNvSpPr>
              <a:spLocks noChangeShapeType="1"/>
            </p:cNvSpPr>
            <p:nvPr/>
          </p:nvSpPr>
          <p:spPr bwMode="auto">
            <a:xfrm flipH="1">
              <a:off x="4441923" y="4527230"/>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49" name="Line 106"/>
            <p:cNvSpPr>
              <a:spLocks noChangeShapeType="1"/>
            </p:cNvSpPr>
            <p:nvPr/>
          </p:nvSpPr>
          <p:spPr bwMode="auto">
            <a:xfrm flipH="1">
              <a:off x="4441923" y="4962659"/>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50" name="Line 106"/>
            <p:cNvSpPr>
              <a:spLocks noChangeShapeType="1"/>
            </p:cNvSpPr>
            <p:nvPr/>
          </p:nvSpPr>
          <p:spPr bwMode="auto">
            <a:xfrm flipH="1">
              <a:off x="4441923" y="5398087"/>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51" name="Line 106"/>
            <p:cNvSpPr>
              <a:spLocks noChangeShapeType="1"/>
            </p:cNvSpPr>
            <p:nvPr/>
          </p:nvSpPr>
          <p:spPr bwMode="auto">
            <a:xfrm flipH="1">
              <a:off x="4441923" y="5822600"/>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52" name="矩形 51"/>
          <p:cNvSpPr/>
          <p:nvPr/>
        </p:nvSpPr>
        <p:spPr>
          <a:xfrm>
            <a:off x="1648710" y="4114396"/>
            <a:ext cx="9369572" cy="1354889"/>
          </a:xfrm>
          <a:prstGeom prst="rect">
            <a:avLst/>
          </a:prstGeom>
        </p:spPr>
        <p:txBody>
          <a:bodyPr wrap="square" lIns="105571" tIns="52784" rIns="105571" bIns="52784">
            <a:spAutoFit/>
          </a:bodyPr>
          <a:lstStyle/>
          <a:p>
            <a:pPr marL="0" marR="0" lvl="0" indent="0" algn="l" defTabSz="914400" rtl="0" eaLnBrk="1" fontAlgn="auto" latinLnBrk="0" hangingPunct="1">
              <a:lnSpc>
                <a:spcPts val="3400"/>
              </a:lnSpc>
              <a:spcBef>
                <a:spcPts val="0"/>
              </a:spcBef>
              <a:spcAft>
                <a:spcPts val="0"/>
              </a:spcAft>
              <a:buClr>
                <a:srgbClr val="C00000"/>
              </a:buClr>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可分为抑制剂、兴奋剂和致幻剂等。抑制剂能抑制中枢神经系统，具有镇静和放松作用，如鸦片类。兴奋剂能刺激中枢神经系统，使人产生兴奋，如苯丙胺类。致幻剂能使人产生幻觉，导致自我歪曲和思维分裂，如麦司卡林。</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nvGrpSpPr>
          <p:cNvPr id="53" name="组合 52"/>
          <p:cNvGrpSpPr/>
          <p:nvPr/>
        </p:nvGrpSpPr>
        <p:grpSpPr>
          <a:xfrm>
            <a:off x="5788030" y="3597826"/>
            <a:ext cx="1762378" cy="516570"/>
            <a:chOff x="6194172" y="3742432"/>
            <a:chExt cx="1762378" cy="516570"/>
          </a:xfrm>
        </p:grpSpPr>
        <p:grpSp>
          <p:nvGrpSpPr>
            <p:cNvPr id="54" name="组合 53"/>
            <p:cNvGrpSpPr/>
            <p:nvPr/>
          </p:nvGrpSpPr>
          <p:grpSpPr>
            <a:xfrm>
              <a:off x="6194172" y="3742432"/>
              <a:ext cx="1762378" cy="516570"/>
              <a:chOff x="325411" y="-963173"/>
              <a:chExt cx="2529379" cy="741386"/>
            </a:xfrm>
          </p:grpSpPr>
          <p:grpSp>
            <p:nvGrpSpPr>
              <p:cNvPr id="56" name="组合 55"/>
              <p:cNvGrpSpPr/>
              <p:nvPr/>
            </p:nvGrpSpPr>
            <p:grpSpPr>
              <a:xfrm>
                <a:off x="325411" y="-963173"/>
                <a:ext cx="2529379" cy="741386"/>
                <a:chOff x="847094" y="1716439"/>
                <a:chExt cx="2529379" cy="741386"/>
              </a:xfrm>
            </p:grpSpPr>
            <p:sp>
              <p:nvSpPr>
                <p:cNvPr id="58" name="矩形: 圆角 57"/>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59" name="组合 58"/>
                <p:cNvGrpSpPr/>
                <p:nvPr/>
              </p:nvGrpSpPr>
              <p:grpSpPr>
                <a:xfrm>
                  <a:off x="847094" y="1716439"/>
                  <a:ext cx="626402" cy="666076"/>
                  <a:chOff x="4515973" y="-1057089"/>
                  <a:chExt cx="626402" cy="666076"/>
                </a:xfrm>
              </p:grpSpPr>
              <p:sp>
                <p:nvSpPr>
                  <p:cNvPr id="60" name="椭圆 59"/>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61"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57" name="TextBox 20"/>
              <p:cNvSpPr txBox="1"/>
              <p:nvPr/>
            </p:nvSpPr>
            <p:spPr>
              <a:xfrm>
                <a:off x="993034" y="-761456"/>
                <a:ext cx="1616390" cy="48589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抑制剂</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55" name="图片 54"/>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grpSp>
        <p:nvGrpSpPr>
          <p:cNvPr id="62" name="组合 61"/>
          <p:cNvGrpSpPr/>
          <p:nvPr/>
        </p:nvGrpSpPr>
        <p:grpSpPr>
          <a:xfrm>
            <a:off x="7647653" y="3597827"/>
            <a:ext cx="1919555" cy="516570"/>
            <a:chOff x="6194172" y="3742433"/>
            <a:chExt cx="1919555" cy="516570"/>
          </a:xfrm>
        </p:grpSpPr>
        <p:grpSp>
          <p:nvGrpSpPr>
            <p:cNvPr id="63" name="组合 62"/>
            <p:cNvGrpSpPr/>
            <p:nvPr/>
          </p:nvGrpSpPr>
          <p:grpSpPr>
            <a:xfrm>
              <a:off x="6194172" y="3742433"/>
              <a:ext cx="1919555" cy="516570"/>
              <a:chOff x="325411" y="-963173"/>
              <a:chExt cx="2754961" cy="741386"/>
            </a:xfrm>
          </p:grpSpPr>
          <p:grpSp>
            <p:nvGrpSpPr>
              <p:cNvPr id="65" name="组合 64"/>
              <p:cNvGrpSpPr/>
              <p:nvPr/>
            </p:nvGrpSpPr>
            <p:grpSpPr>
              <a:xfrm>
                <a:off x="325411" y="-963173"/>
                <a:ext cx="2529379" cy="741386"/>
                <a:chOff x="847094" y="1716439"/>
                <a:chExt cx="2529379" cy="741386"/>
              </a:xfrm>
            </p:grpSpPr>
            <p:sp>
              <p:nvSpPr>
                <p:cNvPr id="67" name="矩形: 圆角 66"/>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68" name="组合 67"/>
                <p:cNvGrpSpPr/>
                <p:nvPr/>
              </p:nvGrpSpPr>
              <p:grpSpPr>
                <a:xfrm>
                  <a:off x="847094" y="1716439"/>
                  <a:ext cx="626402" cy="666076"/>
                  <a:chOff x="4515973" y="-1057089"/>
                  <a:chExt cx="626402" cy="666076"/>
                </a:xfrm>
              </p:grpSpPr>
              <p:sp>
                <p:nvSpPr>
                  <p:cNvPr id="69" name="椭圆 68"/>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70"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66" name="TextBox 20"/>
              <p:cNvSpPr txBox="1"/>
              <p:nvPr/>
            </p:nvSpPr>
            <p:spPr>
              <a:xfrm>
                <a:off x="993034" y="-746319"/>
                <a:ext cx="2087338" cy="48589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兴奋剂</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64" name="图片 63"/>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grpSp>
        <p:nvGrpSpPr>
          <p:cNvPr id="71" name="组合 70"/>
          <p:cNvGrpSpPr/>
          <p:nvPr/>
        </p:nvGrpSpPr>
        <p:grpSpPr>
          <a:xfrm>
            <a:off x="9508777" y="3597826"/>
            <a:ext cx="1762378" cy="516570"/>
            <a:chOff x="6194172" y="3742432"/>
            <a:chExt cx="1762378" cy="516570"/>
          </a:xfrm>
        </p:grpSpPr>
        <p:grpSp>
          <p:nvGrpSpPr>
            <p:cNvPr id="72" name="组合 71"/>
            <p:cNvGrpSpPr/>
            <p:nvPr/>
          </p:nvGrpSpPr>
          <p:grpSpPr>
            <a:xfrm>
              <a:off x="6194172" y="3742432"/>
              <a:ext cx="1762378" cy="516570"/>
              <a:chOff x="325411" y="-963173"/>
              <a:chExt cx="2529379" cy="741386"/>
            </a:xfrm>
          </p:grpSpPr>
          <p:grpSp>
            <p:nvGrpSpPr>
              <p:cNvPr id="74" name="组合 73"/>
              <p:cNvGrpSpPr/>
              <p:nvPr/>
            </p:nvGrpSpPr>
            <p:grpSpPr>
              <a:xfrm>
                <a:off x="325411" y="-963173"/>
                <a:ext cx="2529379" cy="741386"/>
                <a:chOff x="847094" y="1716439"/>
                <a:chExt cx="2529379" cy="741386"/>
              </a:xfrm>
            </p:grpSpPr>
            <p:sp>
              <p:nvSpPr>
                <p:cNvPr id="76" name="矩形: 圆角 75"/>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77" name="组合 76"/>
                <p:cNvGrpSpPr/>
                <p:nvPr/>
              </p:nvGrpSpPr>
              <p:grpSpPr>
                <a:xfrm>
                  <a:off x="847094" y="1716439"/>
                  <a:ext cx="626402" cy="666076"/>
                  <a:chOff x="4515973" y="-1057089"/>
                  <a:chExt cx="626402" cy="666076"/>
                </a:xfrm>
              </p:grpSpPr>
              <p:sp>
                <p:nvSpPr>
                  <p:cNvPr id="78" name="椭圆 77"/>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79"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75" name="TextBox 20"/>
              <p:cNvSpPr txBox="1"/>
              <p:nvPr/>
            </p:nvSpPr>
            <p:spPr>
              <a:xfrm>
                <a:off x="1029253" y="-746317"/>
                <a:ext cx="1616390" cy="48589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致幻剂</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73" name="图片 72"/>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sp>
        <p:nvSpPr>
          <p:cNvPr id="80" name="标题 1"/>
          <p:cNvSpPr txBox="1"/>
          <p:nvPr/>
        </p:nvSpPr>
        <p:spPr>
          <a:xfrm>
            <a:off x="1046116" y="349311"/>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什么是毒品</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 presetClass="entr" presetSubtype="2" fill="hold" nodeType="afterEffect" p14:presetBounceEnd="48000">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14:bounceEnd="48000">
                                          <p:cBhvr additive="base">
                                            <p:cTn id="30"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14:presetBounceEnd="48000">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8000">
                                          <p:cBhvr additive="base">
                                            <p:cTn id="35" dur="500" fill="hold"/>
                                            <p:tgtEl>
                                              <p:spTgt spid="24"/>
                                            </p:tgtEl>
                                            <p:attrNameLst>
                                              <p:attrName>ppt_x</p:attrName>
                                            </p:attrNameLst>
                                          </p:cBhvr>
                                          <p:tavLst>
                                            <p:tav tm="0">
                                              <p:val>
                                                <p:strVal val="1+#ppt_w/2"/>
                                              </p:val>
                                            </p:tav>
                                            <p:tav tm="100000">
                                              <p:val>
                                                <p:strVal val="#ppt_x"/>
                                              </p:val>
                                            </p:tav>
                                          </p:tavLst>
                                        </p:anim>
                                        <p:anim calcmode="lin" valueType="num" p14:bounceEnd="48000">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14:presetBounceEnd="48000">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14:bounceEnd="48000">
                                          <p:cBhvr additive="base">
                                            <p:cTn id="40" dur="5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41" dur="5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9" presetClass="entr" presetSubtype="0" decel="10000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 calcmode="lin" valueType="num">
                                          <p:cBhvr>
                                            <p:cTn id="47" dur="500" fill="hold"/>
                                            <p:tgtEl>
                                              <p:spTgt spid="42"/>
                                            </p:tgtEl>
                                            <p:attrNameLst>
                                              <p:attrName>style.rotation</p:attrName>
                                            </p:attrNameLst>
                                          </p:cBhvr>
                                          <p:tavLst>
                                            <p:tav tm="0">
                                              <p:val>
                                                <p:fltVal val="360"/>
                                              </p:val>
                                            </p:tav>
                                            <p:tav tm="100000">
                                              <p:val>
                                                <p:fltVal val="0"/>
                                              </p:val>
                                            </p:tav>
                                          </p:tavLst>
                                        </p:anim>
                                        <p:animEffect transition="in" filter="fade">
                                          <p:cBhvr>
                                            <p:cTn id="48" dur="500"/>
                                            <p:tgtEl>
                                              <p:spTgt spid="42"/>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5000"/>
                                </p:stCondLst>
                                <p:childTnLst>
                                  <p:par>
                                    <p:cTn id="54" presetID="14" presetClass="entr" presetSubtype="1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randombar(horizontal)">
                                          <p:cBhvr>
                                            <p:cTn id="56" dur="500"/>
                                            <p:tgtEl>
                                              <p:spTgt spid="4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up)">
                                          <p:cBhvr>
                                            <p:cTn id="64" dur="500"/>
                                            <p:tgtEl>
                                              <p:spTgt spid="52"/>
                                            </p:tgtEl>
                                          </p:cBhvr>
                                        </p:animEffect>
                                      </p:childTnLst>
                                    </p:cTn>
                                  </p:par>
                                </p:childTnLst>
                              </p:cTn>
                            </p:par>
                            <p:par>
                              <p:cTn id="65" fill="hold">
                                <p:stCondLst>
                                  <p:cond delay="6500"/>
                                </p:stCondLst>
                                <p:childTnLst>
                                  <p:par>
                                    <p:cTn id="66" presetID="2" presetClass="entr" presetSubtype="2" fill="hold" nodeType="afterEffect" p14:presetBounceEnd="48000">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14:bounceEnd="48000">
                                          <p:cBhvr additive="base">
                                            <p:cTn id="68" dur="500" fill="hold"/>
                                            <p:tgtEl>
                                              <p:spTgt spid="53"/>
                                            </p:tgtEl>
                                            <p:attrNameLst>
                                              <p:attrName>ppt_x</p:attrName>
                                            </p:attrNameLst>
                                          </p:cBhvr>
                                          <p:tavLst>
                                            <p:tav tm="0">
                                              <p:val>
                                                <p:strVal val="1+#ppt_w/2"/>
                                              </p:val>
                                            </p:tav>
                                            <p:tav tm="100000">
                                              <p:val>
                                                <p:strVal val="#ppt_x"/>
                                              </p:val>
                                            </p:tav>
                                          </p:tavLst>
                                        </p:anim>
                                        <p:anim calcmode="lin" valueType="num" p14:bounceEnd="48000">
                                          <p:cBhvr additive="base">
                                            <p:cTn id="69" dur="500" fill="hold"/>
                                            <p:tgtEl>
                                              <p:spTgt spid="53"/>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2" fill="hold" nodeType="afterEffect" p14:presetBounceEnd="48000">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14:bounceEnd="48000">
                                          <p:cBhvr additive="base">
                                            <p:cTn id="73" dur="500" fill="hold"/>
                                            <p:tgtEl>
                                              <p:spTgt spid="62"/>
                                            </p:tgtEl>
                                            <p:attrNameLst>
                                              <p:attrName>ppt_x</p:attrName>
                                            </p:attrNameLst>
                                          </p:cBhvr>
                                          <p:tavLst>
                                            <p:tav tm="0">
                                              <p:val>
                                                <p:strVal val="1+#ppt_w/2"/>
                                              </p:val>
                                            </p:tav>
                                            <p:tav tm="100000">
                                              <p:val>
                                                <p:strVal val="#ppt_x"/>
                                              </p:val>
                                            </p:tav>
                                          </p:tavLst>
                                        </p:anim>
                                        <p:anim calcmode="lin" valueType="num" p14:bounceEnd="48000">
                                          <p:cBhvr additive="base">
                                            <p:cTn id="74" dur="500" fill="hold"/>
                                            <p:tgtEl>
                                              <p:spTgt spid="62"/>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2" fill="hold" nodeType="afterEffect" p14:presetBounceEnd="48000">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14:bounceEnd="48000">
                                          <p:cBhvr additive="base">
                                            <p:cTn id="78" dur="500" fill="hold"/>
                                            <p:tgtEl>
                                              <p:spTgt spid="71"/>
                                            </p:tgtEl>
                                            <p:attrNameLst>
                                              <p:attrName>ppt_x</p:attrName>
                                            </p:attrNameLst>
                                          </p:cBhvr>
                                          <p:tavLst>
                                            <p:tav tm="0">
                                              <p:val>
                                                <p:strVal val="1+#ppt_w/2"/>
                                              </p:val>
                                            </p:tav>
                                            <p:tav tm="100000">
                                              <p:val>
                                                <p:strVal val="#ppt_x"/>
                                              </p:val>
                                            </p:tav>
                                          </p:tavLst>
                                        </p:anim>
                                        <p:anim calcmode="lin" valueType="num" p14:bounceEnd="48000">
                                          <p:cBhvr additive="base">
                                            <p:cTn id="79"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46" grpId="0" animBg="1"/>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9" presetClass="entr" presetSubtype="0" decel="10000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 calcmode="lin" valueType="num">
                                          <p:cBhvr>
                                            <p:cTn id="47" dur="500" fill="hold"/>
                                            <p:tgtEl>
                                              <p:spTgt spid="42"/>
                                            </p:tgtEl>
                                            <p:attrNameLst>
                                              <p:attrName>style.rotation</p:attrName>
                                            </p:attrNameLst>
                                          </p:cBhvr>
                                          <p:tavLst>
                                            <p:tav tm="0">
                                              <p:val>
                                                <p:fltVal val="360"/>
                                              </p:val>
                                            </p:tav>
                                            <p:tav tm="100000">
                                              <p:val>
                                                <p:fltVal val="0"/>
                                              </p:val>
                                            </p:tav>
                                          </p:tavLst>
                                        </p:anim>
                                        <p:animEffect transition="in" filter="fade">
                                          <p:cBhvr>
                                            <p:cTn id="48" dur="500"/>
                                            <p:tgtEl>
                                              <p:spTgt spid="42"/>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5000"/>
                                </p:stCondLst>
                                <p:childTnLst>
                                  <p:par>
                                    <p:cTn id="54" presetID="14" presetClass="entr" presetSubtype="1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randombar(horizontal)">
                                          <p:cBhvr>
                                            <p:cTn id="56" dur="500"/>
                                            <p:tgtEl>
                                              <p:spTgt spid="4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up)">
                                          <p:cBhvr>
                                            <p:cTn id="64" dur="500"/>
                                            <p:tgtEl>
                                              <p:spTgt spid="52"/>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1+#ppt_w/2"/>
                                              </p:val>
                                            </p:tav>
                                            <p:tav tm="100000">
                                              <p:val>
                                                <p:strVal val="#ppt_x"/>
                                              </p:val>
                                            </p:tav>
                                          </p:tavLst>
                                        </p:anim>
                                        <p:anim calcmode="lin" valueType="num">
                                          <p:cBhvr additive="base">
                                            <p:cTn id="69" dur="500" fill="hold"/>
                                            <p:tgtEl>
                                              <p:spTgt spid="53"/>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1+#ppt_w/2"/>
                                              </p:val>
                                            </p:tav>
                                            <p:tav tm="100000">
                                              <p:val>
                                                <p:strVal val="#ppt_x"/>
                                              </p:val>
                                            </p:tav>
                                          </p:tavLst>
                                        </p:anim>
                                        <p:anim calcmode="lin" valueType="num">
                                          <p:cBhvr additive="base">
                                            <p:cTn id="74" dur="500" fill="hold"/>
                                            <p:tgtEl>
                                              <p:spTgt spid="62"/>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additive="base">
                                            <p:cTn id="78" dur="500" fill="hold"/>
                                            <p:tgtEl>
                                              <p:spTgt spid="71"/>
                                            </p:tgtEl>
                                            <p:attrNameLst>
                                              <p:attrName>ppt_x</p:attrName>
                                            </p:attrNameLst>
                                          </p:cBhvr>
                                          <p:tavLst>
                                            <p:tav tm="0">
                                              <p:val>
                                                <p:strVal val="1+#ppt_w/2"/>
                                              </p:val>
                                            </p:tav>
                                            <p:tav tm="100000">
                                              <p:val>
                                                <p:strVal val="#ppt_x"/>
                                              </p:val>
                                            </p:tav>
                                          </p:tavLst>
                                        </p:anim>
                                        <p:anim calcmode="lin" valueType="num">
                                          <p:cBhvr additive="base">
                                            <p:cTn id="79"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46" grpId="0" animBg="1"/>
          <p:bldP spid="5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stretch>
            <a:fillRect/>
          </a:stretch>
        </p:blipFill>
        <p:spPr>
          <a:xfrm>
            <a:off x="665697" y="1201542"/>
            <a:ext cx="974417" cy="831038"/>
          </a:xfrm>
          <a:prstGeom prst="rect">
            <a:avLst/>
          </a:prstGeom>
        </p:spPr>
      </p:pic>
      <p:grpSp>
        <p:nvGrpSpPr>
          <p:cNvPr id="5" name="组合 4"/>
          <p:cNvGrpSpPr/>
          <p:nvPr/>
        </p:nvGrpSpPr>
        <p:grpSpPr>
          <a:xfrm>
            <a:off x="1597319" y="1561355"/>
            <a:ext cx="716783" cy="178728"/>
            <a:chOff x="2403788" y="1589659"/>
            <a:chExt cx="716783" cy="178728"/>
          </a:xfrm>
        </p:grpSpPr>
        <p:cxnSp>
          <p:nvCxnSpPr>
            <p:cNvPr id="6" name="直接连接符 5"/>
            <p:cNvCxnSpPr/>
            <p:nvPr/>
          </p:nvCxnSpPr>
          <p:spPr>
            <a:xfrm flipV="1">
              <a:off x="2403788" y="1589659"/>
              <a:ext cx="139810" cy="178728"/>
            </a:xfrm>
            <a:prstGeom prst="line">
              <a:avLst/>
            </a:prstGeom>
            <a:noFill/>
            <a:ln w="12700" cap="flat" cmpd="sng" algn="ctr">
              <a:solidFill>
                <a:srgbClr val="6A3C7C">
                  <a:lumMod val="75000"/>
                </a:srgbClr>
              </a:solidFill>
              <a:prstDash val="solid"/>
            </a:ln>
            <a:effectLst/>
          </p:spPr>
        </p:cxnSp>
        <p:cxnSp>
          <p:nvCxnSpPr>
            <p:cNvPr id="7" name="直接连接符 6"/>
            <p:cNvCxnSpPr/>
            <p:nvPr/>
          </p:nvCxnSpPr>
          <p:spPr>
            <a:xfrm>
              <a:off x="2543598" y="1589659"/>
              <a:ext cx="576973" cy="0"/>
            </a:xfrm>
            <a:prstGeom prst="line">
              <a:avLst/>
            </a:prstGeom>
            <a:noFill/>
            <a:ln w="9525" cap="flat" cmpd="sng" algn="ctr">
              <a:solidFill>
                <a:srgbClr val="C65885">
                  <a:lumMod val="50000"/>
                </a:srgbClr>
              </a:solidFill>
              <a:prstDash val="solid"/>
              <a:tailEnd type="oval"/>
            </a:ln>
            <a:effectLst/>
          </p:spPr>
        </p:cxnSp>
      </p:grpSp>
      <p:sp>
        <p:nvSpPr>
          <p:cNvPr id="8" name="11 Rectángulo"/>
          <p:cNvSpPr/>
          <p:nvPr/>
        </p:nvSpPr>
        <p:spPr>
          <a:xfrm>
            <a:off x="1935257" y="1327230"/>
            <a:ext cx="3409188" cy="457346"/>
          </a:xfrm>
          <a:prstGeom prst="roundRect">
            <a:avLst>
              <a:gd name="adj" fmla="val 50000"/>
            </a:avLst>
          </a:prstGeom>
          <a:solidFill>
            <a:schemeClr val="accent4">
              <a:lumMod val="50000"/>
            </a:schemeClr>
          </a:solidFill>
          <a:ln w="9525" cap="flat" cmpd="sng" algn="ctr">
            <a:solidFill>
              <a:srgbClr val="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从毒品的自然属性看</a:t>
            </a: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9" name="组合 8"/>
          <p:cNvGrpSpPr/>
          <p:nvPr/>
        </p:nvGrpSpPr>
        <p:grpSpPr>
          <a:xfrm>
            <a:off x="1514267" y="1948627"/>
            <a:ext cx="9826724" cy="870857"/>
            <a:chOff x="4441923" y="4527230"/>
            <a:chExt cx="6934534" cy="870857"/>
          </a:xfrm>
        </p:grpSpPr>
        <p:sp>
          <p:nvSpPr>
            <p:cNvPr id="11" name="Line 106"/>
            <p:cNvSpPr>
              <a:spLocks noChangeShapeType="1"/>
            </p:cNvSpPr>
            <p:nvPr/>
          </p:nvSpPr>
          <p:spPr bwMode="auto">
            <a:xfrm flipH="1">
              <a:off x="4441923" y="4527230"/>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2" name="Line 106"/>
            <p:cNvSpPr>
              <a:spLocks noChangeShapeType="1"/>
            </p:cNvSpPr>
            <p:nvPr/>
          </p:nvSpPr>
          <p:spPr bwMode="auto">
            <a:xfrm flipH="1">
              <a:off x="4441923" y="4962659"/>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3" name="Line 106"/>
            <p:cNvSpPr>
              <a:spLocks noChangeShapeType="1"/>
            </p:cNvSpPr>
            <p:nvPr/>
          </p:nvSpPr>
          <p:spPr bwMode="auto">
            <a:xfrm flipH="1">
              <a:off x="4441923" y="5398087"/>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14" name="矩形 13"/>
          <p:cNvSpPr/>
          <p:nvPr/>
        </p:nvSpPr>
        <p:spPr>
          <a:xfrm>
            <a:off x="1597319" y="1814638"/>
            <a:ext cx="10127835" cy="918873"/>
          </a:xfrm>
          <a:prstGeom prst="rect">
            <a:avLst/>
          </a:prstGeom>
        </p:spPr>
        <p:txBody>
          <a:bodyPr wrap="square" lIns="105571" tIns="52784" rIns="105571" bIns="52784">
            <a:spAutoFit/>
          </a:bodyPr>
          <a:lstStyle/>
          <a:p>
            <a:pPr marL="0" marR="0" lvl="0" indent="0" algn="l" defTabSz="914400" rtl="0" eaLnBrk="1" fontAlgn="auto" latinLnBrk="0" hangingPunct="1">
              <a:lnSpc>
                <a:spcPts val="3400"/>
              </a:lnSpc>
              <a:spcBef>
                <a:spcPts val="0"/>
              </a:spcBef>
              <a:spcAft>
                <a:spcPts val="0"/>
              </a:spcAft>
              <a:buClr>
                <a:srgbClr val="C00000"/>
              </a:buClr>
              <a:buSzTx/>
              <a:buFontTx/>
              <a:buNone/>
              <a:defRPr/>
            </a:pPr>
            <a:r>
              <a:rPr kumimoji="0" lang="zh-CN" altLang="en-US" sz="16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可分为麻醉药品和精神药品。麻醉药品是指对中枢神经有麻醉作用，连续使用易产生身体依赖性的药品，如鸦片类。精神药品是指直接作用于中枢神经系统，使人兴奋或抑制，连续使用能产生依赖性的药品，如苯丙胺类。</a:t>
            </a:r>
            <a:endParaRPr kumimoji="0" lang="zh-CN" altLang="en-US" sz="16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nvGrpSpPr>
          <p:cNvPr id="15" name="组合 14"/>
          <p:cNvGrpSpPr/>
          <p:nvPr/>
        </p:nvGrpSpPr>
        <p:grpSpPr>
          <a:xfrm>
            <a:off x="5680882" y="1346084"/>
            <a:ext cx="1762378" cy="516570"/>
            <a:chOff x="6194172" y="3742432"/>
            <a:chExt cx="1762378" cy="516570"/>
          </a:xfrm>
        </p:grpSpPr>
        <p:grpSp>
          <p:nvGrpSpPr>
            <p:cNvPr id="16" name="组合 15"/>
            <p:cNvGrpSpPr/>
            <p:nvPr/>
          </p:nvGrpSpPr>
          <p:grpSpPr>
            <a:xfrm>
              <a:off x="6194172" y="3742432"/>
              <a:ext cx="1762378" cy="516570"/>
              <a:chOff x="325411" y="-963173"/>
              <a:chExt cx="2529379" cy="741386"/>
            </a:xfrm>
          </p:grpSpPr>
          <p:grpSp>
            <p:nvGrpSpPr>
              <p:cNvPr id="18" name="组合 17"/>
              <p:cNvGrpSpPr/>
              <p:nvPr/>
            </p:nvGrpSpPr>
            <p:grpSpPr>
              <a:xfrm>
                <a:off x="325411" y="-963173"/>
                <a:ext cx="2529379" cy="741386"/>
                <a:chOff x="847094" y="1716439"/>
                <a:chExt cx="2529379" cy="741386"/>
              </a:xfrm>
            </p:grpSpPr>
            <p:sp>
              <p:nvSpPr>
                <p:cNvPr id="20" name="矩形: 圆角 19"/>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21" name="组合 20"/>
                <p:cNvGrpSpPr/>
                <p:nvPr/>
              </p:nvGrpSpPr>
              <p:grpSpPr>
                <a:xfrm>
                  <a:off x="847094" y="1716439"/>
                  <a:ext cx="626402" cy="666076"/>
                  <a:chOff x="4515973" y="-1057089"/>
                  <a:chExt cx="626402" cy="666076"/>
                </a:xfrm>
              </p:grpSpPr>
              <p:sp>
                <p:nvSpPr>
                  <p:cNvPr id="22" name="椭圆 21"/>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23"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19" name="TextBox 20"/>
              <p:cNvSpPr txBox="1"/>
              <p:nvPr/>
            </p:nvSpPr>
            <p:spPr>
              <a:xfrm>
                <a:off x="993034" y="-761456"/>
                <a:ext cx="1616390" cy="48589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麻醉药品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17" name="图片 16"/>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grpSp>
        <p:nvGrpSpPr>
          <p:cNvPr id="24" name="组合 23"/>
          <p:cNvGrpSpPr/>
          <p:nvPr/>
        </p:nvGrpSpPr>
        <p:grpSpPr>
          <a:xfrm>
            <a:off x="7540505" y="1346085"/>
            <a:ext cx="1919555" cy="516570"/>
            <a:chOff x="6194172" y="3742433"/>
            <a:chExt cx="1919555" cy="516570"/>
          </a:xfrm>
        </p:grpSpPr>
        <p:grpSp>
          <p:nvGrpSpPr>
            <p:cNvPr id="25" name="组合 24"/>
            <p:cNvGrpSpPr/>
            <p:nvPr/>
          </p:nvGrpSpPr>
          <p:grpSpPr>
            <a:xfrm>
              <a:off x="6194172" y="3742433"/>
              <a:ext cx="1919555" cy="516570"/>
              <a:chOff x="325411" y="-963173"/>
              <a:chExt cx="2754961" cy="741386"/>
            </a:xfrm>
          </p:grpSpPr>
          <p:grpSp>
            <p:nvGrpSpPr>
              <p:cNvPr id="27" name="组合 26"/>
              <p:cNvGrpSpPr/>
              <p:nvPr/>
            </p:nvGrpSpPr>
            <p:grpSpPr>
              <a:xfrm>
                <a:off x="325411" y="-963173"/>
                <a:ext cx="2529379" cy="741386"/>
                <a:chOff x="847094" y="1716439"/>
                <a:chExt cx="2529379" cy="741386"/>
              </a:xfrm>
            </p:grpSpPr>
            <p:sp>
              <p:nvSpPr>
                <p:cNvPr id="29" name="矩形: 圆角 28"/>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30" name="组合 29"/>
                <p:cNvGrpSpPr/>
                <p:nvPr/>
              </p:nvGrpSpPr>
              <p:grpSpPr>
                <a:xfrm>
                  <a:off x="847094" y="1716439"/>
                  <a:ext cx="626402" cy="666076"/>
                  <a:chOff x="4515973" y="-1057089"/>
                  <a:chExt cx="626402" cy="666076"/>
                </a:xfrm>
              </p:grpSpPr>
              <p:sp>
                <p:nvSpPr>
                  <p:cNvPr id="31" name="椭圆 30"/>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32"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28" name="TextBox 20"/>
              <p:cNvSpPr txBox="1"/>
              <p:nvPr/>
            </p:nvSpPr>
            <p:spPr>
              <a:xfrm>
                <a:off x="993034" y="-746319"/>
                <a:ext cx="2087338" cy="48589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精神药品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26" name="图片 25"/>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pic>
        <p:nvPicPr>
          <p:cNvPr id="33" name="图片 32"/>
          <p:cNvPicPr>
            <a:picLocks noChangeAspect="1"/>
          </p:cNvPicPr>
          <p:nvPr/>
        </p:nvPicPr>
        <p:blipFill>
          <a:blip r:embed="rId1" cstate="screen"/>
          <a:stretch>
            <a:fillRect/>
          </a:stretch>
        </p:blipFill>
        <p:spPr>
          <a:xfrm>
            <a:off x="665697" y="3409717"/>
            <a:ext cx="974417" cy="831038"/>
          </a:xfrm>
          <a:prstGeom prst="rect">
            <a:avLst/>
          </a:prstGeom>
        </p:spPr>
      </p:pic>
      <p:grpSp>
        <p:nvGrpSpPr>
          <p:cNvPr id="34" name="组合 33"/>
          <p:cNvGrpSpPr/>
          <p:nvPr/>
        </p:nvGrpSpPr>
        <p:grpSpPr>
          <a:xfrm>
            <a:off x="1597319" y="3769530"/>
            <a:ext cx="716783" cy="178728"/>
            <a:chOff x="2403788" y="1589659"/>
            <a:chExt cx="716783" cy="178728"/>
          </a:xfrm>
        </p:grpSpPr>
        <p:cxnSp>
          <p:nvCxnSpPr>
            <p:cNvPr id="35" name="直接连接符 34"/>
            <p:cNvCxnSpPr/>
            <p:nvPr/>
          </p:nvCxnSpPr>
          <p:spPr>
            <a:xfrm flipV="1">
              <a:off x="2403788" y="1589659"/>
              <a:ext cx="139810" cy="178728"/>
            </a:xfrm>
            <a:prstGeom prst="line">
              <a:avLst/>
            </a:prstGeom>
            <a:noFill/>
            <a:ln w="12700" cap="flat" cmpd="sng" algn="ctr">
              <a:solidFill>
                <a:srgbClr val="6A3C7C">
                  <a:lumMod val="75000"/>
                </a:srgbClr>
              </a:solidFill>
              <a:prstDash val="solid"/>
            </a:ln>
            <a:effectLst/>
          </p:spPr>
        </p:cxnSp>
        <p:cxnSp>
          <p:nvCxnSpPr>
            <p:cNvPr id="36" name="直接连接符 35"/>
            <p:cNvCxnSpPr/>
            <p:nvPr/>
          </p:nvCxnSpPr>
          <p:spPr>
            <a:xfrm>
              <a:off x="2543598" y="1589659"/>
              <a:ext cx="576973" cy="0"/>
            </a:xfrm>
            <a:prstGeom prst="line">
              <a:avLst/>
            </a:prstGeom>
            <a:noFill/>
            <a:ln w="9525" cap="flat" cmpd="sng" algn="ctr">
              <a:solidFill>
                <a:srgbClr val="C65885">
                  <a:lumMod val="50000"/>
                </a:srgbClr>
              </a:solidFill>
              <a:prstDash val="solid"/>
              <a:tailEnd type="oval"/>
            </a:ln>
            <a:effectLst/>
          </p:spPr>
        </p:cxnSp>
      </p:grpSp>
      <p:sp>
        <p:nvSpPr>
          <p:cNvPr id="37" name="11 Rectángulo"/>
          <p:cNvSpPr/>
          <p:nvPr/>
        </p:nvSpPr>
        <p:spPr>
          <a:xfrm>
            <a:off x="1846966" y="3534357"/>
            <a:ext cx="3601842" cy="432010"/>
          </a:xfrm>
          <a:prstGeom prst="roundRect">
            <a:avLst>
              <a:gd name="adj" fmla="val 50000"/>
            </a:avLst>
          </a:prstGeom>
          <a:solidFill>
            <a:schemeClr val="accent3">
              <a:lumMod val="50000"/>
            </a:schemeClr>
          </a:solidFill>
          <a:ln w="9525" cap="flat" cmpd="sng" algn="ctr">
            <a:solidFill>
              <a:srgbClr val="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 从毒品流行的时间顺序看</a:t>
            </a:r>
            <a:endParaRPr kumimoji="0" lang="zh-CN" altLang="en-US" sz="2000" b="0" i="0" u="none" strike="noStrike" kern="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38" name="组合 37"/>
          <p:cNvGrpSpPr/>
          <p:nvPr/>
        </p:nvGrpSpPr>
        <p:grpSpPr>
          <a:xfrm>
            <a:off x="1514267" y="4156802"/>
            <a:ext cx="9826724" cy="1295370"/>
            <a:chOff x="4441923" y="4527230"/>
            <a:chExt cx="6934534" cy="1295370"/>
          </a:xfrm>
        </p:grpSpPr>
        <p:sp>
          <p:nvSpPr>
            <p:cNvPr id="39" name="Line 106"/>
            <p:cNvSpPr>
              <a:spLocks noChangeShapeType="1"/>
            </p:cNvSpPr>
            <p:nvPr/>
          </p:nvSpPr>
          <p:spPr bwMode="auto">
            <a:xfrm flipH="1">
              <a:off x="4441923" y="4527230"/>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40" name="Line 106"/>
            <p:cNvSpPr>
              <a:spLocks noChangeShapeType="1"/>
            </p:cNvSpPr>
            <p:nvPr/>
          </p:nvSpPr>
          <p:spPr bwMode="auto">
            <a:xfrm flipH="1">
              <a:off x="4441923" y="4962659"/>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41" name="Line 106"/>
            <p:cNvSpPr>
              <a:spLocks noChangeShapeType="1"/>
            </p:cNvSpPr>
            <p:nvPr/>
          </p:nvSpPr>
          <p:spPr bwMode="auto">
            <a:xfrm flipH="1">
              <a:off x="4441923" y="5398087"/>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42" name="Line 106"/>
            <p:cNvSpPr>
              <a:spLocks noChangeShapeType="1"/>
            </p:cNvSpPr>
            <p:nvPr/>
          </p:nvSpPr>
          <p:spPr bwMode="auto">
            <a:xfrm flipH="1">
              <a:off x="4441923" y="5822600"/>
              <a:ext cx="6934534" cy="0"/>
            </a:xfrm>
            <a:prstGeom prst="line">
              <a:avLst/>
            </a:prstGeom>
            <a:noFill/>
            <a:ln w="3175" cap="flat">
              <a:solidFill>
                <a:schemeClr val="bg2">
                  <a:lumMod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sp>
        <p:nvSpPr>
          <p:cNvPr id="43" name="矩形 42"/>
          <p:cNvSpPr/>
          <p:nvPr/>
        </p:nvSpPr>
        <p:spPr>
          <a:xfrm>
            <a:off x="1648710" y="4061488"/>
            <a:ext cx="9369572" cy="1354889"/>
          </a:xfrm>
          <a:prstGeom prst="rect">
            <a:avLst/>
          </a:prstGeom>
        </p:spPr>
        <p:txBody>
          <a:bodyPr wrap="square" lIns="105571" tIns="52784" rIns="105571" bIns="52784">
            <a:spAutoFit/>
          </a:bodyPr>
          <a:lstStyle/>
          <a:p>
            <a:pPr marL="0" marR="0" lvl="0" indent="0" algn="l" defTabSz="914400" rtl="0" eaLnBrk="1" fontAlgn="auto" latinLnBrk="0" hangingPunct="1">
              <a:lnSpc>
                <a:spcPts val="3400"/>
              </a:lnSpc>
              <a:spcBef>
                <a:spcPts val="0"/>
              </a:spcBef>
              <a:spcAft>
                <a:spcPts val="0"/>
              </a:spcAft>
              <a:buClr>
                <a:srgbClr val="C00000"/>
              </a:buClr>
              <a:buSzTx/>
              <a:buFontTx/>
              <a:buNone/>
              <a:defRPr/>
            </a:pPr>
            <a:r>
              <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rPr>
              <a:t>可分为传统毒品和新型毒品。传统毒品一般指鸦片、海洛因等阿片类流行较早的毒品。新型毒品是相对传统毒品而言，主要指冰毒、摇头丸等人工化学合成的致幻剂、兴奋剂类毒品，在我国主要从上世纪末、本世纪初开始在歌舞娱乐场所中流行。</a:t>
            </a:r>
            <a:endParaRPr kumimoji="0" lang="zh-CN" altLang="en-US" sz="1800" b="0" i="0" u="none" strike="noStrike" kern="1200" cap="none" spc="0" normalizeH="0" baseline="0" noProof="0" dirty="0">
              <a:ln>
                <a:noFill/>
              </a:ln>
              <a:solidFill>
                <a:srgbClr val="E7E6E6">
                  <a:lumMod val="25000"/>
                </a:srgbClr>
              </a:solidFill>
              <a:effectLst/>
              <a:uLnTx/>
              <a:uFillTx/>
              <a:latin typeface="Arial" panose="020B0604020202020204"/>
              <a:ea typeface="微软雅黑" panose="020B0503020204020204" pitchFamily="34" charset="-122"/>
              <a:cs typeface="+mn-ea"/>
              <a:sym typeface="+mn-lt"/>
            </a:endParaRPr>
          </a:p>
        </p:txBody>
      </p:sp>
      <p:grpSp>
        <p:nvGrpSpPr>
          <p:cNvPr id="44" name="组合 43"/>
          <p:cNvGrpSpPr/>
          <p:nvPr/>
        </p:nvGrpSpPr>
        <p:grpSpPr>
          <a:xfrm>
            <a:off x="5680882" y="3554259"/>
            <a:ext cx="1762378" cy="516570"/>
            <a:chOff x="6194172" y="3742432"/>
            <a:chExt cx="1762378" cy="516570"/>
          </a:xfrm>
        </p:grpSpPr>
        <p:grpSp>
          <p:nvGrpSpPr>
            <p:cNvPr id="45" name="组合 44"/>
            <p:cNvGrpSpPr/>
            <p:nvPr/>
          </p:nvGrpSpPr>
          <p:grpSpPr>
            <a:xfrm>
              <a:off x="6194172" y="3742432"/>
              <a:ext cx="1762378" cy="516570"/>
              <a:chOff x="325411" y="-963173"/>
              <a:chExt cx="2529379" cy="741386"/>
            </a:xfrm>
          </p:grpSpPr>
          <p:grpSp>
            <p:nvGrpSpPr>
              <p:cNvPr id="47" name="组合 46"/>
              <p:cNvGrpSpPr/>
              <p:nvPr/>
            </p:nvGrpSpPr>
            <p:grpSpPr>
              <a:xfrm>
                <a:off x="325411" y="-963173"/>
                <a:ext cx="2529379" cy="741386"/>
                <a:chOff x="847094" y="1716439"/>
                <a:chExt cx="2529379" cy="741386"/>
              </a:xfrm>
            </p:grpSpPr>
            <p:sp>
              <p:nvSpPr>
                <p:cNvPr id="49" name="矩形: 圆角 48"/>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50" name="组合 49"/>
                <p:cNvGrpSpPr/>
                <p:nvPr/>
              </p:nvGrpSpPr>
              <p:grpSpPr>
                <a:xfrm>
                  <a:off x="847094" y="1716439"/>
                  <a:ext cx="626402" cy="666076"/>
                  <a:chOff x="4515973" y="-1057089"/>
                  <a:chExt cx="626402" cy="666076"/>
                </a:xfrm>
              </p:grpSpPr>
              <p:sp>
                <p:nvSpPr>
                  <p:cNvPr id="51" name="椭圆 50"/>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52"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48" name="TextBox 20"/>
              <p:cNvSpPr txBox="1"/>
              <p:nvPr/>
            </p:nvSpPr>
            <p:spPr>
              <a:xfrm>
                <a:off x="993034" y="-761456"/>
                <a:ext cx="1616390" cy="48589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传统毒品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46" name="图片 45"/>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grpSp>
        <p:nvGrpSpPr>
          <p:cNvPr id="53" name="组合 52"/>
          <p:cNvGrpSpPr/>
          <p:nvPr/>
        </p:nvGrpSpPr>
        <p:grpSpPr>
          <a:xfrm>
            <a:off x="7540505" y="3554260"/>
            <a:ext cx="1919555" cy="516570"/>
            <a:chOff x="6194172" y="3742433"/>
            <a:chExt cx="1919555" cy="516570"/>
          </a:xfrm>
        </p:grpSpPr>
        <p:grpSp>
          <p:nvGrpSpPr>
            <p:cNvPr id="54" name="组合 53"/>
            <p:cNvGrpSpPr/>
            <p:nvPr/>
          </p:nvGrpSpPr>
          <p:grpSpPr>
            <a:xfrm>
              <a:off x="6194172" y="3742433"/>
              <a:ext cx="1919555" cy="516570"/>
              <a:chOff x="325411" y="-963173"/>
              <a:chExt cx="2754961" cy="741386"/>
            </a:xfrm>
          </p:grpSpPr>
          <p:grpSp>
            <p:nvGrpSpPr>
              <p:cNvPr id="56" name="组合 55"/>
              <p:cNvGrpSpPr/>
              <p:nvPr/>
            </p:nvGrpSpPr>
            <p:grpSpPr>
              <a:xfrm>
                <a:off x="325411" y="-963173"/>
                <a:ext cx="2529379" cy="741386"/>
                <a:chOff x="847094" y="1716439"/>
                <a:chExt cx="2529379" cy="741386"/>
              </a:xfrm>
            </p:grpSpPr>
            <p:sp>
              <p:nvSpPr>
                <p:cNvPr id="58" name="矩形: 圆角 57"/>
                <p:cNvSpPr/>
                <p:nvPr/>
              </p:nvSpPr>
              <p:spPr>
                <a:xfrm>
                  <a:off x="906779" y="1878163"/>
                  <a:ext cx="2469694" cy="579662"/>
                </a:xfrm>
                <a:prstGeom prst="roundRect">
                  <a:avLst>
                    <a:gd name="adj" fmla="val 50000"/>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59" name="组合 58"/>
                <p:cNvGrpSpPr/>
                <p:nvPr/>
              </p:nvGrpSpPr>
              <p:grpSpPr>
                <a:xfrm>
                  <a:off x="847094" y="1716439"/>
                  <a:ext cx="626402" cy="666076"/>
                  <a:chOff x="4515973" y="-1057089"/>
                  <a:chExt cx="626402" cy="666076"/>
                </a:xfrm>
              </p:grpSpPr>
              <p:sp>
                <p:nvSpPr>
                  <p:cNvPr id="60" name="椭圆 59"/>
                  <p:cNvSpPr/>
                  <p:nvPr/>
                </p:nvSpPr>
                <p:spPr>
                  <a:xfrm>
                    <a:off x="4659432" y="-808972"/>
                    <a:ext cx="417959" cy="417959"/>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28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sp>
                <p:nvSpPr>
                  <p:cNvPr id="61" name="标题 1"/>
                  <p:cNvSpPr txBox="1"/>
                  <p:nvPr/>
                </p:nvSpPr>
                <p:spPr>
                  <a:xfrm>
                    <a:off x="4515973" y="-1057089"/>
                    <a:ext cx="626402" cy="523862"/>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rPr>
                      <a:t> </a:t>
                    </a:r>
                    <a:endParaRPr kumimoji="0" lang="zh-CN" altLang="en-US" sz="3200" b="0" i="0" u="none" strike="noStrike" kern="1200" cap="none" spc="0" normalizeH="0" baseline="0" noProof="0" dirty="0">
                      <a:ln>
                        <a:noFill/>
                      </a:ln>
                      <a:solidFill>
                        <a:srgbClr val="FF2929"/>
                      </a:solidFill>
                      <a:effectLst/>
                      <a:uLnTx/>
                      <a:uFillTx/>
                      <a:latin typeface="Arial" panose="020B0604020202020204"/>
                      <a:ea typeface="微软雅黑" panose="020B0503020204020204" pitchFamily="34" charset="-122"/>
                      <a:cs typeface="+mn-ea"/>
                      <a:sym typeface="+mn-lt"/>
                    </a:endParaRPr>
                  </a:p>
                </p:txBody>
              </p:sp>
            </p:grpSp>
          </p:grpSp>
          <p:sp>
            <p:nvSpPr>
              <p:cNvPr id="57" name="TextBox 20"/>
              <p:cNvSpPr txBox="1"/>
              <p:nvPr/>
            </p:nvSpPr>
            <p:spPr>
              <a:xfrm>
                <a:off x="993034" y="-746319"/>
                <a:ext cx="2087338" cy="48589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新型毒品</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pic>
          <p:nvPicPr>
            <p:cNvPr id="55" name="图片 54"/>
            <p:cNvPicPr>
              <a:picLocks noChangeAspect="1"/>
            </p:cNvPicPr>
            <p:nvPr/>
          </p:nvPicPr>
          <p:blipFill rotWithShape="1">
            <a:blip r:embed="rId3" cstate="screen"/>
            <a:srcRect/>
            <a:stretch>
              <a:fillRect/>
            </a:stretch>
          </p:blipFill>
          <p:spPr>
            <a:xfrm>
              <a:off x="6334018" y="3900355"/>
              <a:ext cx="244843" cy="282866"/>
            </a:xfrm>
            <a:prstGeom prst="rect">
              <a:avLst/>
            </a:prstGeom>
          </p:spPr>
        </p:pic>
      </p:grpSp>
      <p:sp>
        <p:nvSpPr>
          <p:cNvPr id="62" name="标题 1"/>
          <p:cNvSpPr txBox="1"/>
          <p:nvPr/>
        </p:nvSpPr>
        <p:spPr>
          <a:xfrm>
            <a:off x="1031876" y="356382"/>
            <a:ext cx="5679115" cy="523864"/>
          </a:xfrm>
          <a:prstGeom prst="rect">
            <a:avLst/>
          </a:prstGeom>
        </p:spPr>
        <p:txBody>
          <a:bodyPr>
            <a:noAutofit/>
          </a:bodyPr>
          <a:lstStyle>
            <a:lvl1pPr algn="l" defTabSz="1219200" rtl="0" eaLnBrk="1" latinLnBrk="0" hangingPunct="1">
              <a:spcBef>
                <a:spcPct val="0"/>
              </a:spcBef>
              <a:buNone/>
              <a:defRPr sz="2000" b="1" kern="1200">
                <a:blipFill dpi="0" rotWithShape="1">
                  <a:blip r:embed="rId2">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anose="020B0503020204020204" pitchFamily="34" charset="-122"/>
                <a:ea typeface="微软雅黑" panose="020B0503020204020204" pitchFamily="34" charset="-122"/>
                <a:cs typeface="+mj-cs"/>
              </a:defRPr>
            </a:lvl1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rPr>
              <a:t>什么是毒品</a:t>
            </a:r>
            <a:endParaRPr kumimoji="0" lang="zh-CN" altLang="en-US" sz="2800" b="1" i="0" u="none" strike="noStrike" kern="1200" cap="none" spc="0" normalizeH="0" baseline="0" noProof="0" dirty="0">
              <a:ln>
                <a:noFill/>
              </a:ln>
              <a:solidFill>
                <a:srgbClr val="44546A">
                  <a:lumMod val="75000"/>
                </a:srgbClr>
              </a:solidFill>
              <a:effectLst>
                <a:glow rad="101600">
                  <a:prstClr val="white">
                    <a:alpha val="60000"/>
                  </a:prstClr>
                </a:glow>
              </a:effectLst>
              <a:uLnTx/>
              <a:uFillTx/>
              <a:latin typeface="Arial" panose="020B0604020202020204"/>
              <a:ea typeface="微软雅黑" panose="020B0503020204020204" pitchFamily="34" charset="-122"/>
              <a:cs typeface="+mn-ea"/>
              <a:sym typeface="+mn-lt"/>
            </a:endParaRPr>
          </a:p>
        </p:txBody>
      </p:sp>
      <p:pic>
        <p:nvPicPr>
          <p:cNvPr id="10" name="图片 9" descr="图片包含 游戏机, 食物&#10;&#10;描述已自动生成"/>
          <p:cNvPicPr>
            <a:picLocks noChangeAspect="1"/>
          </p:cNvPicPr>
          <p:nvPr/>
        </p:nvPicPr>
        <p:blipFill rotWithShape="1">
          <a:blip r:embed="rId4"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 presetClass="entr" presetSubtype="2" fill="hold" nodeType="afterEffect" p14:presetBounceEnd="48000">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14:bounceEnd="48000">
                                          <p:cBhvr additive="base">
                                            <p:cTn id="30"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14:presetBounceEnd="48000">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8000">
                                          <p:cBhvr additive="base">
                                            <p:cTn id="35" dur="500" fill="hold"/>
                                            <p:tgtEl>
                                              <p:spTgt spid="24"/>
                                            </p:tgtEl>
                                            <p:attrNameLst>
                                              <p:attrName>ppt_x</p:attrName>
                                            </p:attrNameLst>
                                          </p:cBhvr>
                                          <p:tavLst>
                                            <p:tav tm="0">
                                              <p:val>
                                                <p:strVal val="1+#ppt_w/2"/>
                                              </p:val>
                                            </p:tav>
                                            <p:tav tm="100000">
                                              <p:val>
                                                <p:strVal val="#ppt_x"/>
                                              </p:val>
                                            </p:tav>
                                          </p:tavLst>
                                        </p:anim>
                                        <p:anim calcmode="lin" valueType="num" p14:bounceEnd="48000">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49"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 calcmode="lin" valueType="num">
                                          <p:cBhvr>
                                            <p:cTn id="42" dur="500" fill="hold"/>
                                            <p:tgtEl>
                                              <p:spTgt spid="33"/>
                                            </p:tgtEl>
                                            <p:attrNameLst>
                                              <p:attrName>style.rotation</p:attrName>
                                            </p:attrNameLst>
                                          </p:cBhvr>
                                          <p:tavLst>
                                            <p:tav tm="0">
                                              <p:val>
                                                <p:fltVal val="360"/>
                                              </p:val>
                                            </p:tav>
                                            <p:tav tm="100000">
                                              <p:val>
                                                <p:fltVal val="0"/>
                                              </p:val>
                                            </p:tav>
                                          </p:tavLst>
                                        </p:anim>
                                        <p:animEffect transition="in" filter="fade">
                                          <p:cBhvr>
                                            <p:cTn id="43" dur="500"/>
                                            <p:tgtEl>
                                              <p:spTgt spid="3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randombar(horizontal)">
                                          <p:cBhvr>
                                            <p:cTn id="51" dur="500"/>
                                            <p:tgtEl>
                                              <p:spTgt spid="37"/>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500"/>
                                            <p:tgtEl>
                                              <p:spTgt spid="43"/>
                                            </p:tgtEl>
                                          </p:cBhvr>
                                        </p:animEffect>
                                      </p:childTnLst>
                                    </p:cTn>
                                  </p:par>
                                </p:childTnLst>
                              </p:cTn>
                            </p:par>
                            <p:par>
                              <p:cTn id="60" fill="hold">
                                <p:stCondLst>
                                  <p:cond delay="6000"/>
                                </p:stCondLst>
                                <p:childTnLst>
                                  <p:par>
                                    <p:cTn id="61" presetID="2" presetClass="entr" presetSubtype="2" fill="hold" nodeType="afterEffect" p14:presetBounceEnd="48000">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14:bounceEnd="48000">
                                          <p:cBhvr additive="base">
                                            <p:cTn id="63" dur="500" fill="hold"/>
                                            <p:tgtEl>
                                              <p:spTgt spid="44"/>
                                            </p:tgtEl>
                                            <p:attrNameLst>
                                              <p:attrName>ppt_x</p:attrName>
                                            </p:attrNameLst>
                                          </p:cBhvr>
                                          <p:tavLst>
                                            <p:tav tm="0">
                                              <p:val>
                                                <p:strVal val="1+#ppt_w/2"/>
                                              </p:val>
                                            </p:tav>
                                            <p:tav tm="100000">
                                              <p:val>
                                                <p:strVal val="#ppt_x"/>
                                              </p:val>
                                            </p:tav>
                                          </p:tavLst>
                                        </p:anim>
                                        <p:anim calcmode="lin" valueType="num" p14:bounceEnd="48000">
                                          <p:cBhvr additive="base">
                                            <p:cTn id="64" dur="500" fill="hold"/>
                                            <p:tgtEl>
                                              <p:spTgt spid="44"/>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nodeType="afterEffect" p14:presetBounceEnd="48000">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14:bounceEnd="48000">
                                          <p:cBhvr additive="base">
                                            <p:cTn id="68" dur="500" fill="hold"/>
                                            <p:tgtEl>
                                              <p:spTgt spid="53"/>
                                            </p:tgtEl>
                                            <p:attrNameLst>
                                              <p:attrName>ppt_x</p:attrName>
                                            </p:attrNameLst>
                                          </p:cBhvr>
                                          <p:tavLst>
                                            <p:tav tm="0">
                                              <p:val>
                                                <p:strVal val="1+#ppt_w/2"/>
                                              </p:val>
                                            </p:tav>
                                            <p:tav tm="100000">
                                              <p:val>
                                                <p:strVal val="#ppt_x"/>
                                              </p:val>
                                            </p:tav>
                                          </p:tavLst>
                                        </p:anim>
                                        <p:anim calcmode="lin" valueType="num" p14:bounceEnd="48000">
                                          <p:cBhvr additive="base">
                                            <p:cTn id="69"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37" grpId="0" animBg="1"/>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49" presetClass="entr" presetSubtype="0" decel="10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 calcmode="lin" valueType="num">
                                          <p:cBhvr>
                                            <p:cTn id="42" dur="500" fill="hold"/>
                                            <p:tgtEl>
                                              <p:spTgt spid="33"/>
                                            </p:tgtEl>
                                            <p:attrNameLst>
                                              <p:attrName>style.rotation</p:attrName>
                                            </p:attrNameLst>
                                          </p:cBhvr>
                                          <p:tavLst>
                                            <p:tav tm="0">
                                              <p:val>
                                                <p:fltVal val="360"/>
                                              </p:val>
                                            </p:tav>
                                            <p:tav tm="100000">
                                              <p:val>
                                                <p:fltVal val="0"/>
                                              </p:val>
                                            </p:tav>
                                          </p:tavLst>
                                        </p:anim>
                                        <p:animEffect transition="in" filter="fade">
                                          <p:cBhvr>
                                            <p:cTn id="43" dur="500"/>
                                            <p:tgtEl>
                                              <p:spTgt spid="3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randombar(horizontal)">
                                          <p:cBhvr>
                                            <p:cTn id="51" dur="500"/>
                                            <p:tgtEl>
                                              <p:spTgt spid="37"/>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500"/>
                                            <p:tgtEl>
                                              <p:spTgt spid="43"/>
                                            </p:tgtEl>
                                          </p:cBhvr>
                                        </p:animEffect>
                                      </p:childTnLst>
                                    </p:cTn>
                                  </p:par>
                                </p:childTnLst>
                              </p:cTn>
                            </p:par>
                            <p:par>
                              <p:cTn id="60" fill="hold">
                                <p:stCondLst>
                                  <p:cond delay="6000"/>
                                </p:stCondLst>
                                <p:childTnLst>
                                  <p:par>
                                    <p:cTn id="61" presetID="2" presetClass="entr" presetSubtype="2"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1+#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1+#ppt_w/2"/>
                                              </p:val>
                                            </p:tav>
                                            <p:tav tm="100000">
                                              <p:val>
                                                <p:strVal val="#ppt_x"/>
                                              </p:val>
                                            </p:tav>
                                          </p:tavLst>
                                        </p:anim>
                                        <p:anim calcmode="lin" valueType="num">
                                          <p:cBhvr additive="base">
                                            <p:cTn id="69"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37" grpId="0" animBg="1"/>
          <p:bldP spid="4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descr="图片包含 游戏机, 食物&#10;&#10;描述已自动生成"/>
          <p:cNvPicPr>
            <a:picLocks noChangeAspect="1"/>
          </p:cNvPicPr>
          <p:nvPr/>
        </p:nvPicPr>
        <p:blipFill rotWithShape="1">
          <a:blip r:embed="rId2" cstate="screen"/>
          <a:srcRect/>
          <a:stretch>
            <a:fillRect/>
          </a:stretch>
        </p:blipFill>
        <p:spPr>
          <a:xfrm>
            <a:off x="8041064" y="0"/>
            <a:ext cx="4150936" cy="1951348"/>
          </a:xfrm>
          <a:custGeom>
            <a:avLst/>
            <a:gdLst>
              <a:gd name="connsiteX0" fmla="*/ 0 w 4150936"/>
              <a:gd name="connsiteY0" fmla="*/ 0 h 1951348"/>
              <a:gd name="connsiteX1" fmla="*/ 4150936 w 4150936"/>
              <a:gd name="connsiteY1" fmla="*/ 0 h 1951348"/>
              <a:gd name="connsiteX2" fmla="*/ 4150936 w 4150936"/>
              <a:gd name="connsiteY2" fmla="*/ 1951348 h 1951348"/>
              <a:gd name="connsiteX3" fmla="*/ 2772437 w 4150936"/>
              <a:gd name="connsiteY3" fmla="*/ 1951348 h 1951348"/>
              <a:gd name="connsiteX4" fmla="*/ 2780908 w 4150936"/>
              <a:gd name="connsiteY4" fmla="*/ 1880648 h 1951348"/>
              <a:gd name="connsiteX5" fmla="*/ 980388 w 4150936"/>
              <a:gd name="connsiteY5" fmla="*/ 1121790 h 1951348"/>
              <a:gd name="connsiteX6" fmla="*/ 122153 w 4150936"/>
              <a:gd name="connsiteY6" fmla="*/ 1213380 h 1951348"/>
              <a:gd name="connsiteX7" fmla="*/ 0 w 4150936"/>
              <a:gd name="connsiteY7" fmla="*/ 1244657 h 1951348"/>
              <a:gd name="connsiteX8" fmla="*/ 0 w 4150936"/>
              <a:gd name="connsiteY8"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0936" h="1951348">
                <a:moveTo>
                  <a:pt x="0" y="0"/>
                </a:moveTo>
                <a:lnTo>
                  <a:pt x="4150936" y="0"/>
                </a:lnTo>
                <a:lnTo>
                  <a:pt x="4150936" y="1951348"/>
                </a:lnTo>
                <a:lnTo>
                  <a:pt x="2772437" y="1951348"/>
                </a:lnTo>
                <a:lnTo>
                  <a:pt x="2780908" y="1880648"/>
                </a:lnTo>
                <a:cubicBezTo>
                  <a:pt x="2780908" y="1461542"/>
                  <a:pt x="1974788" y="1121790"/>
                  <a:pt x="980388" y="1121790"/>
                </a:cubicBezTo>
                <a:cubicBezTo>
                  <a:pt x="669638" y="1121790"/>
                  <a:pt x="377275" y="1154969"/>
                  <a:pt x="122153" y="1213380"/>
                </a:cubicBezTo>
                <a:lnTo>
                  <a:pt x="0" y="1244657"/>
                </a:lnTo>
                <a:lnTo>
                  <a:pt x="0" y="0"/>
                </a:lnTo>
                <a:close/>
              </a:path>
            </a:pathLst>
          </a:custGeom>
        </p:spPr>
      </p:pic>
      <p:pic>
        <p:nvPicPr>
          <p:cNvPr id="13" name="图片 12" descr="图片包含 游戏机, 灯, 动物, 画&#10;&#10;描述已自动生成"/>
          <p:cNvPicPr>
            <a:picLocks noChangeAspect="1"/>
          </p:cNvPicPr>
          <p:nvPr/>
        </p:nvPicPr>
        <p:blipFill rotWithShape="1">
          <a:blip r:embed="rId3" cstate="screen">
            <a:alphaModFix amt="60000"/>
          </a:blip>
          <a:srcRect/>
          <a:stretch>
            <a:fillRect/>
          </a:stretch>
        </p:blipFill>
        <p:spPr>
          <a:xfrm>
            <a:off x="351831" y="0"/>
            <a:ext cx="3239257" cy="986788"/>
          </a:xfrm>
          <a:prstGeom prst="rect">
            <a:avLst/>
          </a:prstGeom>
        </p:spPr>
      </p:pic>
      <p:pic>
        <p:nvPicPr>
          <p:cNvPr id="33" name="图片 32" descr="图片包含 标志, 绿色, 黑色, 游戏机&#10;&#10;描述已自动生成"/>
          <p:cNvPicPr>
            <a:picLocks noChangeAspect="1"/>
          </p:cNvPicPr>
          <p:nvPr/>
        </p:nvPicPr>
        <p:blipFill>
          <a:blip r:embed="rId4" cstate="screen"/>
          <a:stretch>
            <a:fillRect/>
          </a:stretch>
        </p:blipFill>
        <p:spPr>
          <a:xfrm>
            <a:off x="263948" y="184096"/>
            <a:ext cx="862033" cy="754956"/>
          </a:xfrm>
          <a:prstGeom prst="rect">
            <a:avLst/>
          </a:prstGeom>
        </p:spPr>
      </p:pic>
      <p:sp>
        <p:nvSpPr>
          <p:cNvPr id="32" name="33417"/>
          <p:cNvSpPr txBox="1"/>
          <p:nvPr/>
        </p:nvSpPr>
        <p:spPr>
          <a:xfrm>
            <a:off x="1169194" y="2767280"/>
            <a:ext cx="9853612" cy="1680895"/>
          </a:xfrm>
          <a:prstGeom prst="rect">
            <a:avLst/>
          </a:prstGeom>
        </p:spPr>
        <p:txBody>
          <a:bodyPr>
            <a:noAutofit/>
          </a:bodyPr>
          <a:lstStyle>
            <a:defPPr>
              <a:defRPr lang="zh-CN"/>
            </a:defPPr>
            <a:lvl1pPr marR="0" lvl="0" indent="0" defTabSz="1219200" fontAlgn="auto">
              <a:lnSpc>
                <a:spcPct val="100000"/>
              </a:lnSpc>
              <a:spcBef>
                <a:spcPct val="0"/>
              </a:spcBef>
              <a:spcAft>
                <a:spcPts val="0"/>
              </a:spcAft>
              <a:buClrTx/>
              <a:buSzTx/>
              <a:buFontTx/>
              <a:buNone/>
              <a:defRPr kumimoji="0" sz="8800" b="0" i="0" u="none" strike="noStrike" cap="none" spc="-150" normalizeH="0" baseline="0">
                <a:ln>
                  <a:solidFill>
                    <a:srgbClr val="ED7D31">
                      <a:lumMod val="20000"/>
                      <a:lumOff val="80000"/>
                    </a:srgbClr>
                  </a:solidFill>
                </a:ln>
                <a:solidFill>
                  <a:srgbClr val="009636"/>
                </a:solidFill>
                <a:effectLst>
                  <a:glow rad="76200">
                    <a:schemeClr val="bg1"/>
                  </a:glow>
                  <a:outerShdw blurRad="50800" dist="76200" dir="2700000" algn="tl" rotWithShape="0">
                    <a:prstClr val="black">
                      <a:alpha val="40000"/>
                    </a:prstClr>
                  </a:outerShdw>
                </a:effectLst>
                <a:uLnTx/>
                <a:uFillTx/>
                <a:latin typeface="禹卫书法行书简体" panose="02000603000000000000" pitchFamily="2" charset="-122"/>
                <a:ea typeface="禹卫书法行书简体" panose="02000603000000000000" pitchFamily="2" charset="-122"/>
                <a:cs typeface="+mn-ea"/>
              </a:defRPr>
            </a:lvl1pPr>
          </a:lstStyle>
          <a:p>
            <a:pPr algn="dist"/>
            <a:r>
              <a:rPr lang="zh-CN" altLang="en-US" dirty="0">
                <a:sym typeface="+mn-lt"/>
              </a:rPr>
              <a:t>毒品带来的危害</a:t>
            </a:r>
            <a:endParaRPr lang="zh-CN" altLang="en-US" dirty="0">
              <a:sym typeface="+mn-lt"/>
            </a:endParaRPr>
          </a:p>
        </p:txBody>
      </p:sp>
      <p:sp>
        <p:nvSpPr>
          <p:cNvPr id="37" name="TextBox 10"/>
          <p:cNvSpPr txBox="1"/>
          <p:nvPr/>
        </p:nvSpPr>
        <p:spPr>
          <a:xfrm>
            <a:off x="4085962" y="1649734"/>
            <a:ext cx="4401077" cy="830997"/>
          </a:xfrm>
          <a:prstGeom prst="rect">
            <a:avLst/>
          </a:prstGeom>
          <a:noFill/>
        </p:spPr>
        <p:txBody>
          <a:bodyPr wrap="none" rtlCol="0">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9636"/>
                </a:solidFill>
                <a:uLnTx/>
                <a:uFillTx/>
                <a:cs typeface="+mn-ea"/>
                <a:sym typeface="+mn-lt"/>
              </a:rPr>
              <a:t>第二部分 </a:t>
            </a:r>
            <a:r>
              <a:rPr kumimoji="0" lang="en-US" altLang="zh-CN" sz="2400" b="0" i="0" u="none" strike="noStrike" kern="1200" cap="none" spc="0" normalizeH="0" baseline="0" noProof="0" dirty="0">
                <a:ln>
                  <a:noFill/>
                </a:ln>
                <a:solidFill>
                  <a:srgbClr val="009636"/>
                </a:solidFill>
                <a:uLnTx/>
                <a:uFillTx/>
                <a:cs typeface="+mn-ea"/>
                <a:sym typeface="+mn-lt"/>
              </a:rPr>
              <a:t>PART TWO</a:t>
            </a:r>
            <a:endParaRPr kumimoji="0" lang="zh-CN" altLang="en-US" sz="2400" b="0" i="0" u="none" strike="noStrike" kern="1200" cap="none" spc="0" normalizeH="0" baseline="0" noProof="0" dirty="0">
              <a:ln>
                <a:noFill/>
              </a:ln>
              <a:solidFill>
                <a:srgbClr val="009636"/>
              </a:solidFill>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Lst>
  </p:timing>
</p:sld>
</file>

<file path=ppt/tags/tag1.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0.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1.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2.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3.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4.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5.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6.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17.xml><?xml version="1.0" encoding="utf-8"?>
<p:tagLst xmlns:p="http://schemas.openxmlformats.org/presentationml/2006/main">
  <p:tag name="COMMONDATA" val="eyJoZGlkIjoiNTY2ZjhjZGJjMDZmYjA2NTk1NWE4NGIxNTMwNmUwYmQifQ=="/>
  <p:tag name="commondata" val="eyJoZGlkIjoiYTA2NTY5MjgwMzliMGNhMWE1ZWI3OTA2ZmZkNDdlNjEifQ=="/>
</p:tagLst>
</file>

<file path=ppt/tags/tag2.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3.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4.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5.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6.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7.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8.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ags/tag9.xml><?xml version="1.0" encoding="utf-8"?>
<p:tagLst xmlns:p="http://schemas.openxmlformats.org/presentationml/2006/main">
  <p:tag name="KSO_WM_DIAGRAM_VIRTUALLY_FRAME" val="{&quot;height&quot;:248.8529921259842,&quot;left&quot;:396.5736220472441,&quot;top&quot;:133.62685039370078,&quot;width&quot;:417.997244094488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yju2m0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0vb3lw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8773</Words>
  <Application>WPS 演示</Application>
  <PresentationFormat>宽屏</PresentationFormat>
  <Paragraphs>495</Paragraphs>
  <Slides>45</Slides>
  <Notes>38</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45</vt:i4>
      </vt:variant>
    </vt:vector>
  </HeadingPairs>
  <TitlesOfParts>
    <vt:vector size="58" baseType="lpstr">
      <vt:lpstr>Arial</vt:lpstr>
      <vt:lpstr>宋体</vt:lpstr>
      <vt:lpstr>Wingdings</vt:lpstr>
      <vt:lpstr>微软雅黑</vt:lpstr>
      <vt:lpstr>安景臣毛笔行书</vt:lpstr>
      <vt:lpstr>禹卫书法行书简体</vt:lpstr>
      <vt:lpstr>Arial</vt:lpstr>
      <vt:lpstr>Calibri</vt:lpstr>
      <vt:lpstr>等线</vt:lpstr>
      <vt:lpstr>Arial Unicode MS</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小王册</cp:lastModifiedBy>
  <cp:revision>28</cp:revision>
  <dcterms:created xsi:type="dcterms:W3CDTF">2020-05-17T13:42:00Z</dcterms:created>
  <dcterms:modified xsi:type="dcterms:W3CDTF">2024-09-29T11:06:57Z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0840461E7FFE477BAE94283CB102E6F3_12</vt:lpwstr>
  </property>
  <property fmtid="{D5CDD505-2E9C-101B-9397-08002B2CF9AE}" pid="3" name="KSOProductBuildVer">
    <vt:lpwstr>2052-12.1.0.18240</vt:lpwstr>
  </property>
</Properties>
</file>