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0"/>
  </p:notesMasterIdLst>
  <p:sldIdLst>
    <p:sldId id="282" r:id="rId4"/>
    <p:sldId id="284" r:id="rId5"/>
    <p:sldId id="285" r:id="rId6"/>
    <p:sldId id="259" r:id="rId7"/>
    <p:sldId id="286" r:id="rId8"/>
    <p:sldId id="7135" r:id="rId9"/>
    <p:sldId id="7136" r:id="rId10"/>
    <p:sldId id="287" r:id="rId11"/>
    <p:sldId id="271" r:id="rId12"/>
    <p:sldId id="7148" r:id="rId13"/>
    <p:sldId id="7146" r:id="rId14"/>
    <p:sldId id="7154" r:id="rId15"/>
    <p:sldId id="288" r:id="rId16"/>
    <p:sldId id="279" r:id="rId17"/>
    <p:sldId id="7160" r:id="rId18"/>
    <p:sldId id="7166" r:id="rId19"/>
    <p:sldId id="280" r:id="rId21"/>
    <p:sldId id="7163" r:id="rId22"/>
    <p:sldId id="713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B5E2"/>
    <a:srgbClr val="EE2D00"/>
    <a:srgbClr val="FF3300"/>
    <a:srgbClr val="227DC8"/>
    <a:srgbClr val="1E9ECC"/>
    <a:srgbClr val="1C66A4"/>
    <a:srgbClr val="2BA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2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82" y="994"/>
      </p:cViewPr>
      <p:guideLst>
        <p:guide orient="horz" pos="2224"/>
        <p:guide pos="3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6089-A74C-499F-A58D-AF1D7D513D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BFB9-2749-4CB8-8599-8E23CD73B5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4EC6089-A74C-499F-A58D-AF1D7D513D9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490BFB9-2749-4CB8-8599-8E23CD73B59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324853" y="365125"/>
            <a:ext cx="11514221" cy="6127749"/>
          </a:xfrm>
          <a:prstGeom prst="roundRect">
            <a:avLst>
              <a:gd name="adj" fmla="val 12544"/>
            </a:avLst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4EC6089-A74C-499F-A58D-AF1D7D513D9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490BFB9-2749-4CB8-8599-8E23CD73B59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324853" y="365125"/>
            <a:ext cx="11514221" cy="6127749"/>
          </a:xfrm>
          <a:prstGeom prst="roundRect">
            <a:avLst>
              <a:gd name="adj" fmla="val 12544"/>
            </a:avLst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1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11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2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9" Type="http://schemas.openxmlformats.org/officeDocument/2006/relationships/tags" Target="../tags/tag10.xml"/><Relationship Id="rId18" Type="http://schemas.openxmlformats.org/officeDocument/2006/relationships/tags" Target="../tags/tag9.xml"/><Relationship Id="rId17" Type="http://schemas.openxmlformats.org/officeDocument/2006/relationships/tags" Target="../tags/tag8.xml"/><Relationship Id="rId16" Type="http://schemas.openxmlformats.org/officeDocument/2006/relationships/tags" Target="../tags/tag7.xml"/><Relationship Id="rId15" Type="http://schemas.openxmlformats.org/officeDocument/2006/relationships/tags" Target="../tags/tag6.xml"/><Relationship Id="rId14" Type="http://schemas.openxmlformats.org/officeDocument/2006/relationships/tags" Target="../tags/tag5.xml"/><Relationship Id="rId13" Type="http://schemas.openxmlformats.org/officeDocument/2006/relationships/tags" Target="../tags/tag4.xml"/><Relationship Id="rId12" Type="http://schemas.openxmlformats.org/officeDocument/2006/relationships/tags" Target="../tags/tag3.xml"/><Relationship Id="rId11" Type="http://schemas.openxmlformats.org/officeDocument/2006/relationships/tags" Target="../tags/tag2.xml"/><Relationship Id="rId10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5854020"/>
            <a:ext cx="12192000" cy="7776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3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439927"/>
            <a:ext cx="12192000" cy="4180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>
            <a:fillRect/>
          </a:stretch>
        </p:blipFill>
        <p:spPr>
          <a:xfrm>
            <a:off x="8088539" y="3190240"/>
            <a:ext cx="4262193" cy="36880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933"/>
            <a:ext cx="2692400" cy="269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515109" y="1405113"/>
            <a:ext cx="9092565" cy="1325880"/>
            <a:chOff x="1635934" y="1487916"/>
            <a:chExt cx="9092565" cy="1325880"/>
          </a:xfrm>
        </p:grpSpPr>
        <p:sp>
          <p:nvSpPr>
            <p:cNvPr id="24" name="文本框 23"/>
            <p:cNvSpPr txBox="1"/>
            <p:nvPr/>
          </p:nvSpPr>
          <p:spPr>
            <a:xfrm>
              <a:off x="1635934" y="1491726"/>
              <a:ext cx="8820150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dirty="0">
                  <a:ln w="273050">
                    <a:solidFill>
                      <a:srgbClr val="36B5E2"/>
                    </a:solidFill>
                  </a:ln>
                  <a:solidFill>
                    <a:srgbClr val="1C66A4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文明交通</a:t>
              </a:r>
              <a:r>
                <a:rPr lang="en-US" altLang="zh-CN" sz="8000" dirty="0">
                  <a:ln w="273050">
                    <a:solidFill>
                      <a:srgbClr val="36B5E2"/>
                    </a:solidFill>
                  </a:ln>
                  <a:solidFill>
                    <a:srgbClr val="1C66A4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 </a:t>
              </a:r>
              <a:r>
                <a:rPr lang="zh-CN" altLang="en-US" sz="8000" dirty="0">
                  <a:ln w="273050">
                    <a:solidFill>
                      <a:srgbClr val="36B5E2"/>
                    </a:solidFill>
                  </a:ln>
                  <a:solidFill>
                    <a:srgbClr val="1C66A4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携手共创</a:t>
              </a:r>
              <a:endParaRPr lang="zh-CN" altLang="en-US" sz="8000" dirty="0">
                <a:ln w="273050">
                  <a:solidFill>
                    <a:srgbClr val="36B5E2"/>
                  </a:solidFill>
                </a:ln>
                <a:solidFill>
                  <a:srgbClr val="1C66A4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汉仪菱心体简" panose="02010400000101010101" pitchFamily="2" charset="-122"/>
                <a:ea typeface="汉仪菱心体简" panose="0201040000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639744" y="1487916"/>
              <a:ext cx="9088755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dirty="0">
                  <a:ln w="273050">
                    <a:noFill/>
                  </a:ln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文明交通</a:t>
              </a:r>
              <a:r>
                <a:rPr lang="en-US" altLang="zh-CN" sz="8000" dirty="0">
                  <a:ln w="273050">
                    <a:noFill/>
                  </a:ln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 </a:t>
              </a:r>
              <a:r>
                <a:rPr lang="zh-CN" altLang="en-US" sz="8000" dirty="0">
                  <a:ln w="273050">
                    <a:noFill/>
                  </a:ln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携手共创</a:t>
              </a:r>
              <a:endParaRPr lang="zh-CN" altLang="en-US" sz="8000" dirty="0">
                <a:ln w="273050">
                  <a:noFill/>
                </a:ln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3081756" y="3162014"/>
            <a:ext cx="596244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第十三个交通安全日主题班会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328528" y="960290"/>
            <a:ext cx="777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76140" y="4286885"/>
            <a:ext cx="3046730" cy="441926"/>
          </a:xfrm>
          <a:prstGeom prst="roundRect">
            <a:avLst/>
          </a:prstGeom>
          <a:solidFill>
            <a:srgbClr val="36B5E2"/>
          </a:solidFill>
          <a:ln w="15875">
            <a:noFill/>
          </a:ln>
          <a:effectLst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时间：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29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日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d-5b76723e2ece4899 (1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0501" y="-75342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6" grpId="1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1" y="1812694"/>
            <a:ext cx="4239949" cy="423994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17270" y="1812694"/>
            <a:ext cx="7122192" cy="1014730"/>
          </a:xfrm>
          <a:prstGeom prst="rect">
            <a:avLst/>
          </a:prstGeom>
          <a:noFill/>
          <a:ln w="25400">
            <a:solidFill>
              <a:srgbClr val="36B5E2"/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违规骑行：两人</a:t>
            </a:r>
            <a:r>
              <a:rPr 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共骑一辆共享单车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，使车辆重心不稳和超载，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导致车辆失去平衡，增加事故风险。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94128" y="3292584"/>
            <a:ext cx="7122193" cy="1014730"/>
          </a:xfrm>
          <a:prstGeom prst="rect">
            <a:avLst/>
          </a:prstGeom>
          <a:noFill/>
          <a:ln w="25400">
            <a:solidFill>
              <a:srgbClr val="36B5E2"/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超速骑行：部分学生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骑行速度过快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遇到紧急情况难以及时反应，容易发生事故。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480067" y="595630"/>
            <a:ext cx="5275046" cy="521970"/>
            <a:chOff x="3458477" y="595630"/>
            <a:chExt cx="5275046" cy="521970"/>
          </a:xfrm>
        </p:grpSpPr>
        <p:sp>
          <p:nvSpPr>
            <p:cNvPr id="17" name="文本框 16"/>
            <p:cNvSpPr txBox="1"/>
            <p:nvPr/>
          </p:nvSpPr>
          <p:spPr>
            <a:xfrm>
              <a:off x="4570997" y="595630"/>
              <a:ext cx="3092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2. 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骑行安全隐患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664116" y="721895"/>
              <a:ext cx="1069407" cy="264694"/>
              <a:chOff x="7664116" y="721895"/>
              <a:chExt cx="1069407" cy="264694"/>
            </a:xfrm>
          </p:grpSpPr>
          <p:sp>
            <p:nvSpPr>
              <p:cNvPr id="23" name="箭头: V 形 22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箭头: V 形 23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箭头: V 形 24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 flipH="1">
              <a:off x="3458477" y="721895"/>
              <a:ext cx="1069407" cy="264694"/>
              <a:chOff x="7664116" y="721895"/>
              <a:chExt cx="1069407" cy="264694"/>
            </a:xfrm>
          </p:grpSpPr>
          <p:sp>
            <p:nvSpPr>
              <p:cNvPr id="20" name="箭头: V 形 19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箭头: V 形 20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4405913" y="4746734"/>
            <a:ext cx="7122193" cy="1014730"/>
          </a:xfrm>
          <a:prstGeom prst="rect">
            <a:avLst/>
          </a:prstGeom>
          <a:noFill/>
          <a:ln w="25400">
            <a:solidFill>
              <a:srgbClr val="36B5E2"/>
            </a:solidFill>
            <a:prstDash val="dash"/>
          </a:ln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骑行时玩手机：骑行时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玩手机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会忽视周围交通情况，极大可能造成交通事故。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73082" y="595630"/>
            <a:ext cx="5275046" cy="521970"/>
            <a:chOff x="3458477" y="595630"/>
            <a:chExt cx="5275046" cy="521970"/>
          </a:xfrm>
        </p:grpSpPr>
        <p:sp>
          <p:nvSpPr>
            <p:cNvPr id="6" name="文本框 5"/>
            <p:cNvSpPr txBox="1"/>
            <p:nvPr/>
          </p:nvSpPr>
          <p:spPr>
            <a:xfrm>
              <a:off x="4707890" y="595630"/>
              <a:ext cx="277622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2. 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骑行安全隐患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7664116" y="721895"/>
              <a:ext cx="1069407" cy="264694"/>
              <a:chOff x="7664116" y="721895"/>
              <a:chExt cx="1069407" cy="264694"/>
            </a:xfrm>
          </p:grpSpPr>
          <p:sp>
            <p:nvSpPr>
              <p:cNvPr id="12" name="箭头: V 形 11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箭头: V 形 12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箭头: V 形 13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flipH="1">
              <a:off x="3458477" y="721895"/>
              <a:ext cx="1069407" cy="264694"/>
              <a:chOff x="7664116" y="721895"/>
              <a:chExt cx="1069407" cy="264694"/>
            </a:xfrm>
          </p:grpSpPr>
          <p:sp>
            <p:nvSpPr>
              <p:cNvPr id="9" name="箭头: V 形 8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箭头: V 形 9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861160" y="2731717"/>
            <a:ext cx="10417576" cy="553085"/>
            <a:chOff x="831950" y="1703017"/>
            <a:chExt cx="10417576" cy="553085"/>
          </a:xfrm>
        </p:grpSpPr>
        <p:sp>
          <p:nvSpPr>
            <p:cNvPr id="2" name="文本框 1"/>
            <p:cNvSpPr txBox="1"/>
            <p:nvPr/>
          </p:nvSpPr>
          <p:spPr>
            <a:xfrm>
              <a:off x="1734887" y="1703017"/>
              <a:ext cx="8722226" cy="553085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未保持安全车距：骑行时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未保持安全车距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，导致紧急情况时反应不及时。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箭头: V 形 14"/>
            <p:cNvSpPr/>
            <p:nvPr/>
          </p:nvSpPr>
          <p:spPr>
            <a:xfrm>
              <a:off x="10680031" y="1783314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箭头: V 形 15"/>
            <p:cNvSpPr/>
            <p:nvPr/>
          </p:nvSpPr>
          <p:spPr>
            <a:xfrm>
              <a:off x="11028479" y="1783314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箭头: V 形 20"/>
            <p:cNvSpPr/>
            <p:nvPr/>
          </p:nvSpPr>
          <p:spPr>
            <a:xfrm flipH="1">
              <a:off x="831950" y="1783314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箭头: V 形 21"/>
            <p:cNvSpPr/>
            <p:nvPr/>
          </p:nvSpPr>
          <p:spPr>
            <a:xfrm flipH="1">
              <a:off x="1180398" y="1768709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61160" y="3830271"/>
            <a:ext cx="10417576" cy="553085"/>
            <a:chOff x="831950" y="3363546"/>
            <a:chExt cx="10417576" cy="553085"/>
          </a:xfrm>
        </p:grpSpPr>
        <p:sp>
          <p:nvSpPr>
            <p:cNvPr id="4" name="文本框 3"/>
            <p:cNvSpPr txBox="1"/>
            <p:nvPr/>
          </p:nvSpPr>
          <p:spPr>
            <a:xfrm>
              <a:off x="1734887" y="3363546"/>
              <a:ext cx="8722226" cy="553085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不佩戴头盔：骑自行车时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不佩戴安全头盔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，增加了受伤时的风险。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箭头: V 形 16"/>
            <p:cNvSpPr/>
            <p:nvPr/>
          </p:nvSpPr>
          <p:spPr>
            <a:xfrm>
              <a:off x="10680031" y="3429000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箭头: V 形 17"/>
            <p:cNvSpPr/>
            <p:nvPr/>
          </p:nvSpPr>
          <p:spPr>
            <a:xfrm>
              <a:off x="11028479" y="3429000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箭头: V 形 22"/>
            <p:cNvSpPr/>
            <p:nvPr/>
          </p:nvSpPr>
          <p:spPr>
            <a:xfrm flipH="1">
              <a:off x="831950" y="3429000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箭头: V 形 23"/>
            <p:cNvSpPr/>
            <p:nvPr/>
          </p:nvSpPr>
          <p:spPr>
            <a:xfrm flipH="1">
              <a:off x="1180398" y="3429000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61160" y="4847565"/>
            <a:ext cx="10417576" cy="1014730"/>
            <a:chOff x="831950" y="4761840"/>
            <a:chExt cx="10417576" cy="1014730"/>
          </a:xfrm>
        </p:grpSpPr>
        <p:sp>
          <p:nvSpPr>
            <p:cNvPr id="3" name="文本框 2"/>
            <p:cNvSpPr txBox="1"/>
            <p:nvPr/>
          </p:nvSpPr>
          <p:spPr>
            <a:xfrm>
              <a:off x="1734887" y="4761840"/>
              <a:ext cx="8722226" cy="1014730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不在规定区域停车：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不在指定区域内停车</a:t>
              </a:r>
              <a:r>
                <a:rPr 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导致道路狭窄，影响交通流畅，增加车辆之间的冲突，或影响消防通道和紧急疏散通道的畅通。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箭头: V 形 18"/>
            <p:cNvSpPr/>
            <p:nvPr/>
          </p:nvSpPr>
          <p:spPr>
            <a:xfrm>
              <a:off x="10680031" y="4993105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箭头: V 形 19"/>
            <p:cNvSpPr/>
            <p:nvPr/>
          </p:nvSpPr>
          <p:spPr>
            <a:xfrm>
              <a:off x="11028479" y="4993105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箭头: V 形 24"/>
            <p:cNvSpPr/>
            <p:nvPr/>
          </p:nvSpPr>
          <p:spPr>
            <a:xfrm flipH="1">
              <a:off x="831950" y="4993105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 flipH="1">
              <a:off x="1180398" y="4993105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64335" y="1239467"/>
            <a:ext cx="10417576" cy="1014730"/>
            <a:chOff x="831950" y="1703017"/>
            <a:chExt cx="10417576" cy="1014730"/>
          </a:xfrm>
        </p:grpSpPr>
        <p:sp>
          <p:nvSpPr>
            <p:cNvPr id="31" name="文本框 30"/>
            <p:cNvSpPr txBox="1"/>
            <p:nvPr/>
          </p:nvSpPr>
          <p:spPr>
            <a:xfrm>
              <a:off x="1734887" y="1703017"/>
              <a:ext cx="8722226" cy="1014730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逆行或随意变道：在校园内骑行时不遵守交通规则，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逆行或随意变道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，给自己和他人带来安全隐患。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箭头: V 形 14"/>
            <p:cNvSpPr/>
            <p:nvPr/>
          </p:nvSpPr>
          <p:spPr>
            <a:xfrm>
              <a:off x="10680031" y="1783314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箭头: V 形 15"/>
            <p:cNvSpPr/>
            <p:nvPr/>
          </p:nvSpPr>
          <p:spPr>
            <a:xfrm>
              <a:off x="11028479" y="1783314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箭头: V 形 20"/>
            <p:cNvSpPr/>
            <p:nvPr/>
          </p:nvSpPr>
          <p:spPr>
            <a:xfrm flipH="1">
              <a:off x="831950" y="1783314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箭头: V 形 21"/>
            <p:cNvSpPr/>
            <p:nvPr/>
          </p:nvSpPr>
          <p:spPr>
            <a:xfrm flipH="1">
              <a:off x="1180398" y="1768709"/>
              <a:ext cx="221047" cy="441157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525152" y="595630"/>
            <a:ext cx="5141696" cy="521970"/>
            <a:chOff x="3525152" y="595630"/>
            <a:chExt cx="5141696" cy="521970"/>
          </a:xfrm>
        </p:grpSpPr>
        <p:sp>
          <p:nvSpPr>
            <p:cNvPr id="7" name="文本框 6"/>
            <p:cNvSpPr txBox="1"/>
            <p:nvPr/>
          </p:nvSpPr>
          <p:spPr>
            <a:xfrm>
              <a:off x="4382402" y="595630"/>
              <a:ext cx="34359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3. 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校外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交通安全隐患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040390" y="721895"/>
              <a:ext cx="626458" cy="264694"/>
              <a:chOff x="8040390" y="721895"/>
              <a:chExt cx="626458" cy="264694"/>
            </a:xfrm>
          </p:grpSpPr>
          <p:sp>
            <p:nvSpPr>
              <p:cNvPr id="14" name="箭头: V 形 13"/>
              <p:cNvSpPr/>
              <p:nvPr/>
            </p:nvSpPr>
            <p:spPr>
              <a:xfrm>
                <a:off x="804039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箭头: V 形 14"/>
              <p:cNvSpPr/>
              <p:nvPr/>
            </p:nvSpPr>
            <p:spPr>
              <a:xfrm>
                <a:off x="83299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flipH="1">
              <a:off x="3525152" y="721895"/>
              <a:ext cx="993292" cy="264694"/>
              <a:chOff x="7673556" y="721895"/>
              <a:chExt cx="993292" cy="264694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767355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1"/>
              <p:cNvSpPr/>
              <p:nvPr/>
            </p:nvSpPr>
            <p:spPr>
              <a:xfrm>
                <a:off x="83299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23"/>
          <p:cNvGrpSpPr/>
          <p:nvPr>
            <p:custDataLst>
              <p:tags r:id="rId1"/>
            </p:custDataLst>
          </p:nvPr>
        </p:nvGrpSpPr>
        <p:grpSpPr>
          <a:xfrm>
            <a:off x="1343025" y="1703872"/>
            <a:ext cx="4590899" cy="1978319"/>
            <a:chOff x="1343025" y="1703872"/>
            <a:chExt cx="4590899" cy="1978319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786255" y="1703872"/>
              <a:ext cx="4080510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夜间出行：大学生在夜间出行时，由于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视线不佳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周围环境不安全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，容易遭遇交通事故或人身安全威胁。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3"/>
              </p:custDataLst>
            </p:nvPr>
          </p:nvSpPr>
          <p:spPr>
            <a:xfrm>
              <a:off x="1751179" y="1768642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箭头: V 形 19"/>
            <p:cNvSpPr/>
            <p:nvPr>
              <p:custDataLst>
                <p:tags r:id="rId4"/>
              </p:custDataLst>
            </p:nvPr>
          </p:nvSpPr>
          <p:spPr>
            <a:xfrm>
              <a:off x="1343025" y="1904467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5"/>
            </p:custDataLst>
          </p:nvPr>
        </p:nvGrpSpPr>
        <p:grpSpPr>
          <a:xfrm>
            <a:off x="1343025" y="3862001"/>
            <a:ext cx="4590899" cy="1951915"/>
            <a:chOff x="1343025" y="3862001"/>
            <a:chExt cx="4590899" cy="1951915"/>
          </a:xfrm>
        </p:grpSpPr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1833980" y="3862001"/>
              <a:ext cx="4097020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不遵守交通规则：一些大学生在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走路时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不走人行道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闯红灯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随意横穿马路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等，增加了交通事故的风险。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1751179" y="3900367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箭头: V 形 20"/>
            <p:cNvSpPr/>
            <p:nvPr>
              <p:custDataLst>
                <p:tags r:id="rId8"/>
              </p:custDataLst>
            </p:nvPr>
          </p:nvSpPr>
          <p:spPr>
            <a:xfrm>
              <a:off x="1343025" y="4029808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6173026" y="1682638"/>
            <a:ext cx="4670501" cy="1999553"/>
            <a:chOff x="6173026" y="1682638"/>
            <a:chExt cx="4670501" cy="1999553"/>
          </a:xfrm>
        </p:grpSpPr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6660782" y="1682638"/>
              <a:ext cx="4182745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群体出行：群体出行时，常常由于聊天、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玩手机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等行为分散注意力，从而忽视交通安全，增加发生意外的可能性。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>
              <a:off x="6604634" y="1768642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箭头: V 形 21"/>
            <p:cNvSpPr/>
            <p:nvPr>
              <p:custDataLst>
                <p:tags r:id="rId12"/>
              </p:custDataLst>
            </p:nvPr>
          </p:nvSpPr>
          <p:spPr>
            <a:xfrm>
              <a:off x="6173026" y="1885417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>
            <a:off x="6173026" y="3837035"/>
            <a:ext cx="4670501" cy="1976881"/>
            <a:chOff x="6173026" y="3837035"/>
            <a:chExt cx="4670501" cy="1976881"/>
          </a:xfrm>
        </p:grpSpPr>
        <p:sp>
          <p:nvSpPr>
            <p:cNvPr id="5" name="文本框 4"/>
            <p:cNvSpPr txBox="1"/>
            <p:nvPr>
              <p:custDataLst>
                <p:tags r:id="rId14"/>
              </p:custDataLst>
            </p:nvPr>
          </p:nvSpPr>
          <p:spPr>
            <a:xfrm>
              <a:off x="6660782" y="3837035"/>
              <a:ext cx="4182745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骑行不当：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大学生选择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共享单车和电动车出行时缺乏安全驾驶意识，容易出现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超速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逆行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玩手机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不戴头盔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等行为，导致事故发生。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6604634" y="3900367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箭头: V 形 22"/>
            <p:cNvSpPr/>
            <p:nvPr>
              <p:custDataLst>
                <p:tags r:id="rId16"/>
              </p:custDataLst>
            </p:nvPr>
          </p:nvSpPr>
          <p:spPr>
            <a:xfrm>
              <a:off x="6173026" y="4029808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箭头: V 形 13"/>
          <p:cNvSpPr/>
          <p:nvPr/>
        </p:nvSpPr>
        <p:spPr>
          <a:xfrm>
            <a:off x="7735704" y="721895"/>
            <a:ext cx="336884" cy="264694"/>
          </a:xfrm>
          <a:prstGeom prst="chevron">
            <a:avLst/>
          </a:prstGeom>
          <a:solidFill>
            <a:srgbClr val="36B5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880937" y="818586"/>
            <a:ext cx="8163684" cy="4055092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6202789"/>
            <a:ext cx="12192000" cy="5895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696872"/>
            <a:ext cx="12192000" cy="161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7"/>
          <a:stretch>
            <a:fillRect/>
          </a:stretch>
        </p:blipFill>
        <p:spPr>
          <a:xfrm>
            <a:off x="-446706" y="2182322"/>
            <a:ext cx="5188167" cy="436285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665543" y="1342191"/>
            <a:ext cx="4860913" cy="1324722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cap="none" dirty="0">
                <a:solidFill>
                  <a:srgbClr val="36B5E2">
                    <a:alpha val="6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04</a:t>
            </a:r>
            <a:endParaRPr lang="ko-KR" altLang="en-US" sz="8000" cap="none" dirty="0">
              <a:solidFill>
                <a:srgbClr val="36B5E2">
                  <a:alpha val="60000"/>
                </a:srgb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907155" y="2980055"/>
            <a:ext cx="4689475" cy="76962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</a:rPr>
              <a:t>交通安全贴士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4" y="1216846"/>
            <a:ext cx="5045524" cy="50455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78471" y="595630"/>
            <a:ext cx="5621156" cy="521970"/>
            <a:chOff x="3278471" y="595630"/>
            <a:chExt cx="5621156" cy="521970"/>
          </a:xfrm>
        </p:grpSpPr>
        <p:sp>
          <p:nvSpPr>
            <p:cNvPr id="4" name="文本框 3"/>
            <p:cNvSpPr txBox="1"/>
            <p:nvPr/>
          </p:nvSpPr>
          <p:spPr>
            <a:xfrm>
              <a:off x="4361781" y="595630"/>
              <a:ext cx="346837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1.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校内交通安全贴士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830220" y="721895"/>
              <a:ext cx="1069407" cy="264694"/>
              <a:chOff x="7830220" y="721895"/>
              <a:chExt cx="1069407" cy="264694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783022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8178668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1"/>
              <p:cNvSpPr/>
              <p:nvPr/>
            </p:nvSpPr>
            <p:spPr>
              <a:xfrm>
                <a:off x="8562743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>
              <a:off x="3278471" y="721895"/>
              <a:ext cx="1069407" cy="264694"/>
              <a:chOff x="7844122" y="721895"/>
              <a:chExt cx="1069407" cy="264694"/>
            </a:xfrm>
          </p:grpSpPr>
          <p:sp>
            <p:nvSpPr>
              <p:cNvPr id="7" name="箭头: V 形 6"/>
              <p:cNvSpPr/>
              <p:nvPr/>
            </p:nvSpPr>
            <p:spPr>
              <a:xfrm>
                <a:off x="7844122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箭头: V 形 7"/>
              <p:cNvSpPr/>
              <p:nvPr/>
            </p:nvSpPr>
            <p:spPr>
              <a:xfrm>
                <a:off x="819257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箭头: V 形 8"/>
              <p:cNvSpPr/>
              <p:nvPr/>
            </p:nvSpPr>
            <p:spPr>
              <a:xfrm>
                <a:off x="8576645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3504230" y="1216665"/>
            <a:ext cx="7805420" cy="5045710"/>
            <a:chOff x="3615355" y="1680215"/>
            <a:chExt cx="7805420" cy="5045710"/>
          </a:xfrm>
        </p:grpSpPr>
        <p:sp>
          <p:nvSpPr>
            <p:cNvPr id="2" name="文本框 1"/>
            <p:cNvSpPr txBox="1"/>
            <p:nvPr/>
          </p:nvSpPr>
          <p:spPr>
            <a:xfrm>
              <a:off x="3714415" y="1790705"/>
              <a:ext cx="7578090" cy="4828540"/>
            </a:xfrm>
            <a:prstGeom prst="roundRect">
              <a:avLst>
                <a:gd name="adj" fmla="val 11072"/>
              </a:avLst>
            </a:prstGeom>
            <a:solidFill>
              <a:srgbClr val="36B5E2"/>
            </a:solidFill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校内出行要保持注意力集中，熟知学校的交通路况，重要路口应格外提高注意力。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校内步行注意抬头看路，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不低头玩手机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，不互相打闹，不做危险动作，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注意避让机动车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遵守交通规则，始终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在指定的人行道上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行走，避免随意穿越马路。在过马路时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走斑马线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，确保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安全时再过马路。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fontAlgn="auto">
                <a:lnSpc>
                  <a:spcPct val="200000"/>
                </a:lnSpc>
                <a:buFont typeface="+mj-lt"/>
                <a:buNone/>
              </a:pP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3615355" y="1680215"/>
              <a:ext cx="7805420" cy="5045710"/>
            </a:xfrm>
            <a:prstGeom prst="roundRect">
              <a:avLst>
                <a:gd name="adj" fmla="val 11988"/>
              </a:avLst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4" y="1216846"/>
            <a:ext cx="5045524" cy="50455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78471" y="595630"/>
            <a:ext cx="5621156" cy="521970"/>
            <a:chOff x="3278471" y="595630"/>
            <a:chExt cx="5621156" cy="521970"/>
          </a:xfrm>
        </p:grpSpPr>
        <p:sp>
          <p:nvSpPr>
            <p:cNvPr id="4" name="文本框 3"/>
            <p:cNvSpPr txBox="1"/>
            <p:nvPr/>
          </p:nvSpPr>
          <p:spPr>
            <a:xfrm>
              <a:off x="4278596" y="595630"/>
              <a:ext cx="36480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1.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校内交通安全贴士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830220" y="721895"/>
              <a:ext cx="1069407" cy="264694"/>
              <a:chOff x="7830220" y="721895"/>
              <a:chExt cx="1069407" cy="264694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783022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8178668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1"/>
              <p:cNvSpPr/>
              <p:nvPr/>
            </p:nvSpPr>
            <p:spPr>
              <a:xfrm>
                <a:off x="8562743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>
              <a:off x="3278471" y="721895"/>
              <a:ext cx="1069407" cy="264694"/>
              <a:chOff x="7844122" y="721895"/>
              <a:chExt cx="1069407" cy="264694"/>
            </a:xfrm>
          </p:grpSpPr>
          <p:sp>
            <p:nvSpPr>
              <p:cNvPr id="7" name="箭头: V 形 6"/>
              <p:cNvSpPr/>
              <p:nvPr/>
            </p:nvSpPr>
            <p:spPr>
              <a:xfrm>
                <a:off x="7844122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箭头: V 形 7"/>
              <p:cNvSpPr/>
              <p:nvPr/>
            </p:nvSpPr>
            <p:spPr>
              <a:xfrm>
                <a:off x="819257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箭头: V 形 8"/>
              <p:cNvSpPr/>
              <p:nvPr/>
            </p:nvSpPr>
            <p:spPr>
              <a:xfrm>
                <a:off x="8576645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3504230" y="1216665"/>
            <a:ext cx="7805420" cy="5045710"/>
            <a:chOff x="3615355" y="1680215"/>
            <a:chExt cx="7805420" cy="5045710"/>
          </a:xfrm>
        </p:grpSpPr>
        <p:sp>
          <p:nvSpPr>
            <p:cNvPr id="2" name="文本框 1"/>
            <p:cNvSpPr txBox="1"/>
            <p:nvPr/>
          </p:nvSpPr>
          <p:spPr>
            <a:xfrm>
              <a:off x="3714415" y="1759590"/>
              <a:ext cx="7578090" cy="4859655"/>
            </a:xfrm>
            <a:prstGeom prst="roundRect">
              <a:avLst>
                <a:gd name="adj" fmla="val 11072"/>
              </a:avLst>
            </a:prstGeom>
            <a:solidFill>
              <a:srgbClr val="36B5E2"/>
            </a:solidFill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校内交通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车辆比较密集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的路段和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上下课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等高峰时间段，主动文明礼让，注意经过的机动车辆，警惕视野盲区。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校内遇到雨雪或者极端天气出行尽量选择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步行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，道路湿滑骑行注意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避让行人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减速慢行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，防止打滑摔伤。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上下楼梯靠右行走</a:t>
              </a:r>
              <a:r>
                <a:rPr lang="en-US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，不要在楼梯间</a:t>
              </a:r>
              <a:r>
                <a:rPr lang="en-US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推攘，嬉戏打闹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indent="0" fontAlgn="auto">
                <a:lnSpc>
                  <a:spcPct val="200000"/>
                </a:lnSpc>
                <a:buFont typeface="+mj-lt"/>
                <a:buNone/>
              </a:pPr>
              <a:r>
                <a:rPr 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7.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学生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禁止骑电动车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骑单车时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禁止在车流中逆行或随意变道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r>
                <a:rPr lang="zh-CN" altLang="en-US" sz="20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单车单人骑行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，控制车速，在规定区域内存放车辆。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3615355" y="1680215"/>
              <a:ext cx="7805420" cy="5045710"/>
            </a:xfrm>
            <a:prstGeom prst="roundRect">
              <a:avLst>
                <a:gd name="adj" fmla="val 11988"/>
              </a:avLst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21632" y="693587"/>
            <a:ext cx="10948736" cy="5017169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200000"/>
              </a:lnSpc>
            </a:pPr>
            <a:endParaRPr lang="zh-CN" altLang="en-US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200000"/>
              </a:lnSpc>
            </a:pPr>
            <a:endParaRPr lang="zh-CN" altLang="en-US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200000"/>
              </a:lnSpc>
            </a:pP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单车一人一车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共享单车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停放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蓝色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区域，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自有单车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停放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黄色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区域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200000"/>
              </a:lnSpc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一经发现不文明用车停车，按相关管理规定严肃处理。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200000"/>
              </a:lnSpc>
            </a:pP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单车所有物品自行保管，保护好自身财产安全，遗失自行负责。</a:t>
            </a:r>
            <a:endParaRPr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200000"/>
              </a:lnSpc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维护平安美丽校园，请</a:t>
            </a:r>
            <a:r>
              <a:rPr lang="zh-CN" altLang="en-US" sz="24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文明用车停车！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200000"/>
              </a:lnSpc>
            </a:pPr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200000"/>
              </a:lnSpc>
            </a:pPr>
            <a:endParaRPr lang="en-US" altLang="zh-CN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6202789"/>
            <a:ext cx="12192000" cy="5895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3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696872"/>
            <a:ext cx="12192000" cy="1611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0" y="3239135"/>
            <a:ext cx="2963545" cy="29635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278471" y="986790"/>
            <a:ext cx="5621156" cy="521970"/>
            <a:chOff x="3278471" y="595630"/>
            <a:chExt cx="5621156" cy="521970"/>
          </a:xfrm>
        </p:grpSpPr>
        <p:sp>
          <p:nvSpPr>
            <p:cNvPr id="6" name="文本框 5"/>
            <p:cNvSpPr txBox="1"/>
            <p:nvPr/>
          </p:nvSpPr>
          <p:spPr>
            <a:xfrm>
              <a:off x="4278596" y="595630"/>
              <a:ext cx="36480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1.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校内交通安全贴士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830220" y="721895"/>
              <a:ext cx="1069407" cy="264694"/>
              <a:chOff x="7830220" y="721895"/>
              <a:chExt cx="1069407" cy="264694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783022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0"/>
              <p:cNvSpPr/>
              <p:nvPr/>
            </p:nvSpPr>
            <p:spPr>
              <a:xfrm>
                <a:off x="8178668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箭头: V 形 11"/>
              <p:cNvSpPr/>
              <p:nvPr/>
            </p:nvSpPr>
            <p:spPr>
              <a:xfrm>
                <a:off x="8562743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flipH="1">
              <a:off x="3278471" y="721895"/>
              <a:ext cx="1069407" cy="264694"/>
              <a:chOff x="7844122" y="721895"/>
              <a:chExt cx="1069407" cy="264694"/>
            </a:xfrm>
          </p:grpSpPr>
          <p:sp>
            <p:nvSpPr>
              <p:cNvPr id="18" name="箭头: V 形 6"/>
              <p:cNvSpPr/>
              <p:nvPr/>
            </p:nvSpPr>
            <p:spPr>
              <a:xfrm>
                <a:off x="7844122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箭头: V 形 7"/>
              <p:cNvSpPr/>
              <p:nvPr/>
            </p:nvSpPr>
            <p:spPr>
              <a:xfrm>
                <a:off x="819257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箭头: V 形 8"/>
              <p:cNvSpPr/>
              <p:nvPr/>
            </p:nvSpPr>
            <p:spPr>
              <a:xfrm>
                <a:off x="8576645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5" y="1117600"/>
            <a:ext cx="3949065" cy="4575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5665" y="1348740"/>
            <a:ext cx="8392160" cy="4399915"/>
          </a:xfrm>
          <a:prstGeom prst="rect">
            <a:avLst/>
          </a:prstGeom>
          <a:noFill/>
          <a:ln w="25400">
            <a:solidFill>
              <a:srgbClr val="36B5E2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200000"/>
              </a:lnSpc>
              <a:buFont typeface="+mj-lt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校外出行请始终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遵守交通信号灯和交通规则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，无论是步行、骑车或乘车，请时刻提高安全防范意识，避免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单独出行或夜间出行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  <a:buFont typeface="+mj-lt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校外步行要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走人行道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，横过道路要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走斑马线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，过马路注意观察交通信号灯和车辆动态，观察左右来车，确保安全后通过。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  <a:buFont typeface="+mj-lt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校外骑自行车或电动车要在非机动车道内，务必佩戴安全头盔并遵守交通规则，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不闯红灯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不逆行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不违规载人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，夜间骑行尽量选择光线充足的道路。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78471" y="595630"/>
            <a:ext cx="5621156" cy="521970"/>
            <a:chOff x="3278471" y="595630"/>
            <a:chExt cx="5621156" cy="521970"/>
          </a:xfrm>
        </p:grpSpPr>
        <p:sp>
          <p:nvSpPr>
            <p:cNvPr id="5" name="文本框 4"/>
            <p:cNvSpPr txBox="1"/>
            <p:nvPr/>
          </p:nvSpPr>
          <p:spPr>
            <a:xfrm>
              <a:off x="4286851" y="595630"/>
              <a:ext cx="354393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2.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校外交通安全贴士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830220" y="721895"/>
              <a:ext cx="1069407" cy="264694"/>
              <a:chOff x="7830220" y="721895"/>
              <a:chExt cx="1069407" cy="264694"/>
            </a:xfrm>
          </p:grpSpPr>
          <p:sp>
            <p:nvSpPr>
              <p:cNvPr id="11" name="箭头: V 形 10"/>
              <p:cNvSpPr/>
              <p:nvPr/>
            </p:nvSpPr>
            <p:spPr>
              <a:xfrm>
                <a:off x="783022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1"/>
              <p:cNvSpPr/>
              <p:nvPr/>
            </p:nvSpPr>
            <p:spPr>
              <a:xfrm>
                <a:off x="8178668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箭头: V 形 12"/>
              <p:cNvSpPr/>
              <p:nvPr/>
            </p:nvSpPr>
            <p:spPr>
              <a:xfrm>
                <a:off x="8562743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 flipH="1">
              <a:off x="3278471" y="721895"/>
              <a:ext cx="1069407" cy="264694"/>
              <a:chOff x="7844122" y="721895"/>
              <a:chExt cx="1069407" cy="264694"/>
            </a:xfrm>
          </p:grpSpPr>
          <p:sp>
            <p:nvSpPr>
              <p:cNvPr id="8" name="箭头: V 形 7"/>
              <p:cNvSpPr/>
              <p:nvPr/>
            </p:nvSpPr>
            <p:spPr>
              <a:xfrm>
                <a:off x="7844122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箭头: V 形 8"/>
              <p:cNvSpPr/>
              <p:nvPr/>
            </p:nvSpPr>
            <p:spPr>
              <a:xfrm>
                <a:off x="819257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箭头: V 形 9"/>
              <p:cNvSpPr/>
              <p:nvPr/>
            </p:nvSpPr>
            <p:spPr>
              <a:xfrm>
                <a:off x="8576645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1419860"/>
            <a:ext cx="4558665" cy="4575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2465" y="1263650"/>
            <a:ext cx="8392160" cy="4707890"/>
          </a:xfrm>
          <a:prstGeom prst="rect">
            <a:avLst/>
          </a:prstGeom>
          <a:noFill/>
          <a:ln w="25400">
            <a:solidFill>
              <a:srgbClr val="36B5E2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457200" fontAlgn="auto">
              <a:lnSpc>
                <a:spcPts val="4000"/>
              </a:lnSpc>
              <a:buFont typeface="+mj-lt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校外乘坐出租车或网约车时，拒绝搭乘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黑车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选择正规平台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，确保车牌号与手机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上的信息一致，乘车时请务必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系好安全带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，确保人身安全。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ts val="4000"/>
              </a:lnSpc>
              <a:buFont typeface="+mj-lt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校外乘坐公共公交或地铁，尤其在高峰时期乘车时切记有序候车，不争不抢，注意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保管好个人财物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，避免在人多拥挤的地方使用手机或其他贵重物品。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ts val="4000"/>
              </a:lnSpc>
              <a:buFont typeface="+mj-lt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校外乘坐火车、高铁或飞机长途出行时，请提前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预留足够乘车时间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，不因时间紧急违反交通规则，携带好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身份证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等必要证件，自觉遵守车站和列车安全管理规定。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78471" y="595630"/>
            <a:ext cx="5621156" cy="521970"/>
            <a:chOff x="3278471" y="595630"/>
            <a:chExt cx="5621156" cy="521970"/>
          </a:xfrm>
        </p:grpSpPr>
        <p:sp>
          <p:nvSpPr>
            <p:cNvPr id="5" name="文本框 4"/>
            <p:cNvSpPr txBox="1"/>
            <p:nvPr/>
          </p:nvSpPr>
          <p:spPr>
            <a:xfrm>
              <a:off x="4286851" y="595630"/>
              <a:ext cx="354393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2.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校外交通安全贴士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830220" y="721895"/>
              <a:ext cx="1069407" cy="264694"/>
              <a:chOff x="7830220" y="721895"/>
              <a:chExt cx="1069407" cy="264694"/>
            </a:xfrm>
          </p:grpSpPr>
          <p:sp>
            <p:nvSpPr>
              <p:cNvPr id="11" name="箭头: V 形 10"/>
              <p:cNvSpPr/>
              <p:nvPr/>
            </p:nvSpPr>
            <p:spPr>
              <a:xfrm>
                <a:off x="783022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1"/>
              <p:cNvSpPr/>
              <p:nvPr/>
            </p:nvSpPr>
            <p:spPr>
              <a:xfrm>
                <a:off x="8178668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箭头: V 形 12"/>
              <p:cNvSpPr/>
              <p:nvPr/>
            </p:nvSpPr>
            <p:spPr>
              <a:xfrm>
                <a:off x="8562743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 flipH="1">
              <a:off x="3278471" y="721895"/>
              <a:ext cx="1069407" cy="264694"/>
              <a:chOff x="7844122" y="721895"/>
              <a:chExt cx="1069407" cy="264694"/>
            </a:xfrm>
          </p:grpSpPr>
          <p:sp>
            <p:nvSpPr>
              <p:cNvPr id="8" name="箭头: V 形 7"/>
              <p:cNvSpPr/>
              <p:nvPr/>
            </p:nvSpPr>
            <p:spPr>
              <a:xfrm>
                <a:off x="7844122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箭头: V 形 8"/>
              <p:cNvSpPr/>
              <p:nvPr/>
            </p:nvSpPr>
            <p:spPr>
              <a:xfrm>
                <a:off x="8192570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箭头: V 形 9"/>
              <p:cNvSpPr/>
              <p:nvPr/>
            </p:nvSpPr>
            <p:spPr>
              <a:xfrm>
                <a:off x="8576645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5854020"/>
            <a:ext cx="12192000" cy="7776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3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439927"/>
            <a:ext cx="12192000" cy="4180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>
            <a:fillRect/>
          </a:stretch>
        </p:blipFill>
        <p:spPr>
          <a:xfrm>
            <a:off x="8088539" y="3190240"/>
            <a:ext cx="4262193" cy="36880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6933"/>
            <a:ext cx="2692400" cy="2692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515109" y="1377173"/>
            <a:ext cx="9092565" cy="1353820"/>
            <a:chOff x="1635934" y="1459976"/>
            <a:chExt cx="9092565" cy="1353820"/>
          </a:xfrm>
        </p:grpSpPr>
        <p:sp>
          <p:nvSpPr>
            <p:cNvPr id="24" name="文本框 23"/>
            <p:cNvSpPr txBox="1"/>
            <p:nvPr/>
          </p:nvSpPr>
          <p:spPr>
            <a:xfrm>
              <a:off x="1635934" y="1491726"/>
              <a:ext cx="8820150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dirty="0">
                  <a:ln w="273050">
                    <a:solidFill>
                      <a:srgbClr val="36B5E2"/>
                    </a:solidFill>
                  </a:ln>
                  <a:solidFill>
                    <a:srgbClr val="1C66A4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文明交通</a:t>
              </a:r>
              <a:r>
                <a:rPr lang="en-US" altLang="zh-CN" sz="8000" dirty="0">
                  <a:ln w="273050">
                    <a:solidFill>
                      <a:srgbClr val="36B5E2"/>
                    </a:solidFill>
                  </a:ln>
                  <a:solidFill>
                    <a:srgbClr val="1C66A4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 </a:t>
              </a:r>
              <a:r>
                <a:rPr lang="zh-CN" altLang="en-US" sz="8000" dirty="0">
                  <a:ln w="273050">
                    <a:solidFill>
                      <a:srgbClr val="36B5E2"/>
                    </a:solidFill>
                  </a:ln>
                  <a:solidFill>
                    <a:srgbClr val="1C66A4"/>
                  </a:solidFill>
                  <a:effectLst>
                    <a:outerShdw blurRad="50800" dist="38100" dir="2700000" algn="tl" rotWithShape="0">
                      <a:prstClr val="black">
                        <a:alpha val="20000"/>
                      </a:prstClr>
                    </a:outerShdw>
                  </a:effectLst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携手共创</a:t>
              </a:r>
              <a:endParaRPr lang="zh-CN" altLang="en-US" sz="8000" dirty="0">
                <a:ln w="273050">
                  <a:solidFill>
                    <a:srgbClr val="36B5E2"/>
                  </a:solidFill>
                </a:ln>
                <a:solidFill>
                  <a:srgbClr val="1C66A4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汉仪菱心体简" panose="02010400000101010101" pitchFamily="2" charset="-122"/>
                <a:ea typeface="汉仪菱心体简" panose="02010400000101010101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639744" y="1459976"/>
              <a:ext cx="9088755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0" dirty="0">
                  <a:ln w="273050">
                    <a:noFill/>
                  </a:ln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文明交通</a:t>
              </a:r>
              <a:r>
                <a:rPr lang="en-US" altLang="zh-CN" sz="8000" dirty="0">
                  <a:ln w="273050">
                    <a:noFill/>
                  </a:ln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 </a:t>
              </a:r>
              <a:r>
                <a:rPr lang="zh-CN" altLang="en-US" sz="8000" dirty="0">
                  <a:ln w="273050">
                    <a:noFill/>
                  </a:ln>
                  <a:solidFill>
                    <a:schemeClr val="bg1"/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</a:rPr>
                <a:t>携手共创</a:t>
              </a:r>
              <a:endParaRPr lang="zh-CN" altLang="en-US" sz="8000" dirty="0">
                <a:ln w="273050">
                  <a:noFill/>
                </a:ln>
                <a:solidFill>
                  <a:schemeClr val="bg1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3081756" y="3162014"/>
            <a:ext cx="596244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第十三个交通安全日主题班会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328528" y="960290"/>
            <a:ext cx="777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d-5b76723e2ece4899 (1)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0501" y="-75342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6" grpId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621632" y="625642"/>
            <a:ext cx="10948736" cy="5017169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6202789"/>
            <a:ext cx="12192000" cy="5895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73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696872"/>
            <a:ext cx="12192000" cy="1611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9499"/>
            <a:ext cx="3577373" cy="3577373"/>
          </a:xfrm>
          <a:prstGeom prst="rect">
            <a:avLst/>
          </a:prstGeom>
        </p:spPr>
      </p:pic>
      <p:sp>
        <p:nvSpPr>
          <p:cNvPr id="12" name="PA-文本框 8"/>
          <p:cNvSpPr txBox="1"/>
          <p:nvPr>
            <p:custDataLst>
              <p:tags r:id="rId10"/>
            </p:custDataLst>
          </p:nvPr>
        </p:nvSpPr>
        <p:spPr>
          <a:xfrm>
            <a:off x="546603" y="552420"/>
            <a:ext cx="6061539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dirty="0">
                <a:solidFill>
                  <a:srgbClr val="36B5E2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cs typeface="+mn-ea"/>
                <a:sym typeface="+mn-lt"/>
              </a:rPr>
              <a:t>C</a:t>
            </a:r>
            <a:r>
              <a:rPr lang="en-US" altLang="zh-CN" sz="6000" dirty="0">
                <a:solidFill>
                  <a:srgbClr val="36B5E2"/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cs typeface="+mn-ea"/>
                <a:sym typeface="+mn-lt"/>
              </a:rPr>
              <a:t>ONTENT</a:t>
            </a:r>
            <a:endParaRPr lang="zh-CN" altLang="en-US" sz="6000" dirty="0">
              <a:solidFill>
                <a:srgbClr val="36B5E2"/>
              </a:solidFill>
              <a:latin typeface="汉仪菱心体简" panose="02010400000101010101" pitchFamily="2" charset="-122"/>
              <a:ea typeface="汉仪菱心体简" panose="02010400000101010101" pitchFamily="2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>
            <p:custDataLst>
              <p:tags r:id="rId11"/>
            </p:custDataLst>
          </p:nvPr>
        </p:nvGrpSpPr>
        <p:grpSpPr>
          <a:xfrm>
            <a:off x="4030980" y="2493010"/>
            <a:ext cx="5548630" cy="2560320"/>
            <a:chOff x="6394" y="3512"/>
            <a:chExt cx="8738" cy="4032"/>
          </a:xfrm>
        </p:grpSpPr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9159" y="4640"/>
              <a:ext cx="554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微软雅黑" panose="020B0503020204020204" pitchFamily="34" charset="-122"/>
                </a:rPr>
                <a:t>交通安全的重要性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9159" y="5703"/>
              <a:ext cx="597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校园常见交通安全隐患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9159" y="3548"/>
              <a:ext cx="48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交通安全日的由来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6394" y="3512"/>
              <a:ext cx="2452" cy="806"/>
            </a:xfrm>
            <a:prstGeom prst="roundRect">
              <a:avLst/>
            </a:prstGeom>
            <a:solidFill>
              <a:srgbClr val="36B5E2"/>
            </a:solidFill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marL="0" indent="0" algn="ctr" defTabSz="5080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PART 01</a:t>
              </a:r>
              <a:endParaRPr lang="ko-KR" altLang="en-US" sz="2400" cap="none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6422" y="4603"/>
              <a:ext cx="2429" cy="806"/>
            </a:xfrm>
            <a:prstGeom prst="roundRect">
              <a:avLst/>
            </a:prstGeom>
            <a:solidFill>
              <a:srgbClr val="36B5E2"/>
            </a:solidFill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marL="0" indent="0" algn="ctr" defTabSz="5080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PART 02</a:t>
              </a:r>
              <a:endParaRPr lang="ko-KR" altLang="en-US" sz="2400" cap="none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7"/>
              </p:custDataLst>
            </p:nvPr>
          </p:nvSpPr>
          <p:spPr>
            <a:xfrm>
              <a:off x="6422" y="5666"/>
              <a:ext cx="2429" cy="806"/>
            </a:xfrm>
            <a:prstGeom prst="roundRect">
              <a:avLst/>
            </a:prstGeom>
            <a:solidFill>
              <a:srgbClr val="36B5E2"/>
            </a:solidFill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marL="0" indent="0" algn="ctr" defTabSz="5080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PART 03</a:t>
              </a:r>
              <a:endParaRPr lang="ko-KR" altLang="en-US" sz="2400" cap="none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8"/>
              </p:custDataLst>
            </p:nvPr>
          </p:nvSpPr>
          <p:spPr>
            <a:xfrm>
              <a:off x="6422" y="6738"/>
              <a:ext cx="2429" cy="806"/>
            </a:xfrm>
            <a:prstGeom prst="roundRect">
              <a:avLst/>
            </a:prstGeom>
            <a:solidFill>
              <a:srgbClr val="36B5E2"/>
            </a:solidFill>
            <a:ln w="0">
              <a:noFill/>
            </a:ln>
          </p:spPr>
          <p:txBody>
            <a:bodyPr vert="horz" wrap="square" lIns="89535" tIns="46355" rIns="89535" bIns="46355" anchor="t">
              <a:spAutoFit/>
            </a:bodyPr>
            <a:lstStyle/>
            <a:p>
              <a:pPr marL="0" indent="0" algn="ctr" defTabSz="5080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PART 04</a:t>
              </a:r>
              <a:endParaRPr lang="ko-KR" altLang="en-US" sz="2400" cap="none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9"/>
              </p:custDataLst>
            </p:nvPr>
          </p:nvSpPr>
          <p:spPr>
            <a:xfrm>
              <a:off x="9159" y="6775"/>
              <a:ext cx="57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charset="-122"/>
                  <a:ea typeface="方正清刻本悦宋简体" panose="02000000000000000000" charset="-122"/>
                </a:rPr>
                <a:t>交通安全贴士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880937" y="818586"/>
            <a:ext cx="8163684" cy="4055092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6202789"/>
            <a:ext cx="12192000" cy="5895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696872"/>
            <a:ext cx="12192000" cy="161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7"/>
          <a:stretch>
            <a:fillRect/>
          </a:stretch>
        </p:blipFill>
        <p:spPr>
          <a:xfrm>
            <a:off x="-446706" y="2182322"/>
            <a:ext cx="5188167" cy="436285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665543" y="1342191"/>
            <a:ext cx="4860913" cy="1324722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cap="none" dirty="0">
                <a:solidFill>
                  <a:srgbClr val="36B5E2">
                    <a:alpha val="6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01</a:t>
            </a:r>
            <a:endParaRPr lang="ko-KR" altLang="en-US" sz="8000" cap="none" dirty="0">
              <a:solidFill>
                <a:srgbClr val="36B5E2">
                  <a:alpha val="60000"/>
                </a:srgb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567898" y="2838815"/>
            <a:ext cx="4958558" cy="76962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+mn-ea"/>
              </a:rPr>
              <a:t>交通安全日的由来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06916" y="2791886"/>
            <a:ext cx="7908659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1993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年，联合国大会通过决议，设立了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全球道路安全日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，旨在提升全球对交通安全的重视，并鼓励各国采取措施减少交通事故。每年，联合国都会围绕交通安全主题进行宣传和教育活动。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箭头: V 形 4"/>
          <p:cNvSpPr/>
          <p:nvPr/>
        </p:nvSpPr>
        <p:spPr>
          <a:xfrm>
            <a:off x="1911350" y="2988766"/>
            <a:ext cx="300990" cy="262890"/>
          </a:xfrm>
          <a:prstGeom prst="chevron">
            <a:avLst/>
          </a:prstGeom>
          <a:solidFill>
            <a:srgbClr val="36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99763" y="4265020"/>
            <a:ext cx="785311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年起开始设立交通安全日。每年的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日被定为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全国交通安全日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，以增强公众的交通安全意识，强调交通法规的遵守，促进社会对交通安全的广泛关注。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58900" y="1468755"/>
            <a:ext cx="9336405" cy="1129386"/>
          </a:xfrm>
          <a:prstGeom prst="roundRect">
            <a:avLst/>
          </a:prstGeom>
          <a:solidFill>
            <a:srgbClr val="36B5E2"/>
          </a:solidFill>
        </p:spPr>
        <p:txBody>
          <a:bodyPr wrap="square" rtlCol="0">
            <a:spAutoFit/>
          </a:bodyPr>
          <a:lstStyle/>
          <a:p>
            <a:pPr indent="457200" algn="ctr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随着汽车和其他交通工具的普及，交通事故的发生率逐年上升，导致大量的伤亡和财产损失。为应对这一问题，多个国家和地区开始关注交通安全问题。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58477" y="595630"/>
            <a:ext cx="5275046" cy="521970"/>
            <a:chOff x="3458477" y="595630"/>
            <a:chExt cx="5275046" cy="521970"/>
          </a:xfrm>
        </p:grpSpPr>
        <p:sp>
          <p:nvSpPr>
            <p:cNvPr id="13" name="文本框 12"/>
            <p:cNvSpPr txBox="1"/>
            <p:nvPr/>
          </p:nvSpPr>
          <p:spPr>
            <a:xfrm>
              <a:off x="4544962" y="595630"/>
              <a:ext cx="310642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菱心体简" panose="02010400000101010101" pitchFamily="2" charset="-122"/>
                  <a:ea typeface="汉仪菱心体简" panose="02010400000101010101" pitchFamily="2" charset="-122"/>
                  <a:sym typeface="+mn-ea"/>
                </a:rPr>
                <a:t>交通安全日的由来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7664116" y="721895"/>
              <a:ext cx="1069407" cy="264694"/>
              <a:chOff x="7664116" y="721895"/>
              <a:chExt cx="1069407" cy="264694"/>
            </a:xfrm>
          </p:grpSpPr>
          <p:sp>
            <p:nvSpPr>
              <p:cNvPr id="14" name="箭头: V 形 13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箭头: V 形 14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箭头: V 形 15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flipH="1">
              <a:off x="3458477" y="721895"/>
              <a:ext cx="1069407" cy="264694"/>
              <a:chOff x="7664116" y="721895"/>
              <a:chExt cx="1069407" cy="264694"/>
            </a:xfrm>
          </p:grpSpPr>
          <p:sp>
            <p:nvSpPr>
              <p:cNvPr id="19" name="箭头: V 形 18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箭头: V 形 19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箭头: V 形 20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3" name="箭头: V 形 22"/>
          <p:cNvSpPr/>
          <p:nvPr/>
        </p:nvSpPr>
        <p:spPr>
          <a:xfrm>
            <a:off x="1911350" y="4446617"/>
            <a:ext cx="300990" cy="262890"/>
          </a:xfrm>
          <a:prstGeom prst="chevron">
            <a:avLst/>
          </a:prstGeom>
          <a:solidFill>
            <a:srgbClr val="36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358265" y="2736215"/>
            <a:ext cx="9337040" cy="3207385"/>
          </a:xfrm>
          <a:prstGeom prst="roundRect">
            <a:avLst>
              <a:gd name="adj" fmla="val 6163"/>
            </a:avLst>
          </a:prstGeom>
          <a:noFill/>
          <a:ln w="25400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8" grpId="0"/>
      <p:bldP spid="12" grpId="0" bldLvl="0" animBg="1"/>
      <p:bldP spid="23" grpId="0" bldLvl="0" animBg="1"/>
      <p:bldP spid="2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880937" y="818586"/>
            <a:ext cx="8163684" cy="4055092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6202789"/>
            <a:ext cx="12192000" cy="5895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696872"/>
            <a:ext cx="12192000" cy="161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7"/>
          <a:stretch>
            <a:fillRect/>
          </a:stretch>
        </p:blipFill>
        <p:spPr>
          <a:xfrm>
            <a:off x="-446706" y="2182322"/>
            <a:ext cx="5188167" cy="436285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665543" y="1342191"/>
            <a:ext cx="4860913" cy="1324722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cap="none" dirty="0">
                <a:solidFill>
                  <a:srgbClr val="36B5E2">
                    <a:alpha val="6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02</a:t>
            </a:r>
            <a:endParaRPr lang="ko-KR" altLang="en-US" sz="8000" cap="none" dirty="0">
              <a:solidFill>
                <a:srgbClr val="36B5E2">
                  <a:alpha val="60000"/>
                </a:srgb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72156" y="2804525"/>
            <a:ext cx="5447688" cy="76962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cs typeface="微软雅黑" panose="020B0503020204020204" pitchFamily="34" charset="-122"/>
                <a:sym typeface="+mn-ea"/>
              </a:rPr>
              <a:t>交通安全的重要性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55850" y="1691640"/>
            <a:ext cx="8470265" cy="1875401"/>
          </a:xfrm>
          <a:prstGeom prst="parallelogram">
            <a:avLst/>
          </a:prstGeom>
          <a:noFill/>
          <a:ln w="25400">
            <a:solidFill>
              <a:srgbClr val="36B5E2"/>
            </a:solidFill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减少伤亡：交通事故是导致人身伤亡的重要原因之一。加强交通安全意识和遵守交通规则，可以有效减少交通事故的发生，从而保护行人和驾驶员的生命安全。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85975" y="4157980"/>
            <a:ext cx="8499475" cy="1874771"/>
          </a:xfrm>
          <a:prstGeom prst="parallelogram">
            <a:avLst/>
          </a:prstGeom>
          <a:noFill/>
          <a:ln w="25400">
            <a:solidFill>
              <a:srgbClr val="36B5E2"/>
            </a:solidFill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维护身体健康：交通事故不仅会造成直接的生命损失，还可能导致长期的身体残疾和心理创伤，影响个人和家庭的生活质量。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58477" y="744220"/>
            <a:ext cx="5275046" cy="521970"/>
            <a:chOff x="3458477" y="595630"/>
            <a:chExt cx="5275046" cy="521970"/>
          </a:xfrm>
        </p:grpSpPr>
        <p:sp>
          <p:nvSpPr>
            <p:cNvPr id="18" name="文本框 17"/>
            <p:cNvSpPr txBox="1"/>
            <p:nvPr/>
          </p:nvSpPr>
          <p:spPr>
            <a:xfrm>
              <a:off x="4528452" y="595630"/>
              <a:ext cx="312039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保护生命与健康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664116" y="721895"/>
              <a:ext cx="1069407" cy="264694"/>
              <a:chOff x="7664116" y="721895"/>
              <a:chExt cx="1069407" cy="264694"/>
            </a:xfrm>
          </p:grpSpPr>
          <p:sp>
            <p:nvSpPr>
              <p:cNvPr id="24" name="箭头: V 形 23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箭头: V 形 24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箭头: V 形 25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flipH="1">
              <a:off x="3458477" y="721895"/>
              <a:ext cx="1069407" cy="264694"/>
              <a:chOff x="7664116" y="721895"/>
              <a:chExt cx="1069407" cy="264694"/>
            </a:xfrm>
          </p:grpSpPr>
          <p:sp>
            <p:nvSpPr>
              <p:cNvPr id="21" name="箭头: V 形 20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箭头: V 形 22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1" y="2738644"/>
            <a:ext cx="1748600" cy="11657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56" y="5192196"/>
            <a:ext cx="1748600" cy="1165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355850" y="1691640"/>
            <a:ext cx="8470265" cy="1657365"/>
          </a:xfrm>
          <a:prstGeom prst="parallelogram">
            <a:avLst/>
          </a:prstGeom>
          <a:noFill/>
          <a:ln w="25400">
            <a:solidFill>
              <a:srgbClr val="36B5E2"/>
            </a:solidFill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减少社会成本：交通事故所带来的医疗费用、财产损失和社会救助等，给社会和家庭带来巨大的经济负担。保障交通安全，可以显著降低这些社会成本。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85975" y="4157980"/>
            <a:ext cx="8499475" cy="1195546"/>
          </a:xfrm>
          <a:prstGeom prst="parallelogram">
            <a:avLst/>
          </a:prstGeom>
          <a:noFill/>
          <a:ln w="25400">
            <a:solidFill>
              <a:srgbClr val="36B5E2"/>
            </a:solidFill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维护社会秩序：交通安全确保了交通系统的正常运行，有助于维护社会的整体秩序和稳定。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458477" y="744220"/>
            <a:ext cx="5275046" cy="521970"/>
            <a:chOff x="3458477" y="595630"/>
            <a:chExt cx="5275046" cy="521970"/>
          </a:xfrm>
        </p:grpSpPr>
        <p:sp>
          <p:nvSpPr>
            <p:cNvPr id="18" name="文本框 17"/>
            <p:cNvSpPr txBox="1"/>
            <p:nvPr/>
          </p:nvSpPr>
          <p:spPr>
            <a:xfrm>
              <a:off x="4528452" y="595630"/>
              <a:ext cx="312039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保障社会稳定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664116" y="721895"/>
              <a:ext cx="1069407" cy="264694"/>
              <a:chOff x="7664116" y="721895"/>
              <a:chExt cx="1069407" cy="264694"/>
            </a:xfrm>
          </p:grpSpPr>
          <p:sp>
            <p:nvSpPr>
              <p:cNvPr id="24" name="箭头: V 形 23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箭头: V 形 24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箭头: V 形 25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flipH="1">
              <a:off x="3458477" y="721895"/>
              <a:ext cx="1069407" cy="264694"/>
              <a:chOff x="7664116" y="721895"/>
              <a:chExt cx="1069407" cy="264694"/>
            </a:xfrm>
          </p:grpSpPr>
          <p:sp>
            <p:nvSpPr>
              <p:cNvPr id="21" name="箭头: V 形 20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箭头: V 形 21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箭头: V 形 22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1" y="2498614"/>
            <a:ext cx="1748600" cy="11657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56" y="4502586"/>
            <a:ext cx="1748600" cy="1165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880937" y="818586"/>
            <a:ext cx="8163684" cy="4055092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36B5E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182"/>
            <a:ext cx="12192000" cy="2802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186"/>
            <a:ext cx="9044609" cy="1949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1468"/>
            <a:ext cx="12192000" cy="26105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222"/>
            <a:ext cx="12192000" cy="13074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0"/>
          <a:stretch>
            <a:fillRect/>
          </a:stretch>
        </p:blipFill>
        <p:spPr>
          <a:xfrm>
            <a:off x="0" y="6202789"/>
            <a:ext cx="12192000" cy="5895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93969" cy="2442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37"/>
          <a:stretch>
            <a:fillRect/>
          </a:stretch>
        </p:blipFill>
        <p:spPr>
          <a:xfrm>
            <a:off x="0" y="6696872"/>
            <a:ext cx="12192000" cy="161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7"/>
          <a:stretch>
            <a:fillRect/>
          </a:stretch>
        </p:blipFill>
        <p:spPr>
          <a:xfrm>
            <a:off x="-446706" y="2182322"/>
            <a:ext cx="5188167" cy="436285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665543" y="1342191"/>
            <a:ext cx="4860913" cy="1324722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cap="none" dirty="0">
                <a:solidFill>
                  <a:srgbClr val="36B5E2">
                    <a:alpha val="6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PART 03</a:t>
            </a:r>
            <a:endParaRPr lang="ko-KR" altLang="en-US" sz="8000" cap="none" dirty="0">
              <a:solidFill>
                <a:srgbClr val="36B5E2">
                  <a:alpha val="60000"/>
                </a:srgb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260725" y="2930525"/>
            <a:ext cx="5999480" cy="76962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菱心体简" panose="02010400000101010101" pitchFamily="2" charset="-122"/>
                <a:ea typeface="汉仪菱心体简" panose="02010400000101010101" pitchFamily="2" charset="-122"/>
                <a:sym typeface="+mn-ea"/>
              </a:rPr>
              <a:t>校园常见交通安全隐患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汉仪菱心体简" panose="02010400000101010101" pitchFamily="2" charset="-122"/>
              <a:ea typeface="汉仪菱心体简" panose="02010400000101010101" pitchFamily="2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58477" y="595630"/>
            <a:ext cx="5275046" cy="521970"/>
            <a:chOff x="3458477" y="595630"/>
            <a:chExt cx="5275046" cy="521970"/>
          </a:xfrm>
        </p:grpSpPr>
        <p:sp>
          <p:nvSpPr>
            <p:cNvPr id="7" name="文本框 6"/>
            <p:cNvSpPr txBox="1"/>
            <p:nvPr/>
          </p:nvSpPr>
          <p:spPr>
            <a:xfrm>
              <a:off x="4707890" y="595630"/>
              <a:ext cx="277622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1.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行人安全隐患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64116" y="721895"/>
              <a:ext cx="1069407" cy="264694"/>
              <a:chOff x="7664116" y="721895"/>
              <a:chExt cx="1069407" cy="264694"/>
            </a:xfrm>
          </p:grpSpPr>
          <p:sp>
            <p:nvSpPr>
              <p:cNvPr id="13" name="箭头: V 形 12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箭头: V 形 13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箭头: V 形 14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flipH="1">
              <a:off x="3458477" y="721895"/>
              <a:ext cx="1069407" cy="264694"/>
              <a:chOff x="7664116" y="721895"/>
              <a:chExt cx="1069407" cy="264694"/>
            </a:xfrm>
          </p:grpSpPr>
          <p:sp>
            <p:nvSpPr>
              <p:cNvPr id="10" name="箭头: V 形 9"/>
              <p:cNvSpPr/>
              <p:nvPr/>
            </p:nvSpPr>
            <p:spPr>
              <a:xfrm>
                <a:off x="7664116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箭头: V 形 10"/>
              <p:cNvSpPr/>
              <p:nvPr/>
            </p:nvSpPr>
            <p:spPr>
              <a:xfrm>
                <a:off x="8012564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箭头: V 形 11"/>
              <p:cNvSpPr/>
              <p:nvPr/>
            </p:nvSpPr>
            <p:spPr>
              <a:xfrm>
                <a:off x="8396639" y="721895"/>
                <a:ext cx="336884" cy="264694"/>
              </a:xfrm>
              <a:prstGeom prst="chevron">
                <a:avLst/>
              </a:prstGeom>
              <a:solidFill>
                <a:srgbClr val="36B5E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23"/>
          <p:cNvGrpSpPr/>
          <p:nvPr>
            <p:custDataLst>
              <p:tags r:id="rId1"/>
            </p:custDataLst>
          </p:nvPr>
        </p:nvGrpSpPr>
        <p:grpSpPr>
          <a:xfrm>
            <a:off x="1343025" y="1713231"/>
            <a:ext cx="4616550" cy="1968960"/>
            <a:chOff x="1343025" y="1713231"/>
            <a:chExt cx="4616550" cy="1968960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862555" y="1713231"/>
              <a:ext cx="4097020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不走人行道：行人在道路上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不走人行道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，随意穿行，增加了发生交通安全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事故的风险。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3"/>
              </p:custDataLst>
            </p:nvPr>
          </p:nvSpPr>
          <p:spPr>
            <a:xfrm>
              <a:off x="1751179" y="1768642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箭头: V 形 19"/>
            <p:cNvSpPr/>
            <p:nvPr>
              <p:custDataLst>
                <p:tags r:id="rId4"/>
              </p:custDataLst>
            </p:nvPr>
          </p:nvSpPr>
          <p:spPr>
            <a:xfrm>
              <a:off x="1343025" y="1904467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5"/>
            </p:custDataLst>
          </p:nvPr>
        </p:nvGrpSpPr>
        <p:grpSpPr>
          <a:xfrm>
            <a:off x="1343025" y="3862001"/>
            <a:ext cx="4616550" cy="1951915"/>
            <a:chOff x="1343025" y="3862001"/>
            <a:chExt cx="4616550" cy="1951915"/>
          </a:xfrm>
        </p:grpSpPr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1862555" y="3862001"/>
              <a:ext cx="4097020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乱穿马路：在道路两旁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随意穿行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，尤其是面对车流时，极易引发交通事故。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7"/>
              </p:custDataLst>
            </p:nvPr>
          </p:nvSpPr>
          <p:spPr>
            <a:xfrm>
              <a:off x="1751179" y="3900367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箭头: V 形 20"/>
            <p:cNvSpPr/>
            <p:nvPr>
              <p:custDataLst>
                <p:tags r:id="rId8"/>
              </p:custDataLst>
            </p:nvPr>
          </p:nvSpPr>
          <p:spPr>
            <a:xfrm>
              <a:off x="1343025" y="4058383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9"/>
            </p:custDataLst>
          </p:nvPr>
        </p:nvGrpSpPr>
        <p:grpSpPr>
          <a:xfrm>
            <a:off x="6173026" y="1720738"/>
            <a:ext cx="4670501" cy="1961453"/>
            <a:chOff x="6173026" y="1720738"/>
            <a:chExt cx="4670501" cy="1961453"/>
          </a:xfrm>
        </p:grpSpPr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6660782" y="1720738"/>
              <a:ext cx="4182745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使用手机：很多学生在走路时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使用手机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，分散注意力，容易发生碰撞事故。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>
              <a:off x="6604634" y="1768642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箭头: V 形 21"/>
            <p:cNvSpPr/>
            <p:nvPr>
              <p:custDataLst>
                <p:tags r:id="rId12"/>
              </p:custDataLst>
            </p:nvPr>
          </p:nvSpPr>
          <p:spPr>
            <a:xfrm>
              <a:off x="6173026" y="1904467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>
            <a:off x="6173026" y="3875135"/>
            <a:ext cx="4670501" cy="1938781"/>
            <a:chOff x="6173026" y="3875135"/>
            <a:chExt cx="4670501" cy="1938781"/>
          </a:xfrm>
        </p:grpSpPr>
        <p:sp>
          <p:nvSpPr>
            <p:cNvPr id="5" name="文本框 4"/>
            <p:cNvSpPr txBox="1"/>
            <p:nvPr>
              <p:custDataLst>
                <p:tags r:id="rId14"/>
              </p:custDataLst>
            </p:nvPr>
          </p:nvSpPr>
          <p:spPr>
            <a:xfrm>
              <a:off x="6660782" y="3875135"/>
              <a:ext cx="4182745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上下楼梯不靠右行：未靠右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上下楼梯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，造成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楼梯间拥挤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，导致人流不畅，增加摔倒或碰撞的风险。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5"/>
              </p:custDataLst>
            </p:nvPr>
          </p:nvSpPr>
          <p:spPr>
            <a:xfrm>
              <a:off x="6604634" y="3900367"/>
              <a:ext cx="4182745" cy="1913549"/>
            </a:xfrm>
            <a:prstGeom prst="rect">
              <a:avLst/>
            </a:prstGeom>
            <a:noFill/>
            <a:ln w="25400">
              <a:solidFill>
                <a:srgbClr val="36B5E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箭头: V 形 22"/>
            <p:cNvSpPr/>
            <p:nvPr>
              <p:custDataLst>
                <p:tags r:id="rId16"/>
              </p:custDataLst>
            </p:nvPr>
          </p:nvSpPr>
          <p:spPr>
            <a:xfrm>
              <a:off x="6173026" y="4058383"/>
              <a:ext cx="336884" cy="264694"/>
            </a:xfrm>
            <a:prstGeom prst="chevron">
              <a:avLst/>
            </a:prstGeom>
            <a:solidFill>
              <a:srgbClr val="36B5E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3.3"/>
</p:tagLst>
</file>

<file path=ppt/tags/tag10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11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2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3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4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5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6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7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8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19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20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1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2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3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4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5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6.xml><?xml version="1.0" encoding="utf-8"?>
<p:tagLst xmlns:p="http://schemas.openxmlformats.org/presentationml/2006/main">
  <p:tag name="KSO_WM_DIAGRAM_VIRTUALLY_FRAME" val="{&quot;height&quot;:326.04748031496064,&quot;left&quot;:105.74999999999997,&quot;top&quot;:131.74118110236222,&quot;width&quot;:748.0710236220472}"/>
</p:tagLst>
</file>

<file path=ppt/tags/tag27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28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29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30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1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2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3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4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5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6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7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8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39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4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40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41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42.xml><?xml version="1.0" encoding="utf-8"?>
<p:tagLst xmlns:p="http://schemas.openxmlformats.org/presentationml/2006/main">
  <p:tag name="KSO_WM_DIAGRAM_VIRTUALLY_FRAME" val="{&quot;height&quot;:410.68755905511796,&quot;left&quot;:105.74999999999996,&quot;top&quot;:132.49118110236222,&quot;width&quot;:748.0710236220472}"/>
</p:tagLst>
</file>

<file path=ppt/tags/tag5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6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7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8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ags/tag9.xml><?xml version="1.0" encoding="utf-8"?>
<p:tagLst xmlns:p="http://schemas.openxmlformats.org/presentationml/2006/main">
  <p:tag name="KSO_WM_DIAGRAM_VIRTUALLY_FRAME" val="{&quot;height&quot;:294.5048818897638,&quot;left&quot;:317.4,&quot;top&quot;:196.3,&quot;width&quot;:436.9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2253</Words>
  <Application>WPS 演示</Application>
  <PresentationFormat>宽屏</PresentationFormat>
  <Paragraphs>146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汉仪菱心体简</vt:lpstr>
      <vt:lpstr>方正清刻本悦宋简体</vt:lpstr>
      <vt:lpstr>Arial Unicode MS</vt:lpstr>
      <vt:lpstr>Calibri</vt:lpstr>
      <vt:lpstr>等线</vt:lpstr>
      <vt:lpstr>Malgun Gothic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</dc:creator>
  <cp:lastModifiedBy>y</cp:lastModifiedBy>
  <cp:revision>28</cp:revision>
  <dcterms:created xsi:type="dcterms:W3CDTF">2021-10-04T05:27:00Z</dcterms:created>
  <dcterms:modified xsi:type="dcterms:W3CDTF">2024-11-29T03:23:51Z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F315F69D95124103A60BC77F1E77EF87_13</vt:lpwstr>
  </property>
  <property fmtid="{D5CDD505-2E9C-101B-9397-08002B2CF9AE}" pid="3" name="KSOProductBuildVer">
    <vt:lpwstr>2052-12.1.0.18912</vt:lpwstr>
  </property>
</Properties>
</file>